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2" r:id="rId3"/>
    <p:sldId id="314" r:id="rId4"/>
    <p:sldId id="265" r:id="rId5"/>
    <p:sldId id="266" r:id="rId6"/>
    <p:sldId id="321" r:id="rId7"/>
    <p:sldId id="269" r:id="rId8"/>
    <p:sldId id="276" r:id="rId9"/>
    <p:sldId id="324" r:id="rId10"/>
    <p:sldId id="305" r:id="rId11"/>
    <p:sldId id="306" r:id="rId12"/>
    <p:sldId id="278" r:id="rId13"/>
    <p:sldId id="317" r:id="rId14"/>
    <p:sldId id="316" r:id="rId15"/>
    <p:sldId id="319" r:id="rId16"/>
    <p:sldId id="279" r:id="rId17"/>
    <p:sldId id="297" r:id="rId18"/>
    <p:sldId id="320" r:id="rId19"/>
    <p:sldId id="308" r:id="rId20"/>
    <p:sldId id="307" r:id="rId21"/>
    <p:sldId id="300" r:id="rId22"/>
    <p:sldId id="322" r:id="rId23"/>
    <p:sldId id="323" r:id="rId24"/>
    <p:sldId id="282"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cs-CZ"/>
              <a:t>Kliknutím lze upravit styl.</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9/25/2025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tický obrázek s popiskem">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cs-CZ"/>
              <a:t>Kliknutím lze upravit styl.</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cs-CZ" dirty="0"/>
              <a:t>Kliknutím na ikonu přidáte obrázek.</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48A87A34-81AB-432B-8DAE-1953F412C126}" type="datetimeFigureOut">
              <a:rPr lang="en-US" dirty="0"/>
              <a:t>9/25/2025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cs-CZ"/>
              <a:t>Kliknutím lze upravit styl.</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48A87A34-81AB-432B-8DAE-1953F412C126}" type="datetimeFigureOut">
              <a:rPr lang="en-US" dirty="0"/>
              <a:t>9/25/2025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cs-CZ"/>
              <a:t>Kliknutím lze upravit styl.</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48A87A34-81AB-432B-8DAE-1953F412C126}" type="datetimeFigureOut">
              <a:rPr lang="en-US" dirty="0"/>
              <a:t>9/25/2025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cs-CZ"/>
              <a:t>Kliknutím lze upravit styl.</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48A87A34-81AB-432B-8DAE-1953F412C126}" type="datetimeFigureOut">
              <a:rPr lang="en-US" dirty="0"/>
              <a:t>9/25/2025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loupce">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cs-CZ"/>
              <a:t>Kliknutím lze upravit styl.</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3" name="Date Placeholder 2"/>
          <p:cNvSpPr>
            <a:spLocks noGrp="1"/>
          </p:cNvSpPr>
          <p:nvPr>
            <p:ph type="dt" sz="half" idx="10"/>
          </p:nvPr>
        </p:nvSpPr>
        <p:spPr/>
        <p:txBody>
          <a:bodyPr/>
          <a:lstStyle/>
          <a:p>
            <a:fld id="{48A87A34-81AB-432B-8DAE-1953F412C126}" type="datetimeFigureOut">
              <a:rPr lang="en-US" dirty="0"/>
              <a:t>9/25/2025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sloupce s obrázky">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cs-CZ"/>
              <a:t>Kliknutím lze upravit styl.</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cs-CZ" dirty="0"/>
              <a:t>Kliknutím na ikonu přidáte obrázek.</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cs-CZ" dirty="0"/>
              <a:t>Kliknutím na ikonu přidáte obrázek.</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cs-CZ" dirty="0"/>
              <a:t>Kliknutím na ikonu přidáte obrázek.</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3" name="Date Placeholder 2"/>
          <p:cNvSpPr>
            <a:spLocks noGrp="1"/>
          </p:cNvSpPr>
          <p:nvPr>
            <p:ph type="dt" sz="half" idx="10"/>
          </p:nvPr>
        </p:nvSpPr>
        <p:spPr/>
        <p:txBody>
          <a:bodyPr/>
          <a:lstStyle/>
          <a:p>
            <a:fld id="{48A87A34-81AB-432B-8DAE-1953F412C126}" type="datetimeFigureOut">
              <a:rPr lang="en-US" dirty="0"/>
              <a:t>9/25/2025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ncho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cs-CZ"/>
              <a:t>Kliknutím lze upravit styl.</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cs-CZ"/>
              <a:t>Kliknutím lze upravit styl.</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48A87A34-81AB-432B-8DAE-1953F412C126}" type="datetimeFigureOut">
              <a:rPr lang="en-US" dirty="0"/>
              <a:t>9/25/2025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9/25/2025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cs-CZ"/>
              <a:t>Kliknutím lze upravit styl.</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Content Placeholder 3"/>
          <p:cNvSpPr>
            <a:spLocks noGrp="1"/>
          </p:cNvSpPr>
          <p:nvPr>
            <p:ph sz="half" idx="2"/>
          </p:nvPr>
        </p:nvSpPr>
        <p:spPr>
          <a:xfrm>
            <a:off x="1141410" y="3073397"/>
            <a:ext cx="4878391" cy="2717801"/>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Content Placeholder 5"/>
          <p:cNvSpPr>
            <a:spLocks noGrp="1"/>
          </p:cNvSpPr>
          <p:nvPr>
            <p:ph sz="quarter" idx="4"/>
          </p:nvPr>
        </p:nvSpPr>
        <p:spPr>
          <a:xfrm>
            <a:off x="6172200" y="3073397"/>
            <a:ext cx="4875210" cy="2717801"/>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9/25/2025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9/25/2025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cs-CZ"/>
              <a:t>Kliknutím lze upravit styl.</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48A87A34-81AB-432B-8DAE-1953F412C126}" type="datetimeFigureOut">
              <a:rPr lang="en-US" dirty="0"/>
              <a:t>9/25/2025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cs-CZ"/>
              <a:t>Kliknutím lze upravit styl.</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dirty="0"/>
              <a:t>Kliknutím na ikonu přidáte obrázek.</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48A87A34-81AB-432B-8DAE-1953F412C126}" type="datetimeFigureOut">
              <a:rPr lang="en-US" dirty="0"/>
              <a:t>9/25/2025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9/25/2025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CDDC73B-28C0-7F00-1072-E1DA183BB8CA}"/>
              </a:ext>
            </a:extLst>
          </p:cNvPr>
          <p:cNvSpPr>
            <a:spLocks noGrp="1"/>
          </p:cNvSpPr>
          <p:nvPr>
            <p:ph type="ctrTitle"/>
          </p:nvPr>
        </p:nvSpPr>
        <p:spPr/>
        <p:txBody>
          <a:bodyPr/>
          <a:lstStyle/>
          <a:p>
            <a:r>
              <a:rPr lang="cs-CZ" dirty="0"/>
              <a:t>Přezkum hospodaření</a:t>
            </a:r>
          </a:p>
        </p:txBody>
      </p:sp>
      <p:sp>
        <p:nvSpPr>
          <p:cNvPr id="3" name="Podnadpis 2">
            <a:extLst>
              <a:ext uri="{FF2B5EF4-FFF2-40B4-BE49-F238E27FC236}">
                <a16:creationId xmlns:a16="http://schemas.microsoft.com/office/drawing/2014/main" id="{E3693619-6E35-4941-97A6-EF0224737F25}"/>
              </a:ext>
            </a:extLst>
          </p:cNvPr>
          <p:cNvSpPr>
            <a:spLocks noGrp="1"/>
          </p:cNvSpPr>
          <p:nvPr>
            <p:ph type="subTitle" idx="1"/>
          </p:nvPr>
        </p:nvSpPr>
        <p:spPr/>
        <p:txBody>
          <a:bodyPr/>
          <a:lstStyle/>
          <a:p>
            <a:endParaRPr lang="cs-CZ" dirty="0"/>
          </a:p>
          <a:p>
            <a:r>
              <a:rPr lang="cs-CZ" dirty="0"/>
              <a:t>Krajský úřad Středočeského kraje</a:t>
            </a:r>
          </a:p>
          <a:p>
            <a:r>
              <a:rPr lang="cs-CZ" dirty="0"/>
              <a:t>Oddělení přezkumu hospodaření obcí</a:t>
            </a:r>
          </a:p>
        </p:txBody>
      </p:sp>
    </p:spTree>
    <p:extLst>
      <p:ext uri="{BB962C8B-B14F-4D97-AF65-F5344CB8AC3E}">
        <p14:creationId xmlns:p14="http://schemas.microsoft.com/office/powerpoint/2010/main" val="30767607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F5DD51-65FF-89EB-914E-36D33237A419}"/>
              </a:ext>
            </a:extLst>
          </p:cNvPr>
          <p:cNvSpPr>
            <a:spLocks noGrp="1"/>
          </p:cNvSpPr>
          <p:nvPr>
            <p:ph type="title"/>
          </p:nvPr>
        </p:nvSpPr>
        <p:spPr/>
        <p:txBody>
          <a:bodyPr/>
          <a:lstStyle/>
          <a:p>
            <a:pPr algn="ctr"/>
            <a:r>
              <a:rPr lang="cs-CZ" dirty="0"/>
              <a:t>Záměr a pravomoc u věcných břemen</a:t>
            </a:r>
          </a:p>
        </p:txBody>
      </p:sp>
      <p:sp>
        <p:nvSpPr>
          <p:cNvPr id="6" name="Zástupný obsah 5">
            <a:extLst>
              <a:ext uri="{FF2B5EF4-FFF2-40B4-BE49-F238E27FC236}">
                <a16:creationId xmlns:a16="http://schemas.microsoft.com/office/drawing/2014/main" id="{111CE45F-6489-7DE1-9390-AF00430A1BD1}"/>
              </a:ext>
            </a:extLst>
          </p:cNvPr>
          <p:cNvSpPr>
            <a:spLocks noGrp="1"/>
          </p:cNvSpPr>
          <p:nvPr>
            <p:ph idx="1"/>
          </p:nvPr>
        </p:nvSpPr>
        <p:spPr>
          <a:xfrm>
            <a:off x="1141412" y="1711354"/>
            <a:ext cx="9905999" cy="4528127"/>
          </a:xfrm>
        </p:spPr>
        <p:txBody>
          <a:bodyPr>
            <a:noAutofit/>
          </a:bodyPr>
          <a:lstStyle/>
          <a:p>
            <a:pPr marL="0" indent="0">
              <a:buNone/>
            </a:pPr>
            <a:r>
              <a:rPr lang="cs-CZ" sz="1800" dirty="0">
                <a:latin typeface="+mj-lt"/>
              </a:rPr>
              <a:t>Existující rozsudek (KS Plzeň) má však zato, že právem stavby není jen právo podle NOZ, ale i věcné břemeno či obdobný typ smlouvy týkající se majetku (</a:t>
            </a:r>
            <a:r>
              <a:rPr lang="pt-BR" sz="1800" i="0" u="none" strike="noStrike" baseline="0" dirty="0">
                <a:latin typeface="+mj-lt"/>
              </a:rPr>
              <a:t>55 A 15/2023 – 69</a:t>
            </a:r>
            <a:r>
              <a:rPr lang="cs-CZ" sz="1800" i="0" u="none" strike="noStrike" baseline="0" dirty="0">
                <a:latin typeface="+mj-lt"/>
              </a:rPr>
              <a:t>)</a:t>
            </a:r>
            <a:r>
              <a:rPr lang="cs-CZ" sz="1800" dirty="0">
                <a:latin typeface="+mj-lt"/>
              </a:rPr>
              <a:t>.</a:t>
            </a:r>
          </a:p>
          <a:p>
            <a:pPr marL="0" indent="0">
              <a:buNone/>
            </a:pPr>
            <a:r>
              <a:rPr lang="cs-CZ" sz="1800" u="none" strike="noStrike" baseline="0" dirty="0">
                <a:latin typeface="+mj-lt"/>
              </a:rPr>
              <a:t>Pro posouzení věci je podstatné, co rozumět pod pojmem „smluvní zřízení práva stavby k pozemku ve vlastnictví obce”. Soud má za to, že jde o pojem obecný, zahrnující v sobě jakékoli jednání, kterým dojde k umožnění jinému právo stavět na pozemku obce a tím jej zatížit.</a:t>
            </a:r>
          </a:p>
          <a:p>
            <a:pPr marL="0" indent="0">
              <a:buNone/>
            </a:pPr>
            <a:r>
              <a:rPr lang="cs-CZ" sz="1800" i="0" u="none" strike="noStrike" baseline="0" dirty="0">
                <a:latin typeface="+mj-lt"/>
              </a:rPr>
              <a:t>Ministerstvo vnitra dlouhodobě zastává opačné stanovisko, přesto v metodické rovině doporučuje, aby byly smlouvy, kterými dojde k umožnění jinému stavět na pozemku obce a tím jej zatížit (tedy i smluv o zřízení služebnosti inženýrské sítě), schvalovány zastupitelstvem obce včetně předchozího zveřejnění záměru ve smyslu § 39 odst. 1 zákona o obcích.</a:t>
            </a:r>
          </a:p>
          <a:p>
            <a:pPr marL="0" indent="0">
              <a:buNone/>
            </a:pPr>
            <a:r>
              <a:rPr lang="cs-CZ" sz="1800" dirty="0">
                <a:latin typeface="+mj-lt"/>
              </a:rPr>
              <a:t>V konkrétním kontrolním zjištění (byť u plánovací smlouvy) MV konstatuje, že </a:t>
            </a:r>
            <a:r>
              <a:rPr lang="cs-CZ" sz="1800" i="0" u="none" strike="noStrike" baseline="0" dirty="0">
                <a:latin typeface="+mj-lt"/>
              </a:rPr>
              <a:t>musí být jakákoliv smlouva, kterou dojde k umožnění jinému stavět na pozemku obce, schválena zastupitelstvem, přičemž záměr tuto smlouvu uzavřít musí být předem zveřejněn na úřední desce postupem dle § 39 odst. 1 zákona o obcích.</a:t>
            </a:r>
            <a:endParaRPr lang="cs-CZ" sz="1800" dirty="0">
              <a:latin typeface="+mj-lt"/>
            </a:endParaRPr>
          </a:p>
        </p:txBody>
      </p:sp>
    </p:spTree>
    <p:extLst>
      <p:ext uri="{BB962C8B-B14F-4D97-AF65-F5344CB8AC3E}">
        <p14:creationId xmlns:p14="http://schemas.microsoft.com/office/powerpoint/2010/main" val="36724567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F5DD51-65FF-89EB-914E-36D33237A419}"/>
              </a:ext>
            </a:extLst>
          </p:cNvPr>
          <p:cNvSpPr>
            <a:spLocks noGrp="1"/>
          </p:cNvSpPr>
          <p:nvPr>
            <p:ph type="title"/>
          </p:nvPr>
        </p:nvSpPr>
        <p:spPr/>
        <p:txBody>
          <a:bodyPr/>
          <a:lstStyle/>
          <a:p>
            <a:pPr algn="ctr"/>
            <a:r>
              <a:rPr lang="cs-CZ" dirty="0"/>
              <a:t>Rozpočtová opatření</a:t>
            </a:r>
          </a:p>
        </p:txBody>
      </p:sp>
      <p:sp>
        <p:nvSpPr>
          <p:cNvPr id="3" name="Zástupný obsah 2">
            <a:extLst>
              <a:ext uri="{FF2B5EF4-FFF2-40B4-BE49-F238E27FC236}">
                <a16:creationId xmlns:a16="http://schemas.microsoft.com/office/drawing/2014/main" id="{4F66FCC5-7813-0E71-D404-06F7CDD5B014}"/>
              </a:ext>
            </a:extLst>
          </p:cNvPr>
          <p:cNvSpPr>
            <a:spLocks noGrp="1"/>
          </p:cNvSpPr>
          <p:nvPr>
            <p:ph idx="1"/>
          </p:nvPr>
        </p:nvSpPr>
        <p:spPr>
          <a:xfrm>
            <a:off x="1141412" y="1811045"/>
            <a:ext cx="9905999" cy="3980156"/>
          </a:xfrm>
        </p:spPr>
        <p:txBody>
          <a:bodyPr>
            <a:noAutofit/>
          </a:bodyPr>
          <a:lstStyle/>
          <a:p>
            <a:pPr marL="0" indent="0">
              <a:lnSpc>
                <a:spcPct val="100000"/>
              </a:lnSpc>
              <a:spcBef>
                <a:spcPts val="0"/>
              </a:spcBef>
              <a:spcAft>
                <a:spcPts val="600"/>
              </a:spcAft>
              <a:buNone/>
            </a:pPr>
            <a:r>
              <a:rPr lang="cs-CZ" sz="1500" dirty="0">
                <a:latin typeface="+mj-lt"/>
              </a:rPr>
              <a:t>Schvaluje zastupitelstvo nebo na základě pověření ve vyhrazené pravomoci rada (starosta). Jedná se o (250/2000/16):</a:t>
            </a:r>
          </a:p>
          <a:p>
            <a:pPr marL="0" indent="0" algn="just">
              <a:lnSpc>
                <a:spcPct val="100000"/>
              </a:lnSpc>
              <a:spcBef>
                <a:spcPts val="0"/>
              </a:spcBef>
              <a:buNone/>
            </a:pPr>
            <a:r>
              <a:rPr lang="cs-CZ" sz="1500" b="1" i="0" dirty="0">
                <a:effectLst/>
                <a:latin typeface="+mj-lt"/>
              </a:rPr>
              <a:t>a)</a:t>
            </a:r>
            <a:r>
              <a:rPr lang="cs-CZ" sz="1500" b="0" i="0" dirty="0">
                <a:effectLst/>
                <a:latin typeface="+mj-lt"/>
              </a:rPr>
              <a:t> přesun rozpočtových prostředků, při němž se jednotlivé příjmy nebo výdaje navzájem ovlivňují, aniž by se změnil jejich celkový objem nebo schválený rozdíl celkových příjmů a výdajů … de facto přesuny mezi závaznými ukazateli</a:t>
            </a:r>
          </a:p>
          <a:p>
            <a:pPr marL="0" indent="0" algn="just">
              <a:lnSpc>
                <a:spcPct val="100000"/>
              </a:lnSpc>
              <a:spcBef>
                <a:spcPts val="0"/>
              </a:spcBef>
              <a:buNone/>
            </a:pPr>
            <a:r>
              <a:rPr lang="cs-CZ" sz="1500" b="1" i="0" dirty="0">
                <a:effectLst/>
                <a:latin typeface="+mj-lt"/>
              </a:rPr>
              <a:t>b)</a:t>
            </a:r>
            <a:r>
              <a:rPr lang="cs-CZ" sz="1500" b="0" i="0" dirty="0">
                <a:effectLst/>
                <a:latin typeface="+mj-lt"/>
              </a:rPr>
              <a:t> použití nových, rozpočtem nepředvídaných příjmů k úhradě nových, rozpočtem nezajištěných výdajů, čímž se zvýší celkový objem rozpočtu … navýšení potřebných výdajů vůči jistotě lepšího plnění příjmů</a:t>
            </a:r>
          </a:p>
          <a:p>
            <a:pPr marL="0" indent="0" algn="just">
              <a:lnSpc>
                <a:spcPct val="100000"/>
              </a:lnSpc>
              <a:spcBef>
                <a:spcPts val="0"/>
              </a:spcBef>
              <a:buNone/>
            </a:pPr>
            <a:r>
              <a:rPr lang="cs-CZ" sz="1500" b="1" i="0" dirty="0">
                <a:effectLst/>
                <a:latin typeface="+mj-lt"/>
              </a:rPr>
              <a:t>c)</a:t>
            </a:r>
            <a:r>
              <a:rPr lang="cs-CZ" sz="1500" b="0" i="0" dirty="0">
                <a:effectLst/>
                <a:latin typeface="+mj-lt"/>
              </a:rPr>
              <a:t> vázání rozpočtových výdajů, jestliže je jejich krytí ohroženo neplněním rozpočtových příjmů; tímto opatřením se objem rozpočtu snižuje … de facto povinné snížení výdajů při negativním vývoji příjmů</a:t>
            </a:r>
          </a:p>
          <a:p>
            <a:pPr marL="0" indent="0" algn="just">
              <a:buNone/>
            </a:pPr>
            <a:r>
              <a:rPr lang="cs-CZ" sz="1500" dirty="0">
                <a:latin typeface="+mj-lt"/>
              </a:rPr>
              <a:t>Neexistují rozpočtová opatření s použitím financování </a:t>
            </a:r>
            <a:r>
              <a:rPr lang="cs-CZ" sz="1500" b="0" i="0" dirty="0">
                <a:effectLst/>
                <a:latin typeface="+mj-lt"/>
              </a:rPr>
              <a:t>(v praxi částečně akceptováno). </a:t>
            </a:r>
            <a:r>
              <a:rPr lang="cs-CZ" sz="1500" dirty="0">
                <a:latin typeface="+mj-lt"/>
              </a:rPr>
              <a:t>Překročení příjmů nemůže vést k porušení rozpočtové kázně. Překročení výdajů je porušením rozpočtové kázně. Změny v rozpočtu, které nejsou rozpočtovými opatření, jsou změnami rozpisu rozpočtu, které jsou prováděny z pozice správce rozpočtu.</a:t>
            </a:r>
            <a:endParaRPr lang="cs-CZ" sz="1500" b="0" i="0" dirty="0">
              <a:effectLst/>
              <a:latin typeface="+mj-lt"/>
            </a:endParaRPr>
          </a:p>
          <a:p>
            <a:pPr marL="0" indent="0" algn="just">
              <a:buNone/>
            </a:pPr>
            <a:r>
              <a:rPr lang="cs-CZ" sz="1500" b="0" i="0" dirty="0">
                <a:effectLst/>
                <a:latin typeface="+mj-lt"/>
              </a:rPr>
              <a:t>Rozpočtová opatření se uskutečňují povinně, a to i jde-li o změny ve finančních vztazích k jinému rozpočtu (tzv. narovnání příjmů dotací provedenou být nemusí), dále u změny závazných ukazatelů vůči jiným osobám (nejasná otázka nastavení závazných ukazatelův rozpočtu) nebo jestliže hrozí nebezpečí vzniku rozpočtového schodku (poměrně logická věc). Hlavně se ale rozpočtová opatření prování před provedením rozpočtově nezajištěného výdaje (kromě živelné pohromy, havárii ohrožující životy a majetek, při plnění uložené pravomocným rozhodnutím, při obdržení dotace před koncem kalendářního roku a pří transferech pro PO).</a:t>
            </a:r>
          </a:p>
        </p:txBody>
      </p:sp>
    </p:spTree>
    <p:extLst>
      <p:ext uri="{BB962C8B-B14F-4D97-AF65-F5344CB8AC3E}">
        <p14:creationId xmlns:p14="http://schemas.microsoft.com/office/powerpoint/2010/main" val="8913185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F5DD51-65FF-89EB-914E-36D33237A419}"/>
              </a:ext>
            </a:extLst>
          </p:cNvPr>
          <p:cNvSpPr>
            <a:spLocks noGrp="1"/>
          </p:cNvSpPr>
          <p:nvPr>
            <p:ph type="title"/>
          </p:nvPr>
        </p:nvSpPr>
        <p:spPr/>
        <p:txBody>
          <a:bodyPr/>
          <a:lstStyle/>
          <a:p>
            <a:pPr algn="ctr"/>
            <a:r>
              <a:rPr lang="cs-CZ" dirty="0"/>
              <a:t>kontrola dle zákona o finanční kontrole</a:t>
            </a:r>
          </a:p>
        </p:txBody>
      </p:sp>
      <p:sp>
        <p:nvSpPr>
          <p:cNvPr id="3" name="Zástupný obsah 2">
            <a:extLst>
              <a:ext uri="{FF2B5EF4-FFF2-40B4-BE49-F238E27FC236}">
                <a16:creationId xmlns:a16="http://schemas.microsoft.com/office/drawing/2014/main" id="{4F66FCC5-7813-0E71-D404-06F7CDD5B014}"/>
              </a:ext>
            </a:extLst>
          </p:cNvPr>
          <p:cNvSpPr>
            <a:spLocks noGrp="1"/>
          </p:cNvSpPr>
          <p:nvPr>
            <p:ph idx="1"/>
          </p:nvPr>
        </p:nvSpPr>
        <p:spPr>
          <a:xfrm>
            <a:off x="1141412" y="1731146"/>
            <a:ext cx="9905999" cy="4508336"/>
          </a:xfrm>
        </p:spPr>
        <p:txBody>
          <a:bodyPr>
            <a:noAutofit/>
          </a:bodyPr>
          <a:lstStyle/>
          <a:p>
            <a:pPr marL="0" indent="0" algn="just">
              <a:buNone/>
            </a:pPr>
            <a:r>
              <a:rPr lang="cs-CZ" sz="1500" dirty="0">
                <a:latin typeface="+mj-lt"/>
              </a:rPr>
              <a:t>Územní celky </a:t>
            </a:r>
            <a:r>
              <a:rPr lang="cs-CZ" sz="1500" i="0" dirty="0">
                <a:effectLst/>
                <a:latin typeface="+mj-lt"/>
              </a:rPr>
              <a:t>vykonávají kontrolu hospodaření jím zřízených nebo založených právnických osob (250/2000 – 15/2). </a:t>
            </a:r>
            <a:r>
              <a:rPr lang="cs-CZ" sz="1500" b="0" i="0" dirty="0">
                <a:effectLst/>
                <a:latin typeface="+mj-lt"/>
              </a:rPr>
              <a:t>Zřizovatel provádí kontrolu hospodaření příspěvkové organizace (250/2000 – 27/11).</a:t>
            </a:r>
            <a:endParaRPr lang="cs-CZ" sz="1500" i="0" dirty="0">
              <a:effectLst/>
              <a:latin typeface="+mj-lt"/>
            </a:endParaRPr>
          </a:p>
          <a:p>
            <a:pPr marL="0" indent="0" algn="just">
              <a:buNone/>
            </a:pPr>
            <a:r>
              <a:rPr lang="cs-CZ" sz="1500" i="0" dirty="0">
                <a:effectLst/>
                <a:latin typeface="+mj-lt"/>
              </a:rPr>
              <a:t>Finanční výbor provádí kontrolu hospodaření s majetkem a finančními prostředky obce a kontrolní výbor kontroluje plnění usnesení či dodržování právních předpisů na úseku samostatné působnosti. Oba výbory pak plní další kontrolní úkoly, jimiž jej pověřilo zastupitelstvo obce (128/2000 – 119/2a3). </a:t>
            </a:r>
            <a:r>
              <a:rPr lang="cs-CZ" sz="1500" dirty="0">
                <a:latin typeface="+mj-lt"/>
              </a:rPr>
              <a:t>Finanční či kontrolní výbor může příspěvkové organizace kontrolovat tzv. pouze cíleně (kontrola poklady, kontrola správy majetku apod.)</a:t>
            </a:r>
          </a:p>
          <a:p>
            <a:pPr marL="0" indent="0">
              <a:buNone/>
            </a:pPr>
            <a:r>
              <a:rPr lang="cs-CZ" sz="1500" i="0" dirty="0">
                <a:effectLst/>
                <a:latin typeface="+mj-lt"/>
              </a:rPr>
              <a:t>Územní celky kontrolují hospodaření s veřejnými prostředky u příspěvkových organizací (320/2001 – 9/1). Tato k</a:t>
            </a:r>
            <a:r>
              <a:rPr lang="cs-CZ" sz="1500" dirty="0">
                <a:latin typeface="+mj-lt"/>
              </a:rPr>
              <a:t>ontrola dle zákona o finanční kontrole je však prováděna pouze prostřednictvím zaměstnanců územní celku, a to s </a:t>
            </a:r>
            <a:r>
              <a:rPr lang="cs-CZ" sz="1500">
                <a:latin typeface="+mj-lt"/>
              </a:rPr>
              <a:t>patřičnou kvalifikací (ZOZ). </a:t>
            </a:r>
            <a:r>
              <a:rPr lang="cs-CZ" sz="1500" dirty="0">
                <a:latin typeface="+mj-lt"/>
              </a:rPr>
              <a:t>Kontrolu může provádět i starosta jakožto nejvyšší úředník, a to tedy bez pověření, a jinak musí být konkrétní zaměstnanec starostou pověřen. Kontroly se mohou účastnit také tzv. přizvané osoby (také s pověřením). Kontroloři i pověřené osoby musí být uvedeny v protokolu o kontrole.</a:t>
            </a:r>
          </a:p>
          <a:p>
            <a:pPr marL="0" indent="0">
              <a:buNone/>
            </a:pPr>
            <a:r>
              <a:rPr lang="cs-CZ" sz="1500" i="0" dirty="0">
                <a:effectLst/>
                <a:latin typeface="+mj-lt"/>
              </a:rPr>
              <a:t>Územní celky jsou také povinny vytvořit systém finanční kontroly a jednou ročně jsou musí vyhodnotit přiměřenosti a účinnosti tohoto systému (320/2001 – 9/3). </a:t>
            </a:r>
            <a:r>
              <a:rPr lang="cs-CZ" sz="1500" dirty="0">
                <a:latin typeface="+mj-lt"/>
              </a:rPr>
              <a:t>Zákon tedy nestanoví výslovnou povinnost provést kontrolu příspěvkové organizace každý rok, ale je třeba systém kontroly nějak prokázat.</a:t>
            </a:r>
          </a:p>
        </p:txBody>
      </p:sp>
    </p:spTree>
    <p:extLst>
      <p:ext uri="{BB962C8B-B14F-4D97-AF65-F5344CB8AC3E}">
        <p14:creationId xmlns:p14="http://schemas.microsoft.com/office/powerpoint/2010/main" val="42673991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F5DD51-65FF-89EB-914E-36D33237A419}"/>
              </a:ext>
            </a:extLst>
          </p:cNvPr>
          <p:cNvSpPr>
            <a:spLocks noGrp="1"/>
          </p:cNvSpPr>
          <p:nvPr>
            <p:ph type="title"/>
          </p:nvPr>
        </p:nvSpPr>
        <p:spPr/>
        <p:txBody>
          <a:bodyPr/>
          <a:lstStyle/>
          <a:p>
            <a:pPr algn="ctr"/>
            <a:r>
              <a:rPr lang="cs-CZ" dirty="0"/>
              <a:t>Schvalování pro příspěvkové organizace</a:t>
            </a:r>
          </a:p>
        </p:txBody>
      </p:sp>
      <p:sp>
        <p:nvSpPr>
          <p:cNvPr id="3" name="Zástupný obsah 2">
            <a:extLst>
              <a:ext uri="{FF2B5EF4-FFF2-40B4-BE49-F238E27FC236}">
                <a16:creationId xmlns:a16="http://schemas.microsoft.com/office/drawing/2014/main" id="{4F66FCC5-7813-0E71-D404-06F7CDD5B014}"/>
              </a:ext>
            </a:extLst>
          </p:cNvPr>
          <p:cNvSpPr>
            <a:spLocks noGrp="1"/>
          </p:cNvSpPr>
          <p:nvPr>
            <p:ph idx="1"/>
          </p:nvPr>
        </p:nvSpPr>
        <p:spPr>
          <a:xfrm>
            <a:off x="1141412" y="1731146"/>
            <a:ext cx="9905999" cy="4508336"/>
          </a:xfrm>
        </p:spPr>
        <p:txBody>
          <a:bodyPr>
            <a:noAutofit/>
          </a:bodyPr>
          <a:lstStyle/>
          <a:p>
            <a:pPr marL="0" indent="0">
              <a:buNone/>
            </a:pPr>
            <a:r>
              <a:rPr lang="cs-CZ" sz="1500" b="0" i="0" dirty="0">
                <a:effectLst/>
                <a:latin typeface="+mj-lt"/>
              </a:rPr>
              <a:t>Příspěvková organizace sestavuje rozpočet a střednědobý výhled rozpočtu, které schvaluje její zřizovatel (250/2000 – 28/1). Radě obce je vyhrazeno plnit vůči právnickým osobám a organizačním složkám založeným nebo zřízeným zastupitelstvem obce, s výjimkou obecní policie, úkoly zakladatele nebo zřizovatele (128/2000 – 102/2b) a schvalovat účetní závěrku (128/2000 – 102/2o).</a:t>
            </a:r>
          </a:p>
          <a:p>
            <a:pPr marL="0" indent="0">
              <a:buNone/>
            </a:pPr>
            <a:r>
              <a:rPr lang="cs-CZ" sz="1500" dirty="0">
                <a:latin typeface="+mj-lt"/>
              </a:rPr>
              <a:t>Zřizovatel tedy schvaluje příspěvkové organizaci jak rozpočty (střednědobý výhled rozpočtu), a to kompletní (zejména u školských zařízení včetně tzv. státních finančních prostředků), tak účetní závěrky. Výkonným orgánem je zde rada ve vyhrazené pravomoci a rozhodování si nemůže vyhradit zastupitelstvo. Není-li však rada, rozpočty schvaluje starosta (2b – nelze přesunout rozhodování na zastupitelstvo) a účetní závěrky zastupitelstvo (2c – nelze schválit pouze prostřednictvím starosty apod.)</a:t>
            </a:r>
          </a:p>
          <a:p>
            <a:pPr marL="0" indent="0">
              <a:buNone/>
            </a:pPr>
            <a:r>
              <a:rPr lang="cs-CZ" sz="1500" dirty="0">
                <a:latin typeface="+mj-lt"/>
              </a:rPr>
              <a:t>Pro schvalování platí stejné podmínky zveřejňování jako u obcí (PO nemají rozpočtová opatření, rozpočtové provizorium a závěrečný účet). </a:t>
            </a:r>
          </a:p>
          <a:p>
            <a:pPr marL="0" indent="0">
              <a:buNone/>
            </a:pPr>
            <a:r>
              <a:rPr lang="cs-CZ" sz="1500" dirty="0">
                <a:latin typeface="+mj-lt"/>
              </a:rPr>
              <a:t>Schvalovaný hospodářský výsledek dle účetní závěrky nemusí být totožný se zlepšeným výsledkem hospodaření podle, ze kterého se finanční prostředky rozdělují do fondů. Zároveň výsledek hospodaření není výsledkem pro vyúčtování poskytnutých finančních prostředků z rozpočtu zřizovatele (např. i při ztrátě může dojít k povinnosti vratky nevyčerpaného transferu.</a:t>
            </a:r>
          </a:p>
        </p:txBody>
      </p:sp>
    </p:spTree>
    <p:extLst>
      <p:ext uri="{BB962C8B-B14F-4D97-AF65-F5344CB8AC3E}">
        <p14:creationId xmlns:p14="http://schemas.microsoft.com/office/powerpoint/2010/main" val="2238128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F5DD51-65FF-89EB-914E-36D33237A419}"/>
              </a:ext>
            </a:extLst>
          </p:cNvPr>
          <p:cNvSpPr>
            <a:spLocks noGrp="1"/>
          </p:cNvSpPr>
          <p:nvPr>
            <p:ph type="title"/>
          </p:nvPr>
        </p:nvSpPr>
        <p:spPr/>
        <p:txBody>
          <a:bodyPr/>
          <a:lstStyle/>
          <a:p>
            <a:pPr algn="ctr"/>
            <a:r>
              <a:rPr lang="cs-CZ" dirty="0"/>
              <a:t>zastupitelstvo – rada – starosta</a:t>
            </a:r>
          </a:p>
        </p:txBody>
      </p:sp>
      <p:sp>
        <p:nvSpPr>
          <p:cNvPr id="3" name="Zástupný obsah 2">
            <a:extLst>
              <a:ext uri="{FF2B5EF4-FFF2-40B4-BE49-F238E27FC236}">
                <a16:creationId xmlns:a16="http://schemas.microsoft.com/office/drawing/2014/main" id="{4F66FCC5-7813-0E71-D404-06F7CDD5B014}"/>
              </a:ext>
            </a:extLst>
          </p:cNvPr>
          <p:cNvSpPr>
            <a:spLocks noGrp="1"/>
          </p:cNvSpPr>
          <p:nvPr>
            <p:ph idx="1"/>
          </p:nvPr>
        </p:nvSpPr>
        <p:spPr>
          <a:xfrm>
            <a:off x="1141412" y="1884217"/>
            <a:ext cx="9905999" cy="4082474"/>
          </a:xfrm>
        </p:spPr>
        <p:txBody>
          <a:bodyPr>
            <a:normAutofit fontScale="25000" lnSpcReduction="20000"/>
          </a:bodyPr>
          <a:lstStyle/>
          <a:p>
            <a:pPr marL="0" indent="0">
              <a:buNone/>
            </a:pPr>
            <a:r>
              <a:rPr lang="cs-CZ" sz="6800" dirty="0"/>
              <a:t>Zastupitelstvo má vyhrazeny pravomoci (§ 84 a § 85), které nemůže delegovat (kromě rozpočtová opatření). Zastupitelstvo si zároveň tyto pravomoci může vyhradit (nikoliv však vyhrazené pravomoci rady § 102/2).</a:t>
            </a:r>
          </a:p>
          <a:p>
            <a:pPr marL="0" indent="0">
              <a:buNone/>
            </a:pPr>
            <a:r>
              <a:rPr lang="cs-CZ" sz="6800" dirty="0"/>
              <a:t>Rada má také své vyhrazené pravomoci (§ 102/2) a také je nelze delegovat. Vše ostatní je de facto v gesci rady (§ 102/3) a může to být delegováno na starostu, úřad či obecní policii. </a:t>
            </a:r>
          </a:p>
          <a:p>
            <a:pPr marL="0" indent="0">
              <a:buNone/>
            </a:pPr>
            <a:r>
              <a:rPr lang="cs-CZ" sz="6800" dirty="0"/>
              <a:t>Není-li rada, vykonává pravomoci starosta (kromě obchodních společností, nařízení obcí, rozdělení obecního úřadu s počtem zaměstnanců, přezkoumávání podnětů a schvalování účetní závěrky příspěvkových organizací).</a:t>
            </a:r>
          </a:p>
          <a:p>
            <a:pPr marL="0" indent="0">
              <a:buNone/>
            </a:pPr>
            <a:r>
              <a:rPr lang="cs-CZ" sz="6800" dirty="0"/>
              <a:t>Zastupitelstvo stanovuje počet zastupitelů na další volební období (85 dnů). Počet v rozsahu 5 až 55 podle velikosti obce (může být i sudý počet).</a:t>
            </a:r>
          </a:p>
          <a:p>
            <a:pPr marL="0" indent="0">
              <a:buNone/>
            </a:pPr>
            <a:r>
              <a:rPr lang="cs-CZ" sz="6800" dirty="0"/>
              <a:t>Poklesne-li počet zastupitelů pod polovinu, resp. pod 5 členů (oznámení krajskému úřadu), nemůže zastupitelstvo rozhodovat, v oblasti vyhrazených pravomocí, ale ve všech jiných záležitostech ano. Také ale může rozhodovat o přijímání rozpočtových pravidel a stanovení pravidel rozpočtového provizoria a nově od roku 2024 může rozhodovat i o starostovi, místostarostovi a radě, a to včetně určení uvolněných funkcí a odměňování na tyto funkce, či o souhlasu s pracovním poměrem zastupitele.</a:t>
            </a:r>
          </a:p>
          <a:p>
            <a:pPr marL="0" indent="0">
              <a:buNone/>
            </a:pPr>
            <a:endParaRPr lang="cs-CZ" dirty="0"/>
          </a:p>
        </p:txBody>
      </p:sp>
    </p:spTree>
    <p:extLst>
      <p:ext uri="{BB962C8B-B14F-4D97-AF65-F5344CB8AC3E}">
        <p14:creationId xmlns:p14="http://schemas.microsoft.com/office/powerpoint/2010/main" val="1326800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F5DD51-65FF-89EB-914E-36D33237A419}"/>
              </a:ext>
            </a:extLst>
          </p:cNvPr>
          <p:cNvSpPr>
            <a:spLocks noGrp="1"/>
          </p:cNvSpPr>
          <p:nvPr>
            <p:ph type="title"/>
          </p:nvPr>
        </p:nvSpPr>
        <p:spPr/>
        <p:txBody>
          <a:bodyPr/>
          <a:lstStyle/>
          <a:p>
            <a:pPr algn="ctr"/>
            <a:r>
              <a:rPr lang="cs-CZ" dirty="0"/>
              <a:t>Hospodářská činnost obce</a:t>
            </a:r>
          </a:p>
        </p:txBody>
      </p:sp>
      <p:sp>
        <p:nvSpPr>
          <p:cNvPr id="3" name="Zástupný obsah 2">
            <a:extLst>
              <a:ext uri="{FF2B5EF4-FFF2-40B4-BE49-F238E27FC236}">
                <a16:creationId xmlns:a16="http://schemas.microsoft.com/office/drawing/2014/main" id="{4F66FCC5-7813-0E71-D404-06F7CDD5B014}"/>
              </a:ext>
            </a:extLst>
          </p:cNvPr>
          <p:cNvSpPr>
            <a:spLocks noGrp="1"/>
          </p:cNvSpPr>
          <p:nvPr>
            <p:ph idx="1"/>
          </p:nvPr>
        </p:nvSpPr>
        <p:spPr>
          <a:xfrm>
            <a:off x="1141412" y="1795244"/>
            <a:ext cx="9905999" cy="3995957"/>
          </a:xfrm>
        </p:spPr>
        <p:txBody>
          <a:bodyPr>
            <a:normAutofit fontScale="70000" lnSpcReduction="20000"/>
          </a:bodyPr>
          <a:lstStyle/>
          <a:p>
            <a:pPr marL="0" indent="0">
              <a:buNone/>
            </a:pPr>
            <a:r>
              <a:rPr lang="cs-CZ" b="0" i="0" dirty="0">
                <a:effectLst/>
                <a:latin typeface="+mj-lt"/>
              </a:rPr>
              <a:t>Obec pečuje o všestranný rozvoj svého území a o potřeby svých občanů </a:t>
            </a:r>
            <a:r>
              <a:rPr lang="cs-CZ" dirty="0">
                <a:latin typeface="+mj-lt"/>
              </a:rPr>
              <a:t>a </a:t>
            </a:r>
            <a:r>
              <a:rPr lang="cs-CZ" b="0" i="0" dirty="0">
                <a:effectLst/>
                <a:latin typeface="+mj-lt"/>
              </a:rPr>
              <a:t>při plnění svých úkolů chrání též veřejný zájem. Zároveň je povinna pečovat o zachování a rozvoj svého majetku.</a:t>
            </a:r>
          </a:p>
          <a:p>
            <a:pPr marL="0" indent="0">
              <a:buNone/>
            </a:pPr>
            <a:r>
              <a:rPr lang="cs-CZ" dirty="0">
                <a:latin typeface="+mj-lt"/>
              </a:rPr>
              <a:t>Za hospodářskou činnost se zpravidla považuje pronájem obecních bytů a nebytových prostor – provozování hostinské činnosti – pronájem velkokapacitních stanů – technické služby – lesní hospodářství – provozování prádelen apod.</a:t>
            </a:r>
          </a:p>
          <a:p>
            <a:pPr marL="0" indent="0">
              <a:buNone/>
            </a:pPr>
            <a:r>
              <a:rPr lang="cs-CZ" dirty="0">
                <a:latin typeface="+mj-lt"/>
              </a:rPr>
              <a:t>Rozhodující je však faktický účel činnosti dle vůle územního celku, který je vždy na individuálním posouzení (činnost pro zisk nebo činnost pro blaho lidu) – např. je-li těžba dřeva prováděna jen z povinnosti dle lesního hospodářského plánu nebo provozována hospoda proto, aby se občané vůbec měli kde sejít, či je pár bytů pronajímáno samoživitelkám apod., nemusí se nutně jednat o hospodářskou činnost i při dosažení zisku. V zásadě je tedy na rozhodnutí územního celku, z jakého důvodu tu či onu činnost provozuje a jak si to či ono zařazení obhájí.</a:t>
            </a:r>
          </a:p>
          <a:p>
            <a:pPr marL="0" indent="0">
              <a:buNone/>
            </a:pPr>
            <a:r>
              <a:rPr lang="cs-CZ" dirty="0">
                <a:latin typeface="+mj-lt"/>
              </a:rPr>
              <a:t>Hospodářská činnost se účtuje a sleduje odděleně a nerozpočtuje se. Pro hospodářskou činnost je povinnost mít zřízen jiný bankovní účet a doporučeno je mít oddělenou pokladnu.</a:t>
            </a:r>
          </a:p>
        </p:txBody>
      </p:sp>
    </p:spTree>
    <p:extLst>
      <p:ext uri="{BB962C8B-B14F-4D97-AF65-F5344CB8AC3E}">
        <p14:creationId xmlns:p14="http://schemas.microsoft.com/office/powerpoint/2010/main" val="1333086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F5DD51-65FF-89EB-914E-36D33237A419}"/>
              </a:ext>
            </a:extLst>
          </p:cNvPr>
          <p:cNvSpPr>
            <a:spLocks noGrp="1"/>
          </p:cNvSpPr>
          <p:nvPr>
            <p:ph type="title"/>
          </p:nvPr>
        </p:nvSpPr>
        <p:spPr/>
        <p:txBody>
          <a:bodyPr/>
          <a:lstStyle/>
          <a:p>
            <a:pPr algn="ctr"/>
            <a:r>
              <a:rPr lang="cs-CZ" dirty="0"/>
              <a:t>Realizace </a:t>
            </a:r>
            <a:r>
              <a:rPr lang="cs-CZ" dirty="0" err="1"/>
              <a:t>vzmr</a:t>
            </a:r>
            <a:r>
              <a:rPr lang="cs-CZ" dirty="0"/>
              <a:t> a zveřejňování smluv</a:t>
            </a:r>
          </a:p>
        </p:txBody>
      </p:sp>
      <p:sp>
        <p:nvSpPr>
          <p:cNvPr id="3" name="Zástupný obsah 2">
            <a:extLst>
              <a:ext uri="{FF2B5EF4-FFF2-40B4-BE49-F238E27FC236}">
                <a16:creationId xmlns:a16="http://schemas.microsoft.com/office/drawing/2014/main" id="{4F66FCC5-7813-0E71-D404-06F7CDD5B014}"/>
              </a:ext>
            </a:extLst>
          </p:cNvPr>
          <p:cNvSpPr>
            <a:spLocks noGrp="1"/>
          </p:cNvSpPr>
          <p:nvPr>
            <p:ph idx="1"/>
          </p:nvPr>
        </p:nvSpPr>
        <p:spPr>
          <a:xfrm>
            <a:off x="1141412" y="1803633"/>
            <a:ext cx="9905999" cy="3987568"/>
          </a:xfrm>
        </p:spPr>
        <p:txBody>
          <a:bodyPr>
            <a:normAutofit fontScale="55000" lnSpcReduction="20000"/>
          </a:bodyPr>
          <a:lstStyle/>
          <a:p>
            <a:pPr marL="0" indent="0">
              <a:buNone/>
            </a:pPr>
            <a:r>
              <a:rPr lang="cs-CZ" sz="2700" dirty="0"/>
              <a:t>Zpravidla existují „pravidla pro realizaci veřejných zakázek malého rozsahu“ – není povinnost je „mít“ – individuální nastavení pravidel podle zmocnění zastupitelstva či rady (limity plnění, výjimky apod. – neexistuje ideální vzor pravidel).</a:t>
            </a:r>
          </a:p>
          <a:p>
            <a:pPr marL="0" indent="0">
              <a:buNone/>
            </a:pPr>
            <a:r>
              <a:rPr lang="cs-CZ" sz="2700" dirty="0"/>
              <a:t>Jinak u ZZVZ platí výjimka (134/2016/31) s tím, že u zakázek do 3, resp. 9. mil. Kč není povinnost zakázku zadávat v zadávacím řízení, ale je třeba dodržet pouze zásadu transparentnosti, přiměřenosti, rovného zacházení a diskriminace (134/2016/2/3). ÚOHS v případě postupu dle této výjimky postup zadavatele nekontroluje.</a:t>
            </a:r>
          </a:p>
          <a:p>
            <a:pPr marL="0" indent="0">
              <a:buNone/>
            </a:pPr>
            <a:r>
              <a:rPr lang="cs-CZ" sz="2700" dirty="0"/>
              <a:t>Hodnota smlouvy při uzavření na dobu neurčitou se počítá lhůta 48 měsíců (rozdíl od ZZVZ – 5 let) – jedná se o všechny typy smluv jako např. účetní či právní služby i s měsíčním nižším limitem plnění. U smluv na dodávky či služby se připouští i opakované uzavírání smluv např. i na dobu např. 1 roku (v nižším limitu plnění). U stavebních prací se posuzuje realizovaná věc jako celek, a to s i ohledem na předpokládaný záměr realizace díla.</a:t>
            </a:r>
          </a:p>
          <a:p>
            <a:pPr marL="0" indent="0">
              <a:buNone/>
            </a:pPr>
            <a:r>
              <a:rPr lang="cs-CZ" sz="2700" dirty="0"/>
              <a:t>Povinnost zveřejnit smlouvy platí u smluv nad 1. mil. Kč, a to ve lhůtě do 30 dní. Zveřejňuje se rovněž skutečně uhrazená cena, a to do 3 měsíců od splnění smlouvy, resp. do 31. března v případě víceletých plnění (poměrně opomíjená povinnost). </a:t>
            </a:r>
          </a:p>
          <a:p>
            <a:pPr marL="0" indent="0">
              <a:buNone/>
            </a:pPr>
            <a:r>
              <a:rPr lang="cs-CZ" sz="2700" dirty="0"/>
              <a:t>Dle stanoviska ÚOHS lze zveřejnit tzv. podle jiného právního předpisu, a tím je zákon o registru smluv – dobrovolně může zveřejňovat i nepovinný subjekt – platí pravidla tohoto zvláštního zákona, tj. např. v případě veřejné zakázky odpadá povinnost zveřejňovat skutečně uhrazenou cenu a zveřejnění je zdarma včetně evidence uzavřených smluv.</a:t>
            </a:r>
          </a:p>
          <a:p>
            <a:pPr marL="0" indent="0">
              <a:buNone/>
            </a:pPr>
            <a:endParaRPr lang="cs-CZ" dirty="0"/>
          </a:p>
          <a:p>
            <a:pPr marL="0" indent="0">
              <a:buNone/>
            </a:pPr>
            <a:endParaRPr lang="cs-CZ" dirty="0"/>
          </a:p>
        </p:txBody>
      </p:sp>
    </p:spTree>
    <p:extLst>
      <p:ext uri="{BB962C8B-B14F-4D97-AF65-F5344CB8AC3E}">
        <p14:creationId xmlns:p14="http://schemas.microsoft.com/office/powerpoint/2010/main" val="9598628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F5DD51-65FF-89EB-914E-36D33237A419}"/>
              </a:ext>
            </a:extLst>
          </p:cNvPr>
          <p:cNvSpPr>
            <a:spLocks noGrp="1"/>
          </p:cNvSpPr>
          <p:nvPr>
            <p:ph type="title"/>
          </p:nvPr>
        </p:nvSpPr>
        <p:spPr/>
        <p:txBody>
          <a:bodyPr/>
          <a:lstStyle/>
          <a:p>
            <a:pPr algn="ctr"/>
            <a:r>
              <a:rPr lang="cs-CZ" dirty="0"/>
              <a:t>Schvalování a zveřejňování obecně závazných vyhlášek a nařízení obce</a:t>
            </a:r>
          </a:p>
        </p:txBody>
      </p:sp>
      <p:sp>
        <p:nvSpPr>
          <p:cNvPr id="3" name="Zástupný obsah 2">
            <a:extLst>
              <a:ext uri="{FF2B5EF4-FFF2-40B4-BE49-F238E27FC236}">
                <a16:creationId xmlns:a16="http://schemas.microsoft.com/office/drawing/2014/main" id="{4F66FCC5-7813-0E71-D404-06F7CDD5B014}"/>
              </a:ext>
            </a:extLst>
          </p:cNvPr>
          <p:cNvSpPr>
            <a:spLocks noGrp="1"/>
          </p:cNvSpPr>
          <p:nvPr>
            <p:ph idx="1"/>
          </p:nvPr>
        </p:nvSpPr>
        <p:spPr>
          <a:xfrm>
            <a:off x="1141412" y="2097088"/>
            <a:ext cx="9905999" cy="4046259"/>
          </a:xfrm>
        </p:spPr>
        <p:txBody>
          <a:bodyPr>
            <a:normAutofit fontScale="70000" lnSpcReduction="20000"/>
          </a:bodyPr>
          <a:lstStyle/>
          <a:p>
            <a:pPr marL="0" indent="0">
              <a:buNone/>
            </a:pPr>
            <a:r>
              <a:rPr lang="cs-CZ" dirty="0"/>
              <a:t>Obecně závazné vyhlášky schvaluje zastupitelstvo územního celku a Nařízení obce schvaluje rada (není-li, pak opět zastupitelstvo).</a:t>
            </a:r>
          </a:p>
          <a:p>
            <a:pPr marL="0" indent="0">
              <a:buNone/>
            </a:pPr>
            <a:r>
              <a:rPr lang="cs-CZ" dirty="0"/>
              <a:t>Dokumenty se zveřejňují ve Sbírce právních předpisů územních celků (schválené se již neposílají na MV – může se poslat pouze návrh k předběžnému schválení).</a:t>
            </a:r>
          </a:p>
          <a:p>
            <a:pPr marL="0" indent="0">
              <a:buNone/>
            </a:pPr>
            <a:r>
              <a:rPr lang="cs-CZ" dirty="0"/>
              <a:t>Dokumenty jsou platné schválením a účinnost je stanovena uplynutím stanovené lhůty 15 dní od vyhlášení nebo přímo datem v předpise, avšak nejdříve ale 15 dnů od vyhlášení (v naléhavých případech nejdříve dnem následujícím – v ohrožujícím případě pak dnem vyhlášení).</a:t>
            </a:r>
          </a:p>
          <a:p>
            <a:pPr marL="0" indent="0">
              <a:buNone/>
            </a:pPr>
            <a:r>
              <a:rPr lang="cs-CZ" dirty="0"/>
              <a:t>Oznámení o zveřejnění ve Sbírce právních předpisů se zveřejňuje na úřední desku alespoň po dobu 15 dní ode dne vyrozumění.</a:t>
            </a:r>
          </a:p>
          <a:p>
            <a:pPr marL="0" indent="0">
              <a:buNone/>
            </a:pPr>
            <a:r>
              <a:rPr lang="cs-CZ" dirty="0"/>
              <a:t>Rok 2024 byl posledním rokem pro „</a:t>
            </a:r>
            <a:r>
              <a:rPr lang="cs-CZ" dirty="0" err="1"/>
              <a:t>dozveřejnění</a:t>
            </a:r>
            <a:r>
              <a:rPr lang="cs-CZ" dirty="0"/>
              <a:t> starých předpisů“ – jinak nastává neplatnost. Dozorovým orgánem je MV, nicméně přezkum hospodaření může účinnost ověřovat zejména s odkazem na právní titul pro výběr poplatků (zákon o finanční kontrole).</a:t>
            </a:r>
          </a:p>
          <a:p>
            <a:pPr marL="0" indent="0">
              <a:buNone/>
            </a:pPr>
            <a:endParaRPr lang="cs-CZ" dirty="0"/>
          </a:p>
          <a:p>
            <a:pPr marL="0" indent="0">
              <a:buNone/>
            </a:pPr>
            <a:endParaRPr lang="cs-CZ" dirty="0"/>
          </a:p>
        </p:txBody>
      </p:sp>
    </p:spTree>
    <p:extLst>
      <p:ext uri="{BB962C8B-B14F-4D97-AF65-F5344CB8AC3E}">
        <p14:creationId xmlns:p14="http://schemas.microsoft.com/office/powerpoint/2010/main" val="25975262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F5DD51-65FF-89EB-914E-36D33237A419}"/>
              </a:ext>
            </a:extLst>
          </p:cNvPr>
          <p:cNvSpPr>
            <a:spLocks noGrp="1"/>
          </p:cNvSpPr>
          <p:nvPr>
            <p:ph type="title"/>
          </p:nvPr>
        </p:nvSpPr>
        <p:spPr/>
        <p:txBody>
          <a:bodyPr/>
          <a:lstStyle/>
          <a:p>
            <a:pPr algn="ctr"/>
            <a:r>
              <a:rPr lang="cs-CZ" dirty="0"/>
              <a:t>Odměňování Podle zákona o obcích</a:t>
            </a:r>
          </a:p>
        </p:txBody>
      </p:sp>
      <p:sp>
        <p:nvSpPr>
          <p:cNvPr id="6" name="Zástupný obsah 5">
            <a:extLst>
              <a:ext uri="{FF2B5EF4-FFF2-40B4-BE49-F238E27FC236}">
                <a16:creationId xmlns:a16="http://schemas.microsoft.com/office/drawing/2014/main" id="{111CE45F-6489-7DE1-9390-AF00430A1BD1}"/>
              </a:ext>
            </a:extLst>
          </p:cNvPr>
          <p:cNvSpPr>
            <a:spLocks noGrp="1"/>
          </p:cNvSpPr>
          <p:nvPr>
            <p:ph idx="1"/>
          </p:nvPr>
        </p:nvSpPr>
        <p:spPr>
          <a:xfrm>
            <a:off x="1141412" y="1853967"/>
            <a:ext cx="9905999" cy="4385514"/>
          </a:xfrm>
        </p:spPr>
        <p:txBody>
          <a:bodyPr>
            <a:normAutofit fontScale="55000" lnSpcReduction="20000"/>
          </a:bodyPr>
          <a:lstStyle/>
          <a:p>
            <a:pPr marL="0" indent="0">
              <a:buNone/>
            </a:pPr>
            <a:r>
              <a:rPr lang="cs-CZ" sz="2700" dirty="0"/>
              <a:t>Uvolnění členové mají nárok ze zákona a u neuvolněných rozhoduje výlučně zastupitelstvo. Usnesení (jako jediné) je platné pouze pro volební období. Pravidla nově stanovena v zákoně o obcích (koeficienty dle hrubé nominální mzdy za první pololetí předchozího roku). Částka se tak mění každý rok (u neuvolněných zastupitelů platí stávající stav vždy do případné změny zastupitelstvem).</a:t>
            </a:r>
          </a:p>
          <a:p>
            <a:pPr marL="0" indent="0">
              <a:buNone/>
            </a:pPr>
            <a:r>
              <a:rPr lang="cs-CZ" sz="2700" dirty="0"/>
              <a:t>Rozhodoval lze jen předem (ode dne usnesení nebo od později stanoveného termínu). Nový člen zastupitelstva má nárok na odměnu ode dne vzniku mandátu, není-li stanoveno jinak. Kumulace funkcí na max. 3 odměny (členové rady, výbory, komise, zvláštní orgány – zastupitel se nekumuluje). Není-li rozhodnutu, platí jen nejvyšší částka. </a:t>
            </a:r>
          </a:p>
          <a:p>
            <a:pPr marL="0" indent="0">
              <a:buNone/>
            </a:pPr>
            <a:r>
              <a:rPr lang="cs-CZ" sz="2700" dirty="0"/>
              <a:t>Může být poskytnuto i navýšení na „obřady“ a „velitele MP“ (2.000 Kč) nebo mimořádná odměna (max. 2x maximální limit odměny (neuvolněného funkce), která musí být jako samostatný bod projednávána, a to s řádným odůvodněním přímo v usnesení.</a:t>
            </a:r>
          </a:p>
          <a:p>
            <a:pPr marL="0" indent="0">
              <a:buNone/>
            </a:pPr>
            <a:r>
              <a:rPr lang="cs-CZ" sz="2700" dirty="0"/>
              <a:t>Poskytovat lze i jiné finanční plnění pro uvolněné zastupitele (stravenky, dovolená, benefit) nebo všechny ostatní zastupitele (</a:t>
            </a:r>
            <a:r>
              <a:rPr lang="cs-CZ" sz="2700" dirty="0" err="1"/>
              <a:t>ošatné</a:t>
            </a:r>
            <a:r>
              <a:rPr lang="cs-CZ" sz="2700" dirty="0"/>
              <a:t> na obřady a zastupování, vzdělání, penzijní nebo životní pojištění, pojištění rizik a jubileum), ale vždy musí být poskytnuto ve výši obdobně jako pro zaměstnance.</a:t>
            </a:r>
          </a:p>
          <a:p>
            <a:pPr marL="0" indent="0">
              <a:buNone/>
            </a:pPr>
            <a:r>
              <a:rPr lang="cs-CZ" sz="2700" dirty="0"/>
              <a:t>Uzavření pracovního poměru zastupitele musí být předem schváleno zastupitelstvem (dohoda o finančním vypořádání).</a:t>
            </a:r>
          </a:p>
          <a:p>
            <a:pPr marL="0" indent="0">
              <a:buNone/>
            </a:pPr>
            <a:r>
              <a:rPr lang="cs-CZ" sz="2700" dirty="0"/>
              <a:t>Je možno rozhodnout i o plnění pro osoby, které nejsou členy zastupitelstva, avšak odlišným odkazem (členové výborů a komisí „z lidu“).</a:t>
            </a:r>
          </a:p>
          <a:p>
            <a:endParaRPr lang="cs-CZ" dirty="0"/>
          </a:p>
        </p:txBody>
      </p:sp>
    </p:spTree>
    <p:extLst>
      <p:ext uri="{BB962C8B-B14F-4D97-AF65-F5344CB8AC3E}">
        <p14:creationId xmlns:p14="http://schemas.microsoft.com/office/powerpoint/2010/main" val="37661579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F5DD51-65FF-89EB-914E-36D33237A419}"/>
              </a:ext>
            </a:extLst>
          </p:cNvPr>
          <p:cNvSpPr>
            <a:spLocks noGrp="1"/>
          </p:cNvSpPr>
          <p:nvPr>
            <p:ph type="title"/>
          </p:nvPr>
        </p:nvSpPr>
        <p:spPr/>
        <p:txBody>
          <a:bodyPr/>
          <a:lstStyle/>
          <a:p>
            <a:pPr algn="ctr"/>
            <a:r>
              <a:rPr lang="cs-CZ" dirty="0"/>
              <a:t>Poskytování dotací a darů</a:t>
            </a:r>
          </a:p>
        </p:txBody>
      </p:sp>
      <p:sp>
        <p:nvSpPr>
          <p:cNvPr id="6" name="Zástupný obsah 5">
            <a:extLst>
              <a:ext uri="{FF2B5EF4-FFF2-40B4-BE49-F238E27FC236}">
                <a16:creationId xmlns:a16="http://schemas.microsoft.com/office/drawing/2014/main" id="{111CE45F-6489-7DE1-9390-AF00430A1BD1}"/>
              </a:ext>
            </a:extLst>
          </p:cNvPr>
          <p:cNvSpPr>
            <a:spLocks noGrp="1"/>
          </p:cNvSpPr>
          <p:nvPr>
            <p:ph idx="1"/>
          </p:nvPr>
        </p:nvSpPr>
        <p:spPr>
          <a:xfrm>
            <a:off x="1141412" y="1895912"/>
            <a:ext cx="9905999" cy="4343570"/>
          </a:xfrm>
        </p:spPr>
        <p:txBody>
          <a:bodyPr>
            <a:normAutofit fontScale="70000" lnSpcReduction="20000"/>
          </a:bodyPr>
          <a:lstStyle/>
          <a:p>
            <a:pPr marL="0" indent="0">
              <a:buNone/>
            </a:pPr>
            <a:r>
              <a:rPr lang="cs-CZ" sz="2400" dirty="0"/>
              <a:t>Poskytování dotací dle tzv. malých rozpočtových pravidel (</a:t>
            </a:r>
            <a:r>
              <a:rPr lang="cs-CZ" dirty="0"/>
              <a:t>nad</a:t>
            </a:r>
            <a:r>
              <a:rPr lang="cs-CZ" sz="2400" dirty="0"/>
              <a:t> 250.000 Kč rozhoduje zastupitelstvo ÚC):</a:t>
            </a:r>
          </a:p>
          <a:p>
            <a:pPr marL="0" indent="0">
              <a:buNone/>
            </a:pPr>
            <a:r>
              <a:rPr lang="cs-CZ" sz="2400" dirty="0"/>
              <a:t>Poskytování dle dotačního programu (zveřejnění po dobu 30 dnů před lhůtou včetně stanovení podmínek) nebo individuálním rozhodnutím (na základě žádosti), a to ideálně schválení konkrétní smlouvy.</a:t>
            </a:r>
          </a:p>
          <a:p>
            <a:pPr marL="0" indent="0">
              <a:buNone/>
            </a:pPr>
            <a:r>
              <a:rPr lang="cs-CZ" sz="2400" dirty="0"/>
              <a:t>Veřejnoprávní smlouva o poskytnutí dotace musí obsahovat základní identifikace a podmínky tzv. podle podmínek programu pro poskytování dotací nebo konkrétního schválení. Poskytovatel dotace sleduje účel poskytnutí dotace.</a:t>
            </a:r>
          </a:p>
          <a:p>
            <a:pPr marL="0" indent="0">
              <a:buNone/>
            </a:pPr>
            <a:r>
              <a:rPr lang="cs-CZ" dirty="0"/>
              <a:t>Platí povinnost zveřejňovat veřejnoprávní smlouvy (nad 50 tis. Kč) na úřední desce způsobem umožňujícím dálkový přístup, a to po dobu 3 let. I v tomto případě pak platí možnost náhradního zveřejnění prostřednictvím registru smluv.</a:t>
            </a:r>
            <a:endParaRPr lang="cs-CZ" sz="2400" dirty="0"/>
          </a:p>
          <a:p>
            <a:pPr marL="0" indent="0">
              <a:buNone/>
            </a:pPr>
            <a:r>
              <a:rPr lang="cs-CZ" sz="2400" dirty="0"/>
              <a:t>Poskytování darů dle občanského zákoníku </a:t>
            </a:r>
            <a:r>
              <a:rPr lang="cs-CZ" dirty="0"/>
              <a:t>(nad</a:t>
            </a:r>
            <a:r>
              <a:rPr lang="cs-CZ" sz="2400" dirty="0"/>
              <a:t> 100.000 Kč rozhoduje zastupitelstvo ÚC):</a:t>
            </a:r>
          </a:p>
          <a:p>
            <a:pPr marL="0" indent="0">
              <a:buNone/>
            </a:pPr>
            <a:r>
              <a:rPr lang="cs-CZ" sz="2400" dirty="0"/>
              <a:t>Darovací smlouva – v zásadě nemusí být žádost – může a nemusí být stanoven účel daru – poskytovatel nesleduje využití finančních prostředků (v případě, že účel je sledován, může se jednat o obcházení veřejnoprávní smlouvy).</a:t>
            </a:r>
          </a:p>
        </p:txBody>
      </p:sp>
    </p:spTree>
    <p:extLst>
      <p:ext uri="{BB962C8B-B14F-4D97-AF65-F5344CB8AC3E}">
        <p14:creationId xmlns:p14="http://schemas.microsoft.com/office/powerpoint/2010/main" val="1982291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F5DD51-65FF-89EB-914E-36D33237A419}"/>
              </a:ext>
            </a:extLst>
          </p:cNvPr>
          <p:cNvSpPr>
            <a:spLocks noGrp="1"/>
          </p:cNvSpPr>
          <p:nvPr>
            <p:ph type="title"/>
          </p:nvPr>
        </p:nvSpPr>
        <p:spPr/>
        <p:txBody>
          <a:bodyPr/>
          <a:lstStyle/>
          <a:p>
            <a:pPr algn="ctr"/>
            <a:r>
              <a:rPr lang="cs-CZ" dirty="0"/>
              <a:t>Postupy při přezkoumání hospodaření</a:t>
            </a:r>
          </a:p>
        </p:txBody>
      </p:sp>
      <p:sp>
        <p:nvSpPr>
          <p:cNvPr id="3" name="Zástupný obsah 2">
            <a:extLst>
              <a:ext uri="{FF2B5EF4-FFF2-40B4-BE49-F238E27FC236}">
                <a16:creationId xmlns:a16="http://schemas.microsoft.com/office/drawing/2014/main" id="{4F66FCC5-7813-0E71-D404-06F7CDD5B014}"/>
              </a:ext>
            </a:extLst>
          </p:cNvPr>
          <p:cNvSpPr>
            <a:spLocks noGrp="1"/>
          </p:cNvSpPr>
          <p:nvPr>
            <p:ph idx="1"/>
          </p:nvPr>
        </p:nvSpPr>
        <p:spPr>
          <a:xfrm>
            <a:off x="1141412" y="1837189"/>
            <a:ext cx="9905999" cy="3954012"/>
          </a:xfrm>
        </p:spPr>
        <p:txBody>
          <a:bodyPr>
            <a:normAutofit fontScale="92500"/>
          </a:bodyPr>
          <a:lstStyle/>
          <a:p>
            <a:pPr marL="0" indent="0">
              <a:buNone/>
            </a:pPr>
            <a:r>
              <a:rPr lang="cs-CZ" dirty="0"/>
              <a:t>Chyba typu „B“ – nově striktně posuzována max. jako porušení vnitřního předpisu.</a:t>
            </a:r>
          </a:p>
          <a:p>
            <a:pPr marL="0" indent="0">
              <a:buNone/>
            </a:pPr>
            <a:r>
              <a:rPr lang="cs-CZ" dirty="0"/>
              <a:t>Veškeré další chyby jsou automaticky chyby typu „C“ - porušení právních předpisů (zákon, vyhláška, ČÚS. </a:t>
            </a:r>
          </a:p>
          <a:p>
            <a:pPr marL="0" indent="0">
              <a:buNone/>
            </a:pPr>
            <a:r>
              <a:rPr lang="cs-CZ" dirty="0"/>
              <a:t>Závěr zprávy o přezkoumání hospodaření obsahuje všechny chyby a nedostatky, resp. i ty zjištěné při dílčím přezkoumání hospodaření, byť byly napravené.</a:t>
            </a:r>
          </a:p>
          <a:p>
            <a:pPr marL="0" indent="0">
              <a:buNone/>
            </a:pPr>
            <a:r>
              <a:rPr lang="cs-CZ" dirty="0"/>
              <a:t>Všechny zjištěné chyby a nedostatky se předávají příslušným úřadům (KUSK – „250“ a „420“, ÚHOS – ZZVZ, MV ČR – „128“ a FÚ (MF) – „účetní předpisy.</a:t>
            </a:r>
          </a:p>
        </p:txBody>
      </p:sp>
    </p:spTree>
    <p:extLst>
      <p:ext uri="{BB962C8B-B14F-4D97-AF65-F5344CB8AC3E}">
        <p14:creationId xmlns:p14="http://schemas.microsoft.com/office/powerpoint/2010/main" val="30184824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F5DD51-65FF-89EB-914E-36D33237A419}"/>
              </a:ext>
            </a:extLst>
          </p:cNvPr>
          <p:cNvSpPr>
            <a:spLocks noGrp="1"/>
          </p:cNvSpPr>
          <p:nvPr>
            <p:ph type="title"/>
          </p:nvPr>
        </p:nvSpPr>
        <p:spPr/>
        <p:txBody>
          <a:bodyPr/>
          <a:lstStyle/>
          <a:p>
            <a:pPr algn="ctr"/>
            <a:r>
              <a:rPr lang="cs-CZ" dirty="0"/>
              <a:t>Účetní závěrka a závěrečný účet</a:t>
            </a:r>
          </a:p>
        </p:txBody>
      </p:sp>
      <p:sp>
        <p:nvSpPr>
          <p:cNvPr id="3" name="Zástupný obsah 2">
            <a:extLst>
              <a:ext uri="{FF2B5EF4-FFF2-40B4-BE49-F238E27FC236}">
                <a16:creationId xmlns:a16="http://schemas.microsoft.com/office/drawing/2014/main" id="{4F66FCC5-7813-0E71-D404-06F7CDD5B014}"/>
              </a:ext>
            </a:extLst>
          </p:cNvPr>
          <p:cNvSpPr>
            <a:spLocks noGrp="1"/>
          </p:cNvSpPr>
          <p:nvPr>
            <p:ph idx="1"/>
          </p:nvPr>
        </p:nvSpPr>
        <p:spPr>
          <a:xfrm>
            <a:off x="1141412" y="1921079"/>
            <a:ext cx="9905999" cy="3870122"/>
          </a:xfrm>
        </p:spPr>
        <p:txBody>
          <a:bodyPr>
            <a:normAutofit fontScale="70000" lnSpcReduction="20000"/>
          </a:bodyPr>
          <a:lstStyle/>
          <a:p>
            <a:pPr marL="0" indent="0">
              <a:buNone/>
            </a:pPr>
            <a:r>
              <a:rPr lang="cs-CZ" dirty="0"/>
              <a:t>Zastupitelstvo má vyhrazenou pravomoc schvalovat účetní závěrku, která musí být schválena, a také vyhrazenou pravomoc schvalovat závěrečný účet, který ale musí být projednán (nesoulad pojmů jak v rámci 128/2000, tak i v kontextu 250/2000). Usnesení by měla být odlišná (dva různé zákony), ale striktně tato povinnost co do náležitostí konkrétních zápisů a usnesení zastupitelstva není dána (ale jistě je to doporučeno).</a:t>
            </a:r>
          </a:p>
          <a:p>
            <a:pPr marL="0" indent="0">
              <a:buNone/>
            </a:pPr>
            <a:r>
              <a:rPr lang="cs-CZ" dirty="0"/>
              <a:t>Schválení účetní závěrky dle zákona o účetnictví musí být provedeno do 6 měsíců od rozhodného dne a výsledek musí být přeúčtován. Nelze schvalovat po termínu (neplatnost), ale až spolu se schvalováním následující účetní závěrky Po schválení se výsledek přeúčtuje mezi účty 431 a 432 (v případě dvou schvalovaných účetních závěrek ideálně ve dvou částkách).</a:t>
            </a:r>
          </a:p>
          <a:p>
            <a:pPr marL="0" indent="0">
              <a:buNone/>
            </a:pPr>
            <a:r>
              <a:rPr lang="cs-CZ" dirty="0"/>
              <a:t>Projednání (nikoliv schválení) závěrečného účtu do 30. června se uzavírá výrokem „souhlas s celoročním hospodařením“ tzv. bez výhrad či s výhradami (nejsou-li zřejmé výhrady, platí, že je „bez výhrad“). Podmínkou pro schválení závěrečného účtu je předchozí zveřejnění jeho návrhu, a to včetně zprávy o výsledku přezkoumání hospodaření, a je-li pak tento účet projednáván (schvalován), má se opět logicky zato, že je projednáván právě spolu s touto zprávou. V případě zjištěných nedostatků platí vždy povinnost přijmou nápravná opatření.</a:t>
            </a:r>
          </a:p>
          <a:p>
            <a:pPr marL="0" indent="0">
              <a:buNone/>
            </a:pPr>
            <a:endParaRPr lang="cs-CZ" dirty="0"/>
          </a:p>
        </p:txBody>
      </p:sp>
    </p:spTree>
    <p:extLst>
      <p:ext uri="{BB962C8B-B14F-4D97-AF65-F5344CB8AC3E}">
        <p14:creationId xmlns:p14="http://schemas.microsoft.com/office/powerpoint/2010/main" val="20153260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F5DD51-65FF-89EB-914E-36D33237A419}"/>
              </a:ext>
            </a:extLst>
          </p:cNvPr>
          <p:cNvSpPr>
            <a:spLocks noGrp="1"/>
          </p:cNvSpPr>
          <p:nvPr>
            <p:ph type="title"/>
          </p:nvPr>
        </p:nvSpPr>
        <p:spPr/>
        <p:txBody>
          <a:bodyPr/>
          <a:lstStyle/>
          <a:p>
            <a:pPr algn="ctr"/>
            <a:r>
              <a:rPr lang="cs-CZ" dirty="0"/>
              <a:t>jednání zastupitelstva</a:t>
            </a:r>
          </a:p>
        </p:txBody>
      </p:sp>
      <p:sp>
        <p:nvSpPr>
          <p:cNvPr id="3" name="Zástupný obsah 2">
            <a:extLst>
              <a:ext uri="{FF2B5EF4-FFF2-40B4-BE49-F238E27FC236}">
                <a16:creationId xmlns:a16="http://schemas.microsoft.com/office/drawing/2014/main" id="{4F66FCC5-7813-0E71-D404-06F7CDD5B014}"/>
              </a:ext>
            </a:extLst>
          </p:cNvPr>
          <p:cNvSpPr>
            <a:spLocks noGrp="1"/>
          </p:cNvSpPr>
          <p:nvPr>
            <p:ph idx="1"/>
          </p:nvPr>
        </p:nvSpPr>
        <p:spPr>
          <a:xfrm>
            <a:off x="1141412" y="1811044"/>
            <a:ext cx="9905999" cy="4061249"/>
          </a:xfrm>
        </p:spPr>
        <p:txBody>
          <a:bodyPr>
            <a:noAutofit/>
          </a:bodyPr>
          <a:lstStyle/>
          <a:p>
            <a:pPr marL="0" indent="0">
              <a:buNone/>
            </a:pPr>
            <a:r>
              <a:rPr lang="cs-CZ" sz="1500" dirty="0"/>
              <a:t>Zastupitelstvo svolává starosta ve lhůtě 7 dní (ve vyjmenovaných případech je lhůta kratší) – pozvánka s místem a termínem jednání (povinná náležitost) a konkrétní body jednání (lze v rámci jednání měnit). Konat se má „jednou za 3 měsíce“.</a:t>
            </a:r>
          </a:p>
          <a:p>
            <a:pPr marL="0" indent="0">
              <a:buNone/>
            </a:pPr>
            <a:r>
              <a:rPr lang="cs-CZ" sz="1500" dirty="0"/>
              <a:t>Samotný zápis je povídáním o tom, co se na místě jednání fakticky děje (měly by být zachyceny alespoň podstatné náležitosti (např. odměny, cena obvyklá apod.) Existuje vzorový návrh MV, ale konkrétní obsah není pevně stanoven a není vymahatelný. Povinností je zpracovat zápis do 15 dní po jeho konání. Ten má být podepsán starostou nebo místostarostou a dvěma ověřovateli. Nepodepsání zápisu však nemá žádné negativní dopady.</a:t>
            </a:r>
          </a:p>
          <a:p>
            <a:pPr marL="0" indent="0">
              <a:buNone/>
            </a:pPr>
            <a:r>
              <a:rPr lang="cs-CZ" sz="1500" dirty="0"/>
              <a:t>O každém usnesení by se mělo hlasovat jednotlivě, a to včetně programu apod. Vznikají pouze schválená usnesení, a to nadpoloviční většinou všech členů daného orgánu (neschválené usnesení neexistuje). Schvalování usnesení „bere na vědomí“ je nadbytečné (pouze potvrzení vnímání při účasti na jednání). Schvalování přijatých usnesení je de facto opětovným rozhodováním (nerelevantní). Následný výpis usnesení by měl doslova odpovídat textu přijatého usnesení.</a:t>
            </a:r>
          </a:p>
          <a:p>
            <a:pPr marL="0" indent="0">
              <a:buNone/>
            </a:pPr>
            <a:r>
              <a:rPr lang="cs-CZ" sz="1500" dirty="0"/>
              <a:t>Distanční jednání zastupitelstva (pravidla je nutno stanovit v jednacím řádu). Vždy ale musí být konkrétní veřejně přístupné místo a musí být zajištěna možnost vyjadřovat se k projednávané věci.</a:t>
            </a:r>
          </a:p>
          <a:p>
            <a:pPr marL="0" indent="0">
              <a:buNone/>
            </a:pPr>
            <a:r>
              <a:rPr lang="cs-CZ" sz="1500" dirty="0"/>
              <a:t>Podle zákona o střetu zájmu má hlasující zastupitel povinnost informovat před konkrétním hlasování tzv. o poměru k věci, nicméně hlasovat může. Neinformování tzv. o „střetu zájmů“ nemá vliv na platnost přijatého usnesení, ale jedná se o přestupek.</a:t>
            </a:r>
          </a:p>
        </p:txBody>
      </p:sp>
    </p:spTree>
    <p:extLst>
      <p:ext uri="{BB962C8B-B14F-4D97-AF65-F5344CB8AC3E}">
        <p14:creationId xmlns:p14="http://schemas.microsoft.com/office/powerpoint/2010/main" val="10345316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0D20F2-58FA-77C3-E0B8-6B558FBB0628}"/>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15C48041-AEFA-DFD1-4DAC-352324B9B830}"/>
              </a:ext>
            </a:extLst>
          </p:cNvPr>
          <p:cNvSpPr>
            <a:spLocks noGrp="1"/>
          </p:cNvSpPr>
          <p:nvPr>
            <p:ph type="title"/>
          </p:nvPr>
        </p:nvSpPr>
        <p:spPr/>
        <p:txBody>
          <a:bodyPr/>
          <a:lstStyle/>
          <a:p>
            <a:pPr algn="ctr"/>
            <a:r>
              <a:rPr lang="cs-CZ" dirty="0"/>
              <a:t>Účetnictví – zpracování výkazů</a:t>
            </a:r>
          </a:p>
        </p:txBody>
      </p:sp>
      <p:sp>
        <p:nvSpPr>
          <p:cNvPr id="3" name="Zástupný obsah 2">
            <a:extLst>
              <a:ext uri="{FF2B5EF4-FFF2-40B4-BE49-F238E27FC236}">
                <a16:creationId xmlns:a16="http://schemas.microsoft.com/office/drawing/2014/main" id="{7D2E16D6-03F7-2EA3-E849-6024764CBB49}"/>
              </a:ext>
            </a:extLst>
          </p:cNvPr>
          <p:cNvSpPr>
            <a:spLocks noGrp="1"/>
          </p:cNvSpPr>
          <p:nvPr>
            <p:ph idx="1"/>
          </p:nvPr>
        </p:nvSpPr>
        <p:spPr>
          <a:xfrm>
            <a:off x="1141412" y="1853967"/>
            <a:ext cx="9905999" cy="3937234"/>
          </a:xfrm>
        </p:spPr>
        <p:txBody>
          <a:bodyPr>
            <a:normAutofit fontScale="70000" lnSpcReduction="20000"/>
          </a:bodyPr>
          <a:lstStyle/>
          <a:p>
            <a:pPr marL="0" indent="0">
              <a:buNone/>
            </a:pPr>
            <a:r>
              <a:rPr lang="cs-CZ" b="0" dirty="0">
                <a:effectLst/>
                <a:latin typeface="+mj-lt"/>
              </a:rPr>
              <a:t>Vyhláška o způsobu, termínech a rozsahu údajů předkládaných pro hodnocení plnění rozpočtů územních samosprávných celků a rozpočtů dobrovolných svazků obcí (5/2014) stanovuje termíny pro odeslání výkazu FIN 2-12M – měsíční výkaznictví (výkazy za leden a červenec se neposílají, ale měly by existovat). Způsob změn a oprav po stanoveném termínu není ve vyhlášce nikde uveden a popsán.</a:t>
            </a:r>
          </a:p>
          <a:p>
            <a:pPr marL="0" indent="0">
              <a:buNone/>
            </a:pPr>
            <a:r>
              <a:rPr lang="cs-CZ" b="0" dirty="0">
                <a:effectLst/>
                <a:latin typeface="+mj-lt"/>
              </a:rPr>
              <a:t>Vyhláška o účetních záznamech v technické formě vybraných účetních jednotek a jejich předávání do centrálního systému účetních informací (383/2009) stanovuje termíny pro předání „mezitímních“ závěrek (31.3.; 30.6.;30.9.) a „konečné“ závěrky (31.12.). Možné změny ve výkaznictví vyplývají de lege ze zákona o účetnictví.</a:t>
            </a:r>
          </a:p>
          <a:p>
            <a:pPr marL="0" indent="0">
              <a:buNone/>
            </a:pPr>
            <a:r>
              <a:rPr lang="cs-CZ" dirty="0">
                <a:latin typeface="+mj-lt"/>
              </a:rPr>
              <a:t>Každá účetní jednotka totiž může účtovat do doby schválení účetní závěrky (§ 17 odst. 7), přičemž územní celky schvalují jen řádnou účetní závěrku. V případě, že obsah položek neodpovídá skutečnému stavu, lze účetní knihy otevřít a opravit. Následně se musí sestavit nová účetní závěrka. Tuto závěrku lze opět odeslat do tzv. státní pokladny (tedy logicky po původním termínu – zvláštní oddíl pro opravy). Rozhodujícím dokumentem </a:t>
            </a:r>
            <a:r>
              <a:rPr lang="cs-CZ" dirty="0"/>
              <a:t>je z pohledu zákona o účetnictví schvalovaná, resp. schválená účetní závěrka účetní jednotky. </a:t>
            </a:r>
          </a:p>
          <a:p>
            <a:pPr marL="0" indent="0">
              <a:buNone/>
            </a:pPr>
            <a:r>
              <a:rPr lang="cs-CZ" dirty="0"/>
              <a:t>Poručení zákona o účetnictví je přestupkem, ale porušení vyhlášek o termínech přestupkem není.</a:t>
            </a:r>
          </a:p>
        </p:txBody>
      </p:sp>
    </p:spTree>
    <p:extLst>
      <p:ext uri="{BB962C8B-B14F-4D97-AF65-F5344CB8AC3E}">
        <p14:creationId xmlns:p14="http://schemas.microsoft.com/office/powerpoint/2010/main" val="3555629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FEFDFB-7338-2D3E-3983-CA0B2BC357D5}"/>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1843C32B-AA0E-5449-1DE3-820787BD8BC3}"/>
              </a:ext>
            </a:extLst>
          </p:cNvPr>
          <p:cNvSpPr>
            <a:spLocks noGrp="1"/>
          </p:cNvSpPr>
          <p:nvPr>
            <p:ph type="title"/>
          </p:nvPr>
        </p:nvSpPr>
        <p:spPr/>
        <p:txBody>
          <a:bodyPr/>
          <a:lstStyle/>
          <a:p>
            <a:pPr algn="ctr"/>
            <a:r>
              <a:rPr lang="cs-CZ" dirty="0"/>
              <a:t>Účetnictví – chyby</a:t>
            </a:r>
          </a:p>
        </p:txBody>
      </p:sp>
      <p:sp>
        <p:nvSpPr>
          <p:cNvPr id="3" name="Zástupný obsah 2">
            <a:extLst>
              <a:ext uri="{FF2B5EF4-FFF2-40B4-BE49-F238E27FC236}">
                <a16:creationId xmlns:a16="http://schemas.microsoft.com/office/drawing/2014/main" id="{DDEE7411-682A-A5DF-8EA2-832D701CE05A}"/>
              </a:ext>
            </a:extLst>
          </p:cNvPr>
          <p:cNvSpPr>
            <a:spLocks noGrp="1"/>
          </p:cNvSpPr>
          <p:nvPr>
            <p:ph idx="1"/>
          </p:nvPr>
        </p:nvSpPr>
        <p:spPr>
          <a:xfrm>
            <a:off x="1141412" y="1853967"/>
            <a:ext cx="9905999" cy="3937234"/>
          </a:xfrm>
        </p:spPr>
        <p:txBody>
          <a:bodyPr>
            <a:normAutofit fontScale="62500" lnSpcReduction="20000"/>
          </a:bodyPr>
          <a:lstStyle/>
          <a:p>
            <a:pPr marL="0" indent="0">
              <a:buNone/>
            </a:pPr>
            <a:r>
              <a:rPr lang="cs-CZ" dirty="0"/>
              <a:t>Inventarizace majetku a závazků – plán – proškolení – zpráva (nulové stavy, investiční dotace, pozemky ze všech katastrů ke konci roku).</a:t>
            </a:r>
          </a:p>
          <a:p>
            <a:pPr marL="0" indent="0">
              <a:buNone/>
            </a:pPr>
            <a:r>
              <a:rPr lang="cs-CZ" dirty="0"/>
              <a:t>Příloha účetní závěrky – obraty na investičních dotacích (403) – očekávané dotace (915) – přílohy k pozemkům a stavbám (031 s 021) – majetek svěřený příspěvkovým organizacím (909) – evidence drobného majetku (901 a 902).</a:t>
            </a:r>
          </a:p>
          <a:p>
            <a:pPr marL="0" indent="0">
              <a:buNone/>
            </a:pPr>
            <a:r>
              <a:rPr lang="cs-CZ" dirty="0"/>
              <a:t>Účtování případů ke dni jejich vzniku – majetková dispozice ke dni podání návrhu na vklad – přeúčtování hospodářského výsledku ke dni schválení účetní závěrky apod (431 – 432 – 031 – 544 – 401).</a:t>
            </a:r>
          </a:p>
          <a:p>
            <a:pPr marL="0" indent="0">
              <a:buNone/>
            </a:pPr>
            <a:r>
              <a:rPr lang="cs-CZ" dirty="0"/>
              <a:t>Účtování krátkodobých a dlouhodobých záloh – obdržené investiční dotace – poskytnuté dotace dle veřejnoprávních smluv – do doby vyúčtování je dotace zálohou – dohadné položky na konci roku (403 – 373 – 374 – 388 – 389).</a:t>
            </a:r>
          </a:p>
          <a:p>
            <a:pPr marL="0" indent="0">
              <a:buNone/>
            </a:pPr>
            <a:r>
              <a:rPr lang="cs-CZ" dirty="0"/>
              <a:t>Běžné účty a termínované vklady – jiné položky rozvahy včetně výkaznictví ve FIN (231 – 244 – 8117 – 8118).</a:t>
            </a:r>
          </a:p>
          <a:p>
            <a:pPr marL="0" indent="0">
              <a:buNone/>
            </a:pPr>
            <a:r>
              <a:rPr lang="cs-CZ" dirty="0"/>
              <a:t>Přecenění majetku na reálnou hodnotu při prodeji – stanovení limitu ve směrnici (407 – 036).</a:t>
            </a:r>
          </a:p>
          <a:p>
            <a:pPr marL="0" indent="0">
              <a:buNone/>
            </a:pPr>
            <a:r>
              <a:rPr lang="cs-CZ" dirty="0"/>
              <a:t>Zpracování přiznání k DPPO – proúčtování daně (dohadná položka) v rámci účetnictví a FIN (591 – 595 – 1122 – 5365).</a:t>
            </a:r>
          </a:p>
        </p:txBody>
      </p:sp>
    </p:spTree>
    <p:extLst>
      <p:ext uri="{BB962C8B-B14F-4D97-AF65-F5344CB8AC3E}">
        <p14:creationId xmlns:p14="http://schemas.microsoft.com/office/powerpoint/2010/main" val="4407847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F5DD51-65FF-89EB-914E-36D33237A419}"/>
              </a:ext>
            </a:extLst>
          </p:cNvPr>
          <p:cNvSpPr>
            <a:spLocks noGrp="1"/>
          </p:cNvSpPr>
          <p:nvPr>
            <p:ph type="title"/>
          </p:nvPr>
        </p:nvSpPr>
        <p:spPr/>
        <p:txBody>
          <a:bodyPr/>
          <a:lstStyle/>
          <a:p>
            <a:r>
              <a:rPr lang="cs-CZ" dirty="0"/>
              <a:t>konec</a:t>
            </a:r>
          </a:p>
        </p:txBody>
      </p:sp>
      <p:sp>
        <p:nvSpPr>
          <p:cNvPr id="3" name="Zástupný obsah 2">
            <a:extLst>
              <a:ext uri="{FF2B5EF4-FFF2-40B4-BE49-F238E27FC236}">
                <a16:creationId xmlns:a16="http://schemas.microsoft.com/office/drawing/2014/main" id="{4F66FCC5-7813-0E71-D404-06F7CDD5B014}"/>
              </a:ext>
            </a:extLst>
          </p:cNvPr>
          <p:cNvSpPr>
            <a:spLocks noGrp="1" noRot="1" noMove="1" noResize="1" noEditPoints="1" noAdjustHandles="1" noChangeArrowheads="1" noChangeShapeType="1"/>
          </p:cNvSpPr>
          <p:nvPr>
            <p:ph idx="1"/>
          </p:nvPr>
        </p:nvSpPr>
        <p:spPr/>
        <p:txBody>
          <a:bodyPr>
            <a:normAutofit/>
          </a:bodyPr>
          <a:lstStyle/>
          <a:p>
            <a:pPr marL="0" indent="0">
              <a:buNone/>
            </a:pPr>
            <a:endParaRPr lang="cs-CZ" dirty="0"/>
          </a:p>
          <a:p>
            <a:pPr marL="0" indent="0">
              <a:buNone/>
            </a:pPr>
            <a:r>
              <a:rPr lang="cs-CZ" dirty="0"/>
              <a:t>Děkuji za pozornost a přeji krásný den.</a:t>
            </a:r>
          </a:p>
          <a:p>
            <a:pPr marL="0" indent="0">
              <a:buNone/>
            </a:pPr>
            <a:endParaRPr lang="cs-CZ" dirty="0"/>
          </a:p>
          <a:p>
            <a:pPr marL="0" indent="0">
              <a:buNone/>
            </a:pPr>
            <a:r>
              <a:rPr lang="cs-CZ" dirty="0"/>
              <a:t>Bc. Aleš Trojan MPA – vedoucí oddělení přezkumu hospodaření</a:t>
            </a:r>
          </a:p>
          <a:p>
            <a:pPr marL="0" indent="0">
              <a:buNone/>
            </a:pPr>
            <a:r>
              <a:rPr lang="cs-CZ" sz="2000" dirty="0"/>
              <a:t>E-mail: trojan@kr-s.cz       Tel: 608 020 364</a:t>
            </a:r>
          </a:p>
        </p:txBody>
      </p:sp>
    </p:spTree>
    <p:extLst>
      <p:ext uri="{BB962C8B-B14F-4D97-AF65-F5344CB8AC3E}">
        <p14:creationId xmlns:p14="http://schemas.microsoft.com/office/powerpoint/2010/main" val="2934706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F5DD51-65FF-89EB-914E-36D33237A419}"/>
              </a:ext>
            </a:extLst>
          </p:cNvPr>
          <p:cNvSpPr>
            <a:spLocks noGrp="1"/>
          </p:cNvSpPr>
          <p:nvPr>
            <p:ph type="title"/>
          </p:nvPr>
        </p:nvSpPr>
        <p:spPr/>
        <p:txBody>
          <a:bodyPr/>
          <a:lstStyle/>
          <a:p>
            <a:pPr algn="ctr"/>
            <a:r>
              <a:rPr lang="cs-CZ" dirty="0"/>
              <a:t>Svazek obcí a Společenství obcí</a:t>
            </a:r>
          </a:p>
        </p:txBody>
      </p:sp>
      <p:sp>
        <p:nvSpPr>
          <p:cNvPr id="3" name="Zástupný obsah 2">
            <a:extLst>
              <a:ext uri="{FF2B5EF4-FFF2-40B4-BE49-F238E27FC236}">
                <a16:creationId xmlns:a16="http://schemas.microsoft.com/office/drawing/2014/main" id="{4F66FCC5-7813-0E71-D404-06F7CDD5B014}"/>
              </a:ext>
            </a:extLst>
          </p:cNvPr>
          <p:cNvSpPr>
            <a:spLocks noGrp="1"/>
          </p:cNvSpPr>
          <p:nvPr>
            <p:ph idx="1"/>
          </p:nvPr>
        </p:nvSpPr>
        <p:spPr>
          <a:xfrm>
            <a:off x="1141412" y="2097088"/>
            <a:ext cx="9905999" cy="3850951"/>
          </a:xfrm>
        </p:spPr>
        <p:txBody>
          <a:bodyPr>
            <a:normAutofit fontScale="92500" lnSpcReduction="10000"/>
          </a:bodyPr>
          <a:lstStyle/>
          <a:p>
            <a:pPr marL="0" indent="0">
              <a:buNone/>
            </a:pPr>
            <a:r>
              <a:rPr lang="cs-CZ" dirty="0"/>
              <a:t>Novinkou je tzv. „společenství obcí“ (s. o.), které je v zásadě „svazkem obcí“ se speciálním postavením, které uděluje rovněž příslušný krajský úřad.</a:t>
            </a:r>
          </a:p>
          <a:p>
            <a:pPr marL="0" indent="0">
              <a:buNone/>
            </a:pPr>
            <a:r>
              <a:rPr lang="cs-CZ" dirty="0"/>
              <a:t>Společenstvím obcí – minimálně 15 obcí (3/5 z 25) v rámci jednoho ORP – členství pouze v jednom svazku obcí – omezení počet na ORP (1 až 4).</a:t>
            </a:r>
          </a:p>
          <a:p>
            <a:pPr marL="0" indent="0">
              <a:buNone/>
            </a:pPr>
            <a:r>
              <a:rPr lang="cs-CZ" dirty="0"/>
              <a:t>Nejvyšším orgánem je shromáždění starostů s vyhrazenými pravomocemi. Účelem je zejména koordinace veřejných služeb.</a:t>
            </a:r>
          </a:p>
          <a:p>
            <a:pPr marL="0" indent="0">
              <a:buNone/>
            </a:pPr>
            <a:r>
              <a:rPr lang="cs-CZ" dirty="0"/>
              <a:t>Společenství obcí může zajišťovat výkon správních činností v přenesené působnosti, a to prostřednictvím tzv. létajícího zaměstnance – pravidla fungování mají být stanovena v příslušné smlouvě či stanovách.</a:t>
            </a:r>
          </a:p>
        </p:txBody>
      </p:sp>
    </p:spTree>
    <p:extLst>
      <p:ext uri="{BB962C8B-B14F-4D97-AF65-F5344CB8AC3E}">
        <p14:creationId xmlns:p14="http://schemas.microsoft.com/office/powerpoint/2010/main" val="640374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F5DD51-65FF-89EB-914E-36D33237A419}"/>
              </a:ext>
            </a:extLst>
          </p:cNvPr>
          <p:cNvSpPr>
            <a:spLocks noGrp="1"/>
          </p:cNvSpPr>
          <p:nvPr>
            <p:ph type="title"/>
          </p:nvPr>
        </p:nvSpPr>
        <p:spPr/>
        <p:txBody>
          <a:bodyPr/>
          <a:lstStyle/>
          <a:p>
            <a:pPr algn="ctr"/>
            <a:r>
              <a:rPr lang="cs-CZ" dirty="0"/>
              <a:t>SESTAVOVÁNÍ ROZPOČTU</a:t>
            </a:r>
          </a:p>
        </p:txBody>
      </p:sp>
      <p:sp>
        <p:nvSpPr>
          <p:cNvPr id="3" name="Zástupný obsah 2">
            <a:extLst>
              <a:ext uri="{FF2B5EF4-FFF2-40B4-BE49-F238E27FC236}">
                <a16:creationId xmlns:a16="http://schemas.microsoft.com/office/drawing/2014/main" id="{4F66FCC5-7813-0E71-D404-06F7CDD5B014}"/>
              </a:ext>
            </a:extLst>
          </p:cNvPr>
          <p:cNvSpPr>
            <a:spLocks noGrp="1"/>
          </p:cNvSpPr>
          <p:nvPr>
            <p:ph idx="1"/>
          </p:nvPr>
        </p:nvSpPr>
        <p:spPr>
          <a:xfrm>
            <a:off x="1141412" y="1669410"/>
            <a:ext cx="9905999" cy="4211273"/>
          </a:xfrm>
        </p:spPr>
        <p:txBody>
          <a:bodyPr>
            <a:normAutofit fontScale="77500" lnSpcReduction="20000"/>
          </a:bodyPr>
          <a:lstStyle/>
          <a:p>
            <a:pPr marL="0" indent="0">
              <a:buNone/>
            </a:pPr>
            <a:r>
              <a:rPr lang="cs-CZ" dirty="0"/>
              <a:t>Rozpočet je de facto plán, který má vycházet zejména z rozpisu státního rozpočtu (návrhu státního rozpočtu), ze střednědobého výhledu rozpočtu (SVR) zpravidla na 2 až 5 let následujících po roce, na který je sestavován rozpočet a z informací o reálných příjmech a výdajích – mandatorní výdaje (mzdy a provozní režie) – uzavřené smluvní vztahy (vázané finanční prostředky) – dotace (včetně automaticky inkasovaných prostředků – souhrnný dotační vztah a dotace na OSPOD, sociální práci, pěstounskou péči apod.</a:t>
            </a:r>
          </a:p>
          <a:p>
            <a:pPr marL="0" indent="0">
              <a:buNone/>
            </a:pPr>
            <a:r>
              <a:rPr lang="cs-CZ" dirty="0"/>
              <a:t>Pravidla pro hodnocení splnění podmínky slova „vycházet“ neexistují, tzv. neexistují maximální limity možných rozdílů. Významnější rozdíly by měly být v rámci projednání odůvodnitelné (např. nesoulad se střednědobým výhledem rozpočtu). Jakoukoliv „aktualizací“ střednědobého výhledu se rozumí schvalování „nového“ střednědobého výhledu se všemi pravidly.</a:t>
            </a:r>
          </a:p>
          <a:p>
            <a:pPr marL="0" indent="0">
              <a:buNone/>
            </a:pPr>
            <a:r>
              <a:rPr lang="cs-CZ" sz="2400" dirty="0"/>
              <a:t>U zveřejňování návrhu rozpočtu již není třeba uvádět informace a aktuálním stavu platného rozpočtu (třísloupcový návrh), ale jen konkrétní budoucí rok (neplatí pro příspěvkové organizace, kde zůstávají podmínky stejné).</a:t>
            </a:r>
          </a:p>
        </p:txBody>
      </p:sp>
    </p:spTree>
    <p:extLst>
      <p:ext uri="{BB962C8B-B14F-4D97-AF65-F5344CB8AC3E}">
        <p14:creationId xmlns:p14="http://schemas.microsoft.com/office/powerpoint/2010/main" val="1013777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F5DD51-65FF-89EB-914E-36D33237A419}"/>
              </a:ext>
            </a:extLst>
          </p:cNvPr>
          <p:cNvSpPr>
            <a:spLocks noGrp="1"/>
          </p:cNvSpPr>
          <p:nvPr>
            <p:ph type="title"/>
          </p:nvPr>
        </p:nvSpPr>
        <p:spPr/>
        <p:txBody>
          <a:bodyPr/>
          <a:lstStyle/>
          <a:p>
            <a:pPr algn="ctr"/>
            <a:r>
              <a:rPr lang="cs-CZ" dirty="0"/>
              <a:t>SESTAVOVÁNÍ ROZPOČTU</a:t>
            </a:r>
          </a:p>
        </p:txBody>
      </p:sp>
      <p:sp>
        <p:nvSpPr>
          <p:cNvPr id="3" name="Zástupný obsah 2">
            <a:extLst>
              <a:ext uri="{FF2B5EF4-FFF2-40B4-BE49-F238E27FC236}">
                <a16:creationId xmlns:a16="http://schemas.microsoft.com/office/drawing/2014/main" id="{4F66FCC5-7813-0E71-D404-06F7CDD5B014}"/>
              </a:ext>
            </a:extLst>
          </p:cNvPr>
          <p:cNvSpPr>
            <a:spLocks noGrp="1"/>
          </p:cNvSpPr>
          <p:nvPr>
            <p:ph idx="1"/>
          </p:nvPr>
        </p:nvSpPr>
        <p:spPr>
          <a:xfrm>
            <a:off x="1141412" y="1778466"/>
            <a:ext cx="9905999" cy="4012735"/>
          </a:xfrm>
        </p:spPr>
        <p:txBody>
          <a:bodyPr>
            <a:normAutofit fontScale="85000" lnSpcReduction="20000"/>
          </a:bodyPr>
          <a:lstStyle/>
          <a:p>
            <a:pPr marL="0" indent="0">
              <a:buNone/>
            </a:pPr>
            <a:r>
              <a:rPr lang="cs-CZ" dirty="0"/>
              <a:t>Rozpočet je sestavován podle vyhlášky o rozpočtové skladbě (krom paragrafového a položkového členění může být třídění na oddíly a skupiny – třídy – ORJ – ORG – příjmy a výdaje). Nastavení struktury rozpočtu a jeho ukazatelů je vhodné přesně specifikovat v usnesení </a:t>
            </a:r>
            <a:r>
              <a:rPr lang="cs-CZ" dirty="0">
                <a:latin typeface="+mj-lt"/>
              </a:rPr>
              <a:t>zastupitelstva, a to včetně určení vyrovnanosti rozpočtu, resp. včetně specifikace finančního krytí u schodkové rozpočtu (přebytek z minulých let či smluvně zabezpečená půjčka) a případného použití přebytku rozpočtu (např. na splátky úvěrů).</a:t>
            </a:r>
            <a:endParaRPr lang="cs-CZ" dirty="0"/>
          </a:p>
          <a:p>
            <a:pPr marL="0" indent="0">
              <a:buNone/>
            </a:pPr>
            <a:r>
              <a:rPr lang="cs-CZ" dirty="0"/>
              <a:t>Schválený rozpočet vyjadřuje tzv. závazné ukazatele – řídí se jimi rada (starosta), zřízené a založené organizace a příjemci dotací – nikde není striktně vyjádřena povinnost, které závazné ukazatele musí rozpočet obsahovat – ex lege je tedy závazným ukazatelem to, co je obsaženo v rozpočtu – závazné ukazatele lze vyjádřit i usnesením v rámci schvalování rozpočtu.</a:t>
            </a:r>
          </a:p>
          <a:p>
            <a:pPr marL="0" indent="0">
              <a:buNone/>
            </a:pPr>
            <a:r>
              <a:rPr lang="cs-CZ" dirty="0">
                <a:latin typeface="+mj-lt"/>
              </a:rPr>
              <a:t>Není-li pak z usnesení zřejmé, o jaký rozpočet se jedná, je jím schválená a zveřejněná verze.</a:t>
            </a:r>
            <a:endParaRPr lang="cs-CZ" dirty="0"/>
          </a:p>
          <a:p>
            <a:pPr marL="0" indent="0">
              <a:buNone/>
            </a:pPr>
            <a:endParaRPr lang="cs-CZ" dirty="0"/>
          </a:p>
        </p:txBody>
      </p:sp>
    </p:spTree>
    <p:extLst>
      <p:ext uri="{BB962C8B-B14F-4D97-AF65-F5344CB8AC3E}">
        <p14:creationId xmlns:p14="http://schemas.microsoft.com/office/powerpoint/2010/main" val="11356411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E3FB46-BA77-1A47-BAA7-A8F7C3DB3CA8}"/>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5E3EC246-B6C7-94BC-09F8-1BF447B02F77}"/>
              </a:ext>
            </a:extLst>
          </p:cNvPr>
          <p:cNvSpPr>
            <a:spLocks noGrp="1"/>
          </p:cNvSpPr>
          <p:nvPr>
            <p:ph type="title"/>
          </p:nvPr>
        </p:nvSpPr>
        <p:spPr/>
        <p:txBody>
          <a:bodyPr/>
          <a:lstStyle/>
          <a:p>
            <a:pPr algn="ctr"/>
            <a:r>
              <a:rPr lang="cs-CZ" dirty="0"/>
              <a:t>SESTAVOVÁNÍ ROZPOČTU</a:t>
            </a:r>
          </a:p>
        </p:txBody>
      </p:sp>
      <p:sp>
        <p:nvSpPr>
          <p:cNvPr id="3" name="Zástupný obsah 2">
            <a:extLst>
              <a:ext uri="{FF2B5EF4-FFF2-40B4-BE49-F238E27FC236}">
                <a16:creationId xmlns:a16="http://schemas.microsoft.com/office/drawing/2014/main" id="{FFB76B4F-3F08-E1B3-591B-E0C4D481D640}"/>
              </a:ext>
            </a:extLst>
          </p:cNvPr>
          <p:cNvSpPr>
            <a:spLocks noGrp="1"/>
          </p:cNvSpPr>
          <p:nvPr>
            <p:ph idx="1"/>
          </p:nvPr>
        </p:nvSpPr>
        <p:spPr>
          <a:xfrm>
            <a:off x="1141412" y="1778466"/>
            <a:ext cx="9905999" cy="4012735"/>
          </a:xfrm>
        </p:spPr>
        <p:txBody>
          <a:bodyPr>
            <a:normAutofit fontScale="92500" lnSpcReduction="20000"/>
          </a:bodyPr>
          <a:lstStyle/>
          <a:p>
            <a:pPr marL="0" indent="0">
              <a:buNone/>
            </a:pPr>
            <a:r>
              <a:rPr lang="cs-CZ" b="0" i="0" dirty="0">
                <a:effectLst/>
                <a:latin typeface="+mj-lt"/>
              </a:rPr>
              <a:t>Obsahem rozpočtu jsou příjmy a výdaje a ostatní peněžní operace, včetně tvorby a použití peněžních fondů (očekávané plnění a čerpání rozpočtového roku).</a:t>
            </a:r>
          </a:p>
          <a:p>
            <a:pPr marL="0" indent="0">
              <a:buNone/>
            </a:pPr>
            <a:r>
              <a:rPr lang="cs-CZ" dirty="0">
                <a:latin typeface="+mj-lt"/>
              </a:rPr>
              <a:t>N</a:t>
            </a:r>
            <a:r>
              <a:rPr lang="cs-CZ" b="0" i="0" dirty="0">
                <a:effectLst/>
                <a:latin typeface="+mj-lt"/>
              </a:rPr>
              <a:t>erozpočtují se rovněž konsolidační položky a peníze cizích a sdruženýc</a:t>
            </a:r>
            <a:r>
              <a:rPr lang="cs-CZ" dirty="0">
                <a:latin typeface="+mj-lt"/>
              </a:rPr>
              <a:t>h prostředků a podnikatelská činnost. </a:t>
            </a:r>
          </a:p>
          <a:p>
            <a:pPr marL="0" indent="0">
              <a:buNone/>
            </a:pPr>
            <a:r>
              <a:rPr lang="cs-CZ" dirty="0">
                <a:latin typeface="+mj-lt"/>
              </a:rPr>
              <a:t>Rozpis rozpočtu – evidence v rámci výkazu FIN 2-12 M před počátkem čerpání – sestavení </a:t>
            </a:r>
            <a:r>
              <a:rPr lang="cs-CZ" dirty="0" err="1">
                <a:latin typeface="+mj-lt"/>
              </a:rPr>
              <a:t>FINky</a:t>
            </a:r>
            <a:r>
              <a:rPr lang="cs-CZ" dirty="0">
                <a:latin typeface="+mj-lt"/>
              </a:rPr>
              <a:t> za měsíc leden (i když se neodesílá) – jedná se o měsíční výkaz (včetně července).</a:t>
            </a:r>
          </a:p>
          <a:p>
            <a:pPr marL="0" indent="0">
              <a:buNone/>
            </a:pPr>
            <a:r>
              <a:rPr lang="cs-CZ" dirty="0">
                <a:latin typeface="+mj-lt"/>
              </a:rPr>
              <a:t>Závazný ukazatel pro příspěvkové organizace mohou být stanoveny zastupitelstvem v rámci závazného ukazatele nebo radou (starostou) v rámci schváleného rozpočtu – povinnost sdělení závazných ukazatelů.</a:t>
            </a:r>
            <a:endParaRPr lang="cs-CZ" dirty="0"/>
          </a:p>
          <a:p>
            <a:pPr marL="0" indent="0">
              <a:buNone/>
            </a:pPr>
            <a:endParaRPr lang="cs-CZ" dirty="0"/>
          </a:p>
        </p:txBody>
      </p:sp>
    </p:spTree>
    <p:extLst>
      <p:ext uri="{BB962C8B-B14F-4D97-AF65-F5344CB8AC3E}">
        <p14:creationId xmlns:p14="http://schemas.microsoft.com/office/powerpoint/2010/main" val="302587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F5DD51-65FF-89EB-914E-36D33237A419}"/>
              </a:ext>
            </a:extLst>
          </p:cNvPr>
          <p:cNvSpPr>
            <a:spLocks noGrp="1"/>
          </p:cNvSpPr>
          <p:nvPr>
            <p:ph type="title"/>
          </p:nvPr>
        </p:nvSpPr>
        <p:spPr/>
        <p:txBody>
          <a:bodyPr/>
          <a:lstStyle/>
          <a:p>
            <a:pPr algn="ctr"/>
            <a:r>
              <a:rPr lang="cs-CZ" dirty="0"/>
              <a:t>Zveřejňování dokumentů</a:t>
            </a:r>
          </a:p>
        </p:txBody>
      </p:sp>
      <p:sp>
        <p:nvSpPr>
          <p:cNvPr id="3" name="Zástupný obsah 2">
            <a:extLst>
              <a:ext uri="{FF2B5EF4-FFF2-40B4-BE49-F238E27FC236}">
                <a16:creationId xmlns:a16="http://schemas.microsoft.com/office/drawing/2014/main" id="{4F66FCC5-7813-0E71-D404-06F7CDD5B014}"/>
              </a:ext>
            </a:extLst>
          </p:cNvPr>
          <p:cNvSpPr>
            <a:spLocks noGrp="1"/>
          </p:cNvSpPr>
          <p:nvPr>
            <p:ph idx="1"/>
          </p:nvPr>
        </p:nvSpPr>
        <p:spPr>
          <a:xfrm>
            <a:off x="1141412" y="1786855"/>
            <a:ext cx="9905999" cy="4004346"/>
          </a:xfrm>
        </p:spPr>
        <p:txBody>
          <a:bodyPr>
            <a:normAutofit fontScale="70000" lnSpcReduction="20000"/>
          </a:bodyPr>
          <a:lstStyle/>
          <a:p>
            <a:pPr marL="0" indent="0">
              <a:buNone/>
            </a:pPr>
            <a:r>
              <a:rPr lang="cs-CZ" dirty="0"/>
              <a:t>Zveřejnění návrhu dokumentu je </a:t>
            </a:r>
            <a:r>
              <a:rPr lang="cs-CZ" dirty="0">
                <a:latin typeface="+mj-lt"/>
              </a:rPr>
              <a:t>vždy min. 15 dní před schvalováním s termínem do „vyvěšení“ schváleného dokumentu ve lhůtě 30 dnů. Návrhy jsou zveřejňovány na úředních deskách (s odkazem na </a:t>
            </a:r>
            <a:r>
              <a:rPr lang="cs-CZ" dirty="0"/>
              <a:t>fyzické nahlédnutí a internet). </a:t>
            </a:r>
            <a:r>
              <a:rPr lang="cs-CZ" dirty="0">
                <a:latin typeface="+mj-lt"/>
              </a:rPr>
              <a:t>Součástí zveřejnění musí být i informace o možnostech písemného se vyjádření k návrhu (ústně se lze vyjadřovat během projednání).</a:t>
            </a:r>
          </a:p>
          <a:p>
            <a:pPr marL="0" indent="0">
              <a:buNone/>
            </a:pPr>
            <a:r>
              <a:rPr lang="cs-CZ" dirty="0">
                <a:latin typeface="+mj-lt"/>
              </a:rPr>
              <a:t>SVR – alespoň </a:t>
            </a:r>
            <a:r>
              <a:rPr lang="cs-CZ" b="0" i="0" dirty="0">
                <a:effectLst/>
                <a:latin typeface="+mj-lt"/>
              </a:rPr>
              <a:t>příjmy a výdaje, o dlouhodobé závazky a pohledávky</a:t>
            </a:r>
            <a:r>
              <a:rPr lang="cs-CZ" dirty="0">
                <a:latin typeface="+mj-lt"/>
              </a:rPr>
              <a:t>. </a:t>
            </a:r>
            <a:r>
              <a:rPr lang="cs-CZ" b="0" i="0" dirty="0">
                <a:effectLst/>
                <a:latin typeface="+mj-lt"/>
              </a:rPr>
              <a:t>Rozpočet – </a:t>
            </a:r>
            <a:r>
              <a:rPr lang="cs-CZ" dirty="0">
                <a:latin typeface="+mj-lt"/>
              </a:rPr>
              <a:t>alespoň </a:t>
            </a:r>
            <a:r>
              <a:rPr lang="cs-CZ" b="0" i="0" dirty="0">
                <a:effectLst/>
                <a:latin typeface="+mj-lt"/>
              </a:rPr>
              <a:t>příjmy a výdaje v třídění podle nejvyšších jednotek druhového třídění (pokud ale alespoň toto třídění existuje).</a:t>
            </a:r>
            <a:r>
              <a:rPr lang="cs-CZ" dirty="0">
                <a:latin typeface="+mj-lt"/>
              </a:rPr>
              <a:t> </a:t>
            </a:r>
            <a:r>
              <a:rPr lang="cs-CZ" b="0" i="0" dirty="0">
                <a:effectLst/>
                <a:latin typeface="+mj-lt"/>
              </a:rPr>
              <a:t>ZÚ – alespoň údaje o plnění příjmů a výdajů v třídění podle nejvyšších jednotek druhového třídění rozpočtové skladby (existují vždy) a závěr zprávy o výsledku přezkoumání hospodaření.</a:t>
            </a:r>
          </a:p>
          <a:p>
            <a:pPr marL="0" indent="0">
              <a:buNone/>
            </a:pPr>
            <a:r>
              <a:rPr lang="cs-CZ" dirty="0"/>
              <a:t>Schválené dokumenty se zveřejňují ve lhůtě 30 dnů od jejich schválení na internetu (na úřední desce stačí odkaz na internet), a to do doby zveřejnění následujících dokumentů.</a:t>
            </a:r>
          </a:p>
          <a:p>
            <a:pPr marL="0" indent="0">
              <a:buNone/>
            </a:pPr>
            <a:r>
              <a:rPr lang="cs-CZ" b="0" i="0" dirty="0">
                <a:effectLst/>
                <a:latin typeface="+mj-lt"/>
              </a:rPr>
              <a:t>Rozpočtové opatření a provizorium nemusí mít návrh. </a:t>
            </a:r>
            <a:r>
              <a:rPr lang="cs-CZ" dirty="0"/>
              <a:t>Schválená rozpočtová opatření se zveřejňují ve lhůtě 30 dnů a po dobu zveřejnění rozpočtu. Schválené rozpočtové provizorium musí být zveřejněno před jeho platností.</a:t>
            </a:r>
          </a:p>
        </p:txBody>
      </p:sp>
    </p:spTree>
    <p:extLst>
      <p:ext uri="{BB962C8B-B14F-4D97-AF65-F5344CB8AC3E}">
        <p14:creationId xmlns:p14="http://schemas.microsoft.com/office/powerpoint/2010/main" val="2420143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F5DD51-65FF-89EB-914E-36D33237A419}"/>
              </a:ext>
            </a:extLst>
          </p:cNvPr>
          <p:cNvSpPr>
            <a:spLocks noGrp="1"/>
          </p:cNvSpPr>
          <p:nvPr>
            <p:ph type="title"/>
          </p:nvPr>
        </p:nvSpPr>
        <p:spPr/>
        <p:txBody>
          <a:bodyPr/>
          <a:lstStyle/>
          <a:p>
            <a:pPr algn="ctr"/>
            <a:r>
              <a:rPr lang="cs-CZ" dirty="0"/>
              <a:t>úřední deska a zveřejňování záměrů</a:t>
            </a:r>
          </a:p>
        </p:txBody>
      </p:sp>
      <p:sp>
        <p:nvSpPr>
          <p:cNvPr id="3" name="Zástupný obsah 2">
            <a:extLst>
              <a:ext uri="{FF2B5EF4-FFF2-40B4-BE49-F238E27FC236}">
                <a16:creationId xmlns:a16="http://schemas.microsoft.com/office/drawing/2014/main" id="{4F66FCC5-7813-0E71-D404-06F7CDD5B014}"/>
              </a:ext>
            </a:extLst>
          </p:cNvPr>
          <p:cNvSpPr>
            <a:spLocks noGrp="1"/>
          </p:cNvSpPr>
          <p:nvPr>
            <p:ph idx="1"/>
          </p:nvPr>
        </p:nvSpPr>
        <p:spPr>
          <a:xfrm>
            <a:off x="1141412" y="1686186"/>
            <a:ext cx="9905999" cy="4243559"/>
          </a:xfrm>
        </p:spPr>
        <p:txBody>
          <a:bodyPr>
            <a:noAutofit/>
          </a:bodyPr>
          <a:lstStyle/>
          <a:p>
            <a:pPr marL="0" indent="0">
              <a:buNone/>
            </a:pPr>
            <a:r>
              <a:rPr lang="cs-CZ" sz="1500" b="1" i="0" dirty="0">
                <a:effectLst/>
                <a:latin typeface="+mj-lt"/>
              </a:rPr>
              <a:t>„Elektronická úřední deska“ je označení pro zveřejnění obsahu úřední desky způsobem umožňujícím dálkový přístup,</a:t>
            </a:r>
            <a:r>
              <a:rPr lang="cs-CZ" sz="1500" dirty="0">
                <a:latin typeface="+mj-lt"/>
              </a:rPr>
              <a:t> </a:t>
            </a:r>
            <a:r>
              <a:rPr lang="cs-CZ" sz="1500" b="0" i="0" dirty="0">
                <a:effectLst/>
                <a:latin typeface="+mj-lt"/>
              </a:rPr>
              <a:t>kdy každý správní orgán je dle správního řádu povinen zveřejnit obsah své fyzické úřední desky způsobem umožňujícím dálkový přístup. </a:t>
            </a:r>
            <a:r>
              <a:rPr lang="cs-CZ" sz="1500" dirty="0">
                <a:latin typeface="+mj-lt"/>
              </a:rPr>
              <a:t>Obsah dálkově přístupné úřední desky by z logiky věci měl odpovídat obsahu fyzické úřední desky.</a:t>
            </a:r>
          </a:p>
          <a:p>
            <a:pPr marL="0" indent="0">
              <a:buNone/>
            </a:pPr>
            <a:r>
              <a:rPr lang="cs-CZ" sz="1500" dirty="0">
                <a:latin typeface="+mj-lt"/>
              </a:rPr>
              <a:t>Fyzické e</a:t>
            </a:r>
            <a:r>
              <a:rPr lang="cs-CZ" sz="1500" b="0" i="0" dirty="0">
                <a:effectLst/>
                <a:latin typeface="+mj-lt"/>
              </a:rPr>
              <a:t>lektronické úřední desky nahrazující „vitríny</a:t>
            </a:r>
            <a:r>
              <a:rPr lang="cs-CZ" sz="1500" dirty="0">
                <a:latin typeface="+mj-lt"/>
              </a:rPr>
              <a:t>“ zpravidla obsahují i úplně internetové stránky (de facto je tak vždy splněno vše).</a:t>
            </a:r>
            <a:endParaRPr lang="cs-CZ" sz="1500" b="0" i="0" dirty="0">
              <a:effectLst/>
              <a:latin typeface="+mj-lt"/>
            </a:endParaRPr>
          </a:p>
          <a:p>
            <a:pPr marL="0" indent="0" algn="l">
              <a:buNone/>
            </a:pPr>
            <a:r>
              <a:rPr lang="cs-CZ" sz="1500" b="0" i="0" dirty="0">
                <a:effectLst/>
                <a:latin typeface="+mj-lt"/>
              </a:rPr>
              <a:t>Pokud není stanoveno, že musí být dokument zveřejněn též způsobem umožňujícím dálkový přístup, nelze neplatnost, neúčinnost, resp. jiné právní důsledky dovozovat ze skutečnosti, že se tak nestalo. Lze tedy konstatovat, že přednost má tzv. fyzická úřední deska (např. u malých rozpočtových pravidel). V případě zveřejňování nabídek v souvislosti s dispozicemi s veřejným majetkem, kde je sledována, může mít tzv. dálkové nezveřejnění důsledky v neplatnosti právního jednání.</a:t>
            </a:r>
            <a:endParaRPr lang="cs-CZ" sz="1500" dirty="0">
              <a:latin typeface="+mj-lt"/>
            </a:endParaRPr>
          </a:p>
          <a:p>
            <a:pPr marL="0" indent="0">
              <a:buNone/>
            </a:pPr>
            <a:r>
              <a:rPr lang="cs-CZ" sz="1500" dirty="0">
                <a:latin typeface="+mj-lt"/>
              </a:rPr>
              <a:t>Samotné zveřejnění záměru se neschvaluje. Povinnost platí pro záměr </a:t>
            </a:r>
            <a:r>
              <a:rPr lang="cs-CZ" sz="1500" b="0" i="0" dirty="0">
                <a:effectLst/>
                <a:latin typeface="+mj-lt"/>
              </a:rPr>
              <a:t>prodat, směnit, darovat, pronajmout, propachtovat nebo vypůjčit hmotnou nemovitou věc nebo právo stavby anebo je přenechat jako výprosu a záměr obce smluvně zřídit právo stavby k pozemku ve vlastnictví obce</a:t>
            </a:r>
            <a:r>
              <a:rPr lang="cs-CZ" sz="1500" dirty="0">
                <a:latin typeface="+mj-lt"/>
              </a:rPr>
              <a:t> nemovitý majetek (neplatí pro byty a hrobová místa), a to 15 dnů před rozhodováním (mezi koncem zveřejnění a rozhodným dnem by nemělo být více půl roku</a:t>
            </a:r>
            <a:r>
              <a:rPr lang="cs-CZ" sz="1500" dirty="0"/>
              <a:t>). Povinnost platí i pro podstatné změny smlouvy.</a:t>
            </a:r>
          </a:p>
        </p:txBody>
      </p:sp>
    </p:spTree>
    <p:extLst>
      <p:ext uri="{BB962C8B-B14F-4D97-AF65-F5344CB8AC3E}">
        <p14:creationId xmlns:p14="http://schemas.microsoft.com/office/powerpoint/2010/main" val="38653999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6DD86-CE02-973C-C0A0-81A4E358C561}"/>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049BDF5A-FF98-0192-72C7-AD75F65A2AFD}"/>
              </a:ext>
            </a:extLst>
          </p:cNvPr>
          <p:cNvSpPr>
            <a:spLocks noGrp="1"/>
          </p:cNvSpPr>
          <p:nvPr>
            <p:ph type="title"/>
          </p:nvPr>
        </p:nvSpPr>
        <p:spPr/>
        <p:txBody>
          <a:bodyPr/>
          <a:lstStyle/>
          <a:p>
            <a:pPr algn="ctr"/>
            <a:r>
              <a:rPr lang="cs-CZ" dirty="0"/>
              <a:t>Nakládání s majetkem podle pravomocí</a:t>
            </a:r>
          </a:p>
        </p:txBody>
      </p:sp>
      <p:sp>
        <p:nvSpPr>
          <p:cNvPr id="6" name="Zástupný obsah 5">
            <a:extLst>
              <a:ext uri="{FF2B5EF4-FFF2-40B4-BE49-F238E27FC236}">
                <a16:creationId xmlns:a16="http://schemas.microsoft.com/office/drawing/2014/main" id="{E382AF2F-9E00-0F3D-7B61-6CCB6EAD0286}"/>
              </a:ext>
            </a:extLst>
          </p:cNvPr>
          <p:cNvSpPr>
            <a:spLocks noGrp="1"/>
          </p:cNvSpPr>
          <p:nvPr>
            <p:ph idx="1"/>
          </p:nvPr>
        </p:nvSpPr>
        <p:spPr>
          <a:xfrm>
            <a:off x="1141412" y="1711354"/>
            <a:ext cx="9905999" cy="4528127"/>
          </a:xfrm>
        </p:spPr>
        <p:txBody>
          <a:bodyPr>
            <a:noAutofit/>
          </a:bodyPr>
          <a:lstStyle/>
          <a:p>
            <a:pPr marL="0" indent="0">
              <a:buNone/>
            </a:pPr>
            <a:r>
              <a:rPr lang="cs-CZ" sz="1600" dirty="0">
                <a:latin typeface="+mj-lt"/>
              </a:rPr>
              <a:t>Zastupitelstvu je vyhrazeno rozhodování o nabytí a převodu hmotných nemovitých věcí včetně vydání nemovitosti podle zvláštních zákonů a o převodů bytů a nebytových prostor z majetku obce, a rovněž schvalování tzv. právo stavby.</a:t>
            </a:r>
          </a:p>
          <a:p>
            <a:pPr marL="0" indent="0">
              <a:buNone/>
            </a:pPr>
            <a:r>
              <a:rPr lang="cs-CZ" sz="1600" b="0" i="0" dirty="0">
                <a:effectLst/>
                <a:latin typeface="+mj-lt"/>
              </a:rPr>
              <a:t>Úmysl zcizit hmotnou nemovitou věc - sdělení státu prostřednictvím internetových stránek Úřadu pro zastupování státu ve věcech majetkových za- silniční pozemek s dálnicí nebo silnicí I. Třídy, zastavěný stavební pozemek, na němž byla realizována veřejně prospěšná stavba ve vlastnictví státu</a:t>
            </a:r>
            <a:r>
              <a:rPr lang="cs-CZ" sz="1600" dirty="0">
                <a:latin typeface="+mj-lt"/>
              </a:rPr>
              <a:t>, </a:t>
            </a:r>
            <a:r>
              <a:rPr lang="cs-CZ" sz="1600" b="0" i="0" dirty="0">
                <a:effectLst/>
                <a:latin typeface="+mj-lt"/>
              </a:rPr>
              <a:t>pozemek určený územně plánovací dokumentací k realizaci veřejně prospěšné stavby apod.</a:t>
            </a:r>
            <a:endParaRPr lang="cs-CZ" sz="1600" dirty="0">
              <a:latin typeface="+mj-lt"/>
            </a:endParaRPr>
          </a:p>
          <a:p>
            <a:pPr marL="0" indent="0">
              <a:buNone/>
            </a:pPr>
            <a:r>
              <a:rPr lang="cs-CZ" sz="1600" dirty="0">
                <a:latin typeface="+mj-lt"/>
              </a:rPr>
              <a:t>Vyhrazenou pravomocí není nabytí a převod inženýrských sítí a pozemních komunikací, </a:t>
            </a:r>
            <a:r>
              <a:rPr lang="cs-CZ" sz="1600" b="0" i="0" dirty="0">
                <a:effectLst/>
                <a:latin typeface="+mj-lt"/>
              </a:rPr>
              <a:t>pronájem, pacht nebo výpůjčka</a:t>
            </a:r>
            <a:r>
              <a:rPr lang="cs-CZ" sz="1600" dirty="0">
                <a:latin typeface="+mj-lt"/>
              </a:rPr>
              <a:t> majetku. Rozhodování o zbytkové pravomoci rady (starosty) může být </a:t>
            </a:r>
            <a:r>
              <a:rPr lang="cs-CZ" sz="1600" dirty="0" err="1">
                <a:latin typeface="+mj-lt"/>
              </a:rPr>
              <a:t>atrahováno</a:t>
            </a:r>
            <a:r>
              <a:rPr lang="cs-CZ" sz="1600" dirty="0">
                <a:latin typeface="+mj-lt"/>
              </a:rPr>
              <a:t> zastupitelstvem, ale včetně schvalování příslušných dodatků smluv, smluv po smlouvách budoucích apod.</a:t>
            </a:r>
          </a:p>
          <a:p>
            <a:pPr marL="0" indent="0">
              <a:buNone/>
            </a:pPr>
            <a:r>
              <a:rPr lang="cs-CZ" sz="1600" dirty="0">
                <a:latin typeface="+mj-lt"/>
              </a:rPr>
              <a:t>Při úplatném převodu musí být sjednána cena v místě a čase obvyklá. Není-li zdůvodněn případný rozdíl, je následné právní jednání neplatné (znalecký posudek – porovnání ceny – zaznamenané zdůvodnění všeobecného zájmu). Právní jednání je neplatné i při nezveřejnění záměru (u pronájmu lze chybu řešit zveřejněním a opětovným schválením, ale u ostatních transakcí jde o zásadní komplikaci neplatnosti smluv (katastr nemovitostí).</a:t>
            </a:r>
          </a:p>
        </p:txBody>
      </p:sp>
    </p:spTree>
    <p:extLst>
      <p:ext uri="{BB962C8B-B14F-4D97-AF65-F5344CB8AC3E}">
        <p14:creationId xmlns:p14="http://schemas.microsoft.com/office/powerpoint/2010/main" val="6577819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bvod">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TM04033919[[fn=Obvod]]</Template>
  <TotalTime>2445</TotalTime>
  <Words>4534</Words>
  <Application>Microsoft Office PowerPoint</Application>
  <PresentationFormat>Širokoúhlá obrazovka</PresentationFormat>
  <Paragraphs>130</Paragraphs>
  <Slides>24</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24</vt:i4>
      </vt:variant>
    </vt:vector>
  </HeadingPairs>
  <TitlesOfParts>
    <vt:vector size="27" baseType="lpstr">
      <vt:lpstr>Arial</vt:lpstr>
      <vt:lpstr>Tw Cen MT</vt:lpstr>
      <vt:lpstr>Obvod</vt:lpstr>
      <vt:lpstr>Přezkum hospodaření</vt:lpstr>
      <vt:lpstr>Postupy při přezkoumání hospodaření</vt:lpstr>
      <vt:lpstr>Svazek obcí a Společenství obcí</vt:lpstr>
      <vt:lpstr>SESTAVOVÁNÍ ROZPOČTU</vt:lpstr>
      <vt:lpstr>SESTAVOVÁNÍ ROZPOČTU</vt:lpstr>
      <vt:lpstr>SESTAVOVÁNÍ ROZPOČTU</vt:lpstr>
      <vt:lpstr>Zveřejňování dokumentů</vt:lpstr>
      <vt:lpstr>úřední deska a zveřejňování záměrů</vt:lpstr>
      <vt:lpstr>Nakládání s majetkem podle pravomocí</vt:lpstr>
      <vt:lpstr>Záměr a pravomoc u věcných břemen</vt:lpstr>
      <vt:lpstr>Rozpočtová opatření</vt:lpstr>
      <vt:lpstr>kontrola dle zákona o finanční kontrole</vt:lpstr>
      <vt:lpstr>Schvalování pro příspěvkové organizace</vt:lpstr>
      <vt:lpstr>zastupitelstvo – rada – starosta</vt:lpstr>
      <vt:lpstr>Hospodářská činnost obce</vt:lpstr>
      <vt:lpstr>Realizace vzmr a zveřejňování smluv</vt:lpstr>
      <vt:lpstr>Schvalování a zveřejňování obecně závazných vyhlášek a nařízení obce</vt:lpstr>
      <vt:lpstr>Odměňování Podle zákona o obcích</vt:lpstr>
      <vt:lpstr>Poskytování dotací a darů</vt:lpstr>
      <vt:lpstr>Účetní závěrka a závěrečný účet</vt:lpstr>
      <vt:lpstr>jednání zastupitelstva</vt:lpstr>
      <vt:lpstr>Účetnictví – zpracování výkazů</vt:lpstr>
      <vt:lpstr>Účetnictví – chyby</vt:lpstr>
      <vt:lpstr>konec</vt:lpstr>
    </vt:vector>
  </TitlesOfParts>
  <Company>Krajsky urad Stredoceskeho kraje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Rozpočet 2024 pro obce</dc:title>
  <dc:creator>Trojan Aleš</dc:creator>
  <cp:lastModifiedBy>Trojan Aleš</cp:lastModifiedBy>
  <cp:revision>124</cp:revision>
  <dcterms:created xsi:type="dcterms:W3CDTF">2023-10-29T21:08:57Z</dcterms:created>
  <dcterms:modified xsi:type="dcterms:W3CDTF">2025-09-25T16:44:15Z</dcterms:modified>
</cp:coreProperties>
</file>