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30" r:id="rId2"/>
    <p:sldId id="631" r:id="rId3"/>
    <p:sldId id="634" r:id="rId4"/>
    <p:sldId id="638" r:id="rId5"/>
    <p:sldId id="639" r:id="rId6"/>
    <p:sldId id="635" r:id="rId7"/>
    <p:sldId id="636" r:id="rId8"/>
    <p:sldId id="637" r:id="rId9"/>
    <p:sldId id="641" r:id="rId10"/>
    <p:sldId id="640" r:id="rId11"/>
    <p:sldId id="642" r:id="rId12"/>
    <p:sldId id="64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CA8E4-7755-4476-9572-BE297C01DB4C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4378F-E9D3-4002-A059-EC1C5A89C7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5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4378F-E9D3-4002-A059-EC1C5A89C7B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27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13C8F-5EEE-35D8-DCF4-0F082DE06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819249-E336-7410-1408-67845CD2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FAF8C8-3D2C-6CCD-8B0B-15074059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1BE4-F0C7-D4EA-C61C-FF57325B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CCB9F8-8E80-21C3-2727-19DDAEB9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77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7152A-C205-1D9C-1119-22CA39088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44590B-C7AB-6748-3743-A8AC2729D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16AFC1-DA73-39DF-0512-6FE0C96D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D250E0-19F8-489A-1C92-527CE23F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5E50BA-67B5-9CBA-B211-10B3690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054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C222DB9-675A-423B-B106-900ED7D02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1B7C09-C7B8-9883-626F-9334036B9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C6DD42-2ABD-104F-891C-F19CCC20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81F7B9-1946-930E-8468-CB9B9F41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E28B3F-1822-8325-D1A4-AA32FA5D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99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E8AB5-B554-8DB6-91EB-472EC124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0329C3-A6EF-13FB-48BE-F38903124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455473-6F55-38BF-DDF9-E34D93AE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A7FE06-2F22-AFAC-0A08-9DE66E18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233C8F-F9D4-5E49-1296-21DDF283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3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1ECEE-EEF4-33D5-0425-554FD08C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ECDDBD-A3BA-55F4-B1DA-4CCCCB273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97465B-7A30-A748-DC3E-3BF9ADA93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E58DB0-9FC9-528B-621F-98843269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A39764-0C45-B6DB-6A12-25C7FB75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33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A11B0B-1782-7D05-CB4D-5DEC5C1D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EDBD53-7DB2-E5A9-1A57-F98647BBC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875AA7-7F91-C0B5-9E99-4267E6B10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C70C60-3113-E9EE-D049-BBDE44C3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5C1FD6-9098-A342-D362-B64E8B27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9296A2-FFEC-9B82-D7B7-958190EB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22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25195-B436-23FE-0444-8F0560AB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D313F2-36A4-55FB-8B86-98E7AC3CC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6A0AC5-F387-112E-38B9-34019D079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FC99243-7EEF-DD13-8866-0C13F5C21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951FE0-57A7-DB21-1183-F5793E8E6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C8FFBC2-45E2-487C-D99A-6AD5DBE5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19D8420-2F42-EEF3-58C3-2D202F83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3D776C-B4B0-5198-5617-29987CE2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887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5BE60-83CA-BCD1-C736-3CDF2A84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C60803-1C28-F424-B6D6-D9F1899B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1A5CDA-0BC6-41B0-F632-BF610472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C361D5-8FC3-5490-E65C-15B28E6C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67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E65ADE-8A01-6915-0C0B-A53C158C9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B3A8A8-101A-4D7B-B2C6-4C9302916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7A5C6F-9150-F518-39B5-7D86D237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03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0E27E-6C18-E211-44F6-A0CB26D5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5B649-CD50-57FC-54AE-33609D898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1F4F20-EEDD-665D-1A38-883DC60D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3E82E5-84B7-1F07-82E0-15BDBEDF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4B1B27-5CD4-BC24-F13B-759BACEA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FB09FF-0286-192E-14D2-D3D1273B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12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1549F-F4B9-5213-F4EA-C93362D43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54027C8-96A1-8A02-9045-5112D4B48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97279E-3D15-D949-7064-CC87E2566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75CAC8-8787-E8A5-7FC1-2E8818CC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A9B814-5104-F412-2EB1-24F829E0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2CA02C-F433-2FEB-1037-AFA057C4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36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2A6BED1-836A-64F6-D2BB-343827F1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91EC90-6686-BFE2-03E0-D09856061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BD2182-3AB7-B0F7-CDCF-D16D86256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E23FA7-6B2C-4EFC-87A4-D6812C0F75AD}" type="datetimeFigureOut">
              <a:rPr lang="cs-CZ" smtClean="0"/>
              <a:t>01.12.2025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A23BC0-6C28-2105-37EF-7719D965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D9F15A-3892-1AD0-22CC-361AE3CD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98DA5-4D53-4E39-ADFE-A57C54E66C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12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jp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 /><Relationship Id="rId2" Type="http://schemas.openxmlformats.org/officeDocument/2006/relationships/oleObject" Target="../embeddings/oleObject1.bin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F905CF5-127B-5088-37A4-3179967CD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1"/>
            <a:ext cx="8058912" cy="1153506"/>
          </a:xfrm>
        </p:spPr>
        <p:txBody>
          <a:bodyPr>
            <a:normAutofit/>
          </a:bodyPr>
          <a:lstStyle/>
          <a:p>
            <a:pPr algn="ctr"/>
            <a:r>
              <a:rPr lang="cs-CZ" altLang="cs-CZ" dirty="0">
                <a:solidFill>
                  <a:srgbClr val="20337F"/>
                </a:solidFill>
                <a:ea typeface="Calibri"/>
                <a:cs typeface="Calibri"/>
              </a:rPr>
              <a:t>Krajská parkoviště </a:t>
            </a:r>
            <a:endParaRPr lang="cs-CZ" altLang="cs-CZ" b="1" dirty="0">
              <a:solidFill>
                <a:srgbClr val="20337F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FC8473C-F242-AEB8-60B7-66483970E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6937" y="1763713"/>
            <a:ext cx="5065455" cy="38049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cs-CZ" sz="2000" dirty="0">
                <a:latin typeface="Calibri"/>
                <a:ea typeface="Calibri"/>
                <a:cs typeface="Calibri"/>
              </a:rPr>
              <a:t>Celkem 12 aktuálních projektů P+R parkovišť v různých stupních projektové přípravy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sz="2000" dirty="0">
                <a:latin typeface="Calibri"/>
                <a:ea typeface="Calibri"/>
                <a:cs typeface="Calibri"/>
              </a:rPr>
              <a:t>1 stavba dokončena 10/2025 - P+R Olbramovice</a:t>
            </a:r>
            <a:endParaRPr lang="en-US" sz="2000" dirty="0">
              <a:latin typeface="Calibri"/>
              <a:ea typeface="Calibri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cs-CZ" sz="2000" dirty="0">
                <a:latin typeface="Calibri"/>
                <a:ea typeface="Calibri"/>
                <a:cs typeface="Calibri"/>
              </a:rPr>
              <a:t>3 projekty ve fázi studie</a:t>
            </a:r>
            <a:endParaRPr lang="en-US" sz="2000" dirty="0">
              <a:latin typeface="Calibri"/>
              <a:ea typeface="Calibri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cs-CZ" sz="2000" dirty="0">
                <a:latin typeface="Calibri"/>
                <a:ea typeface="Calibri"/>
                <a:cs typeface="Calibri"/>
              </a:rPr>
              <a:t>8 projektů ve fázi DPZ/PDPS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sz="2000" dirty="0">
                <a:latin typeface="Calibri"/>
                <a:ea typeface="Calibri"/>
                <a:cs typeface="Calibri"/>
              </a:rPr>
              <a:t>Nově kraj připravuje parkovací domy u nemocnice v Kladně a Benešově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sz="2000" dirty="0">
                <a:latin typeface="Calibri"/>
                <a:ea typeface="Calibri"/>
                <a:cs typeface="Calibri"/>
              </a:rPr>
              <a:t>V roce 2026 se předpokládá zahájení soutěže na zhotovitele stavby na realizaci P+R Úvaly, P+R Zeleneč-</a:t>
            </a:r>
            <a:r>
              <a:rPr lang="cs-CZ" sz="2000" dirty="0" err="1">
                <a:latin typeface="Calibri"/>
                <a:ea typeface="Calibri"/>
                <a:cs typeface="Calibri"/>
              </a:rPr>
              <a:t>Mstětice</a:t>
            </a:r>
            <a:r>
              <a:rPr lang="cs-CZ" sz="2000" dirty="0">
                <a:latin typeface="Calibri"/>
                <a:ea typeface="Calibri"/>
                <a:cs typeface="Calibri"/>
              </a:rPr>
              <a:t>, P+R Čerčany, P+R Rostoklaty a P+R Poříčany, </a:t>
            </a:r>
          </a:p>
          <a:p>
            <a:pPr marL="0" indent="0">
              <a:buNone/>
            </a:pPr>
            <a:endParaRPr lang="cs-CZ" altLang="cs-CZ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0345D14-A4BF-814C-2A92-5A65101575AC}"/>
              </a:ext>
            </a:extLst>
          </p:cNvPr>
          <p:cNvSpPr/>
          <p:nvPr/>
        </p:nvSpPr>
        <p:spPr>
          <a:xfrm>
            <a:off x="5321808" y="-2825829"/>
            <a:ext cx="5102433" cy="201234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94057A9-65F8-0982-9A47-CAE20C0FE02A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70EE4CE-A579-D95D-C27F-53F60FAD24B7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335B17-2BCD-C2DC-CEA5-F30ADDC22E22}"/>
              </a:ext>
            </a:extLst>
          </p:cNvPr>
          <p:cNvSpPr txBox="1"/>
          <p:nvPr/>
        </p:nvSpPr>
        <p:spPr>
          <a:xfrm>
            <a:off x="6096000" y="1874520"/>
            <a:ext cx="48950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Technická vybavenost parkovišť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Zabezpečení parkovišť (oplocení, závora, kamerový systém)​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Informační a navigační systém (výstupy z monitoringu obsazenosti)​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Odbavovací systém (klasické platby, propojení s PID Lítačkou)​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Vyhrazená parkovací stání pro invalidy, rodiny s dětmi, motocykly, vozidla CNG/LPG a míst s dobíjecími stanicemi pro elektromobily, B+R a K+R 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Izolační zeleň, odvodnění, chodníky apod.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966930-1933-F60B-F7EE-A0C03882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61" y="100008"/>
            <a:ext cx="3825240" cy="76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7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87CD2-8479-BBF9-A7E5-B0D09D025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964BA31-2384-E39A-2A37-8E8D749A2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Nymburk (parkovací plocha)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8371CC1-6022-EEDE-4AF8-1E3B9496F1AB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47A99AB-D5F7-FFA2-2E36-02F78C969F6C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631858-9EBC-DCEF-3884-C6C863227DAF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EC08BE4-461A-02B1-4B2A-B83A85831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37888" cy="3296303"/>
          </a:xfrm>
        </p:spPr>
        <p:txBody>
          <a:bodyPr/>
          <a:lstStyle/>
          <a:p>
            <a:r>
              <a:rPr lang="cs-CZ" sz="2400" dirty="0"/>
              <a:t>Projekt ve fázi studie, nyní v řešení pozemky </a:t>
            </a:r>
          </a:p>
          <a:p>
            <a:r>
              <a:rPr lang="cs-CZ" sz="2400" dirty="0"/>
              <a:t>Kapacita parkoviště cca 90 míst</a:t>
            </a:r>
          </a:p>
          <a:p>
            <a:r>
              <a:rPr lang="cs-CZ" sz="2400" dirty="0"/>
              <a:t>P+R parkoviště bude součástí sportovního areálu </a:t>
            </a:r>
            <a:r>
              <a:rPr lang="cs-CZ" sz="2400" dirty="0" err="1"/>
              <a:t>Veslák</a:t>
            </a:r>
            <a:r>
              <a:rPr lang="cs-CZ" sz="2400" dirty="0"/>
              <a:t> </a:t>
            </a:r>
          </a:p>
          <a:p>
            <a:r>
              <a:rPr lang="cs-CZ" sz="2400" dirty="0"/>
              <a:t>Orientační rozpočet cca 8mil.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8" name="Obrázek 7" descr="Obsah obrázku strom, Letecké snímkování, Urbánní design, budova">
            <a:extLst>
              <a:ext uri="{FF2B5EF4-FFF2-40B4-BE49-F238E27FC236}">
                <a16:creationId xmlns:a16="http://schemas.microsoft.com/office/drawing/2014/main" id="{8BE6FADD-F1A3-914A-DF95-9948BEC6B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8" y="1850834"/>
            <a:ext cx="6406883" cy="35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8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DA88B-0732-709C-AE15-3D1BAA073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4FDD6D2-08BD-7768-A42A-065024329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20337F"/>
                </a:solidFill>
              </a:rPr>
              <a:t>Parkoviště - Oblastní nemocnice Benešov a Oblastní nemocnice Kladno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AC55A93-B3FD-71C1-9053-6D1E2DF0D234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493F538-0672-7924-B27F-304AFE24947A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5FE1F23-3478-1D67-1146-205AFA8E8E7E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DCFAEBA3-C046-E324-EDB9-A1D2F7E1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52417" cy="37705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Benešov </a:t>
            </a:r>
          </a:p>
          <a:p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ve fázi studie</a:t>
            </a:r>
          </a:p>
          <a:p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Začátek výstavby – 1Q/2027</a:t>
            </a:r>
          </a:p>
          <a:p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Počet parkovacích míst cca 237 </a:t>
            </a: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Kladno</a:t>
            </a:r>
          </a:p>
          <a:p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ve fázi studie</a:t>
            </a:r>
          </a:p>
          <a:p>
            <a:r>
              <a:rPr lang="cs-CZ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Příprava soutěže na zhotovitele PD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50718D-71EF-48FE-5754-B2055BF2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16" y="1952243"/>
            <a:ext cx="5863956" cy="39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56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F0364-DD31-6A6F-62BD-221DACA47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A5DD12D-37A3-0CDB-24CF-3FD0D618D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410510"/>
            <a:ext cx="8193025" cy="1325563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20337F"/>
                </a:solidFill>
              </a:rPr>
              <a:t>P+R Olbramovice (parkovací plocha)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77D51C1-F91C-7692-BDAD-5EE41D9A5119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74F30F9-55C9-3CC0-3176-8F96F119E100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A6D8C91-56EF-F981-ECAD-722B42BC86BE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3995C85-8DA0-BD0D-5E1C-2B85949B2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1832546"/>
            <a:ext cx="5553456" cy="3464401"/>
          </a:xfrm>
        </p:spPr>
        <p:txBody>
          <a:bodyPr>
            <a:normAutofit/>
          </a:bodyPr>
          <a:lstStyle/>
          <a:p>
            <a:r>
              <a:rPr lang="cs-CZ" sz="2400" dirty="0"/>
              <a:t>1.10.2025 zahájen provoz prvního krajského P+R parkoviště </a:t>
            </a:r>
          </a:p>
          <a:p>
            <a:endParaRPr lang="cs-CZ" sz="2400" dirty="0"/>
          </a:p>
          <a:p>
            <a:r>
              <a:rPr lang="cs-CZ" sz="2400" dirty="0"/>
              <a:t>Kapacita 150 parkovacích míst </a:t>
            </a:r>
          </a:p>
          <a:p>
            <a:endParaRPr lang="cs-CZ" sz="2400" dirty="0"/>
          </a:p>
          <a:p>
            <a:r>
              <a:rPr lang="cs-CZ" sz="2400" dirty="0"/>
              <a:t>Celkový rozpočet stavby cca 35.mil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venku, obloha, silnice, strom">
            <a:extLst>
              <a:ext uri="{FF2B5EF4-FFF2-40B4-BE49-F238E27FC236}">
                <a16:creationId xmlns:a16="http://schemas.microsoft.com/office/drawing/2014/main" id="{FF971458-700B-3FA9-4AA0-860C46845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434" y="1246931"/>
            <a:ext cx="3766492" cy="2512221"/>
          </a:xfrm>
          <a:prstGeom prst="rect">
            <a:avLst/>
          </a:prstGeom>
        </p:spPr>
      </p:pic>
      <p:pic>
        <p:nvPicPr>
          <p:cNvPr id="8" name="Obrázek 7" descr="Obsah obrázku obloha, silnice, venku, auto">
            <a:extLst>
              <a:ext uri="{FF2B5EF4-FFF2-40B4-BE49-F238E27FC236}">
                <a16:creationId xmlns:a16="http://schemas.microsoft.com/office/drawing/2014/main" id="{DF3775C2-BEC2-3106-E853-F72A12263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23" y="3963021"/>
            <a:ext cx="4119221" cy="23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7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F905CF5-127B-5088-37A4-3179967CD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Úvaly (parkovací plocha)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0345D14-A4BF-814C-2A92-5A65101575AC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94057A9-65F8-0982-9A47-CAE20C0FE02A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70EE4CE-A579-D95D-C27F-53F60FAD24B7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07C3E9D-FD91-A063-2FB2-EBCD209E1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1392" cy="398081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Odevzdaná projektová dokumentace pro provádění stavby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1Q/2026 proběhne soutěž na zhotovitele stavby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Zahájení výstavby předpoklad jaro 2026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Kapacita P+R - 234 parkovací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77 mil. </a:t>
            </a:r>
          </a:p>
        </p:txBody>
      </p:sp>
      <p:pic>
        <p:nvPicPr>
          <p:cNvPr id="13" name="Obrázek 12" descr="Obsah obrázku rostlina, strom, venku, hlavní třída">
            <a:extLst>
              <a:ext uri="{FF2B5EF4-FFF2-40B4-BE49-F238E27FC236}">
                <a16:creationId xmlns:a16="http://schemas.microsoft.com/office/drawing/2014/main" id="{14F97963-64EC-2E24-44E2-6BCF10F61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92" y="1970958"/>
            <a:ext cx="5719537" cy="34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9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1C1C5-FA39-C1F1-C7BA-5B3E9370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ECD1044-ED82-2ADB-7764-119EAC9E6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Zeleneč – </a:t>
            </a:r>
            <a:r>
              <a:rPr lang="cs-CZ" altLang="cs-CZ" b="1" dirty="0" err="1">
                <a:solidFill>
                  <a:srgbClr val="20337F"/>
                </a:solidFill>
              </a:rPr>
              <a:t>Mstětice</a:t>
            </a:r>
            <a:r>
              <a:rPr lang="cs-CZ" altLang="cs-CZ" b="1" dirty="0">
                <a:solidFill>
                  <a:srgbClr val="20337F"/>
                </a:solidFill>
              </a:rPr>
              <a:t> (parkovací dům)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6A99CCA-54D3-3213-2F4B-7B631D4C167B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68C8672-9D2F-0866-794C-DBCC7E8F2A6B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C63EFDA-01C9-4AA6-E896-109176B22FA5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D976BF8-FA01-5705-CE18-BB579D50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536"/>
            <a:ext cx="5132832" cy="3858768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Odevzdaná projektová dokumentace pro provádění stavby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1Q/2026 proběhne soutěž na zhotovitele stavby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Zahájení výstavby předpoklad léto 2026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Kapacita P+R - 320 parkovací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434 mil.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obloha, mrak, venku, budova">
            <a:extLst>
              <a:ext uri="{FF2B5EF4-FFF2-40B4-BE49-F238E27FC236}">
                <a16:creationId xmlns:a16="http://schemas.microsoft.com/office/drawing/2014/main" id="{AEB38633-2D8E-F8E8-37A6-A4C220664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8" y="2069140"/>
            <a:ext cx="5955791" cy="33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F610-2290-8B26-832A-EF684BE36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D47D41F-93A7-374E-1338-1529EFDAC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Hostivice (parkovací dům)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811DAE2-BC38-DE2E-B68D-66BF727C831A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A4ED11-292F-4772-953D-51570E9AA064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4B00C04-39DC-549A-A3DB-71B0ADE0B16C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FC3FB95-AE78-070C-8456-C145B3C4F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01739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Odevzdaná projektová dokumentace pro provádění stavby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Nutnost koordinace výstavby parkovacího domu současně s modernizací tratě Praha-Kladno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Zahájení výstavby 1Q/2028 z důvodu odstranění vojenské rampy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Kapacita P+R -  480 parkovací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633 mil.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Obsah obrázku venku, obloha, budova, mrak">
            <a:extLst>
              <a:ext uri="{FF2B5EF4-FFF2-40B4-BE49-F238E27FC236}">
                <a16:creationId xmlns:a16="http://schemas.microsoft.com/office/drawing/2014/main" id="{836B25D5-DCF0-0A17-1E26-6AEC86EC5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1807337"/>
            <a:ext cx="5864352" cy="32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28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907D0-FDC4-0DBC-4F70-0B42DD5CC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6971B8A-EFF2-3A95-7CF0-FBCC1BCC5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Kolín (parkovací dům)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5BA1758-8ED4-028F-B434-622E0D8B46D6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6AB5467-E6CF-C75F-354B-4DC06F69E64C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32BD27E-68E0-5F03-5781-81DF1F703061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7B05ADFA-49F4-F33B-4A3E-F436F34D4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8240" cy="4035679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Odevzdaná projektová dokumentace pro provádění stavby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výstavby rozdělen do 2 etap 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přípravě soutěž na zhotovitele stavby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Zahájení výstavby rok 2026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Kapacita P+R - 358 parkovací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350 mil. </a:t>
            </a:r>
          </a:p>
        </p:txBody>
      </p:sp>
      <p:pic>
        <p:nvPicPr>
          <p:cNvPr id="6" name="Obrázek 5" descr="Obsah obrázku budova, obloha, venku, tráva">
            <a:extLst>
              <a:ext uri="{FF2B5EF4-FFF2-40B4-BE49-F238E27FC236}">
                <a16:creationId xmlns:a16="http://schemas.microsoft.com/office/drawing/2014/main" id="{AA30D4C8-4020-098E-64F3-5DFCCF59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8" y="775953"/>
            <a:ext cx="4133338" cy="2756110"/>
          </a:xfrm>
          <a:prstGeom prst="rect">
            <a:avLst/>
          </a:prstGeom>
        </p:spPr>
      </p:pic>
      <p:pic>
        <p:nvPicPr>
          <p:cNvPr id="8" name="Obrázek 7" descr="Obsah obrázku venku, Pozemní vozidlo, vozidlo, budova">
            <a:extLst>
              <a:ext uri="{FF2B5EF4-FFF2-40B4-BE49-F238E27FC236}">
                <a16:creationId xmlns:a16="http://schemas.microsoft.com/office/drawing/2014/main" id="{D72F98A8-63E4-A0AE-3400-41EC26F3F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20" y="3597901"/>
            <a:ext cx="4133337" cy="2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5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D7E4-5805-1F47-D3B2-AD94F4651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B4E1D93-7E68-5AE1-5E31-D7BD9393F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Čerčany – Pyšely (parkovací plocha)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222C5FB-404A-57FA-A8D2-9BE0344A6E72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AE97173-1D44-A48A-2525-0573E9EE6C18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B3228A1-221C-7028-D49A-1C910015A3AB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587C433-35D0-660C-2848-0E06062AD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7072" cy="3852799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ve fázi zpracování dokumentace pro povolení záměru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Součástí výstavby P+R je okružní křižovatka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 na zhotovitele se předpokládá v roce 2026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 216 parkovacích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65 mil.</a:t>
            </a:r>
          </a:p>
          <a:p>
            <a:endParaRPr lang="cs-CZ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9BF13FB-98CB-B85B-19E8-FA38A452A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086" y="1940284"/>
            <a:ext cx="5733714" cy="31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2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33265-2166-E0E3-3E1D-7475E1129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0B21FF3-7351-1164-CF07-312E74DE5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Poříčany (parkovací plocha)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A79CCF9-20C2-B19B-121B-BD54628BA46C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86383E0-0E29-9063-3CA8-CC793D76B5D0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69A17BD-E8D7-D3E1-F71F-1557A809E845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B0732504-BF7A-7238-D1D1-7F9923A7A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240"/>
            <a:ext cx="4200144" cy="4149368"/>
          </a:xfrm>
        </p:spPr>
        <p:txBody>
          <a:bodyPr/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ve fázi zpracování dokumentace pro povolení záměru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 na zhotovitele se předpokládá v roce 2026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 119 parkovacích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55 mil.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2119D51-3093-53EC-66BA-D6CE7EF25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000" y="1858240"/>
            <a:ext cx="6359963" cy="31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94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5DCC-EEEB-5162-148D-F24D86F9A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6F5EE88-4CE4-72F5-B066-914A3CA68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20337F"/>
                </a:solidFill>
              </a:rPr>
              <a:t>P+R Rostoklaty (parkovací plocha)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B60744-F68B-57C0-E037-B5737D89CEF9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4DBC62A-1FBE-FC45-9EB5-A54B535B5B24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361AF36-D1FA-7F65-C320-1940D62FB425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D0E01F3-F617-B7CE-4363-B18045C32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45280" cy="4328287"/>
          </a:xfrm>
        </p:spPr>
        <p:txBody>
          <a:bodyPr/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ve fázi zpracování dokumentace pro povolení záměru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 na zhotovitele se předpokládá v roce 2026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 231 parkovacích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52 mil.</a:t>
            </a:r>
          </a:p>
          <a:p>
            <a:endParaRPr lang="cs-CZ" sz="2400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52FAC50-3257-5CB7-3B04-BC3756CA9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640310"/>
              </p:ext>
            </p:extLst>
          </p:nvPr>
        </p:nvGraphicFramePr>
        <p:xfrm>
          <a:off x="4782312" y="1736073"/>
          <a:ext cx="6907203" cy="356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784340" imgH="13229916" progId="Acrobat.Document.DC">
                  <p:embed/>
                </p:oleObj>
              </mc:Choice>
              <mc:Fallback>
                <p:oleObj name="Acrobat Document" r:id="rId2" imgW="28784340" imgH="13229916" progId="Acrobat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52FAC50-3257-5CB7-3B04-BC3756CA9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82312" y="1736073"/>
                        <a:ext cx="6907203" cy="3561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78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681DE-754E-09C2-5FB1-10368887E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D32216A-BE21-BB80-3395-28D3EA975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10510"/>
            <a:ext cx="7958328" cy="1325563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20337F"/>
                </a:solidFill>
              </a:rPr>
              <a:t>P+R Sedlec (parkovací dům)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61EFDFD-60EE-393F-3F7E-AA88F3B3D2F8}"/>
              </a:ext>
            </a:extLst>
          </p:cNvPr>
          <p:cNvSpPr/>
          <p:nvPr/>
        </p:nvSpPr>
        <p:spPr>
          <a:xfrm>
            <a:off x="0" y="1"/>
            <a:ext cx="12192000" cy="314036"/>
          </a:xfrm>
          <a:prstGeom prst="rect">
            <a:avLst/>
          </a:prstGeom>
          <a:solidFill>
            <a:srgbClr val="D61F00"/>
          </a:solidFill>
          <a:ln>
            <a:solidFill>
              <a:srgbClr val="D61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EBD3EBC-5DD8-C456-C261-4DE44999ED44}"/>
              </a:ext>
            </a:extLst>
          </p:cNvPr>
          <p:cNvSpPr/>
          <p:nvPr/>
        </p:nvSpPr>
        <p:spPr>
          <a:xfrm>
            <a:off x="0" y="6447490"/>
            <a:ext cx="12192000" cy="43100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B184673-135A-05E8-C591-6D6B30007F5C}"/>
              </a:ext>
            </a:extLst>
          </p:cNvPr>
          <p:cNvSpPr/>
          <p:nvPr/>
        </p:nvSpPr>
        <p:spPr>
          <a:xfrm>
            <a:off x="0" y="6419850"/>
            <a:ext cx="12192000" cy="458643"/>
          </a:xfrm>
          <a:prstGeom prst="rect">
            <a:avLst/>
          </a:prstGeom>
          <a:solidFill>
            <a:srgbClr val="20337F"/>
          </a:solidFill>
          <a:ln>
            <a:solidFill>
              <a:srgbClr val="2033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BCB2CAF-AAC4-B5CC-0E25-B1D8B99D1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32" y="2010092"/>
            <a:ext cx="4492752" cy="394265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ve fázi zpracování dokumentace pro povolení záměru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Soutěž na zhotovitele 1Q/2027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 814 parkovacích míst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Rozpočet na výstavbu cca 910 mil.</a:t>
            </a:r>
          </a:p>
          <a:p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Koordinace výstavby spolu s tramvajovou tratí Kobylisy - Zdiby </a:t>
            </a:r>
          </a:p>
        </p:txBody>
      </p:sp>
      <p:pic>
        <p:nvPicPr>
          <p:cNvPr id="7" name="Obrázek 6" descr="Obsah obrázku tráva, Urbánní design, Letecké snímkování, venku">
            <a:extLst>
              <a:ext uri="{FF2B5EF4-FFF2-40B4-BE49-F238E27FC236}">
                <a16:creationId xmlns:a16="http://schemas.microsoft.com/office/drawing/2014/main" id="{2A011A3C-23FB-C45C-EBD8-E0EAE1A87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56" y="1972229"/>
            <a:ext cx="6572536" cy="36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43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600</Words>
  <Application>Microsoft Office PowerPoint</Application>
  <PresentationFormat>Širokoúhlá obrazovka</PresentationFormat>
  <Paragraphs>82</Paragraphs>
  <Slides>12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Office</vt:lpstr>
      <vt:lpstr>Krajská parkoviště </vt:lpstr>
      <vt:lpstr>P+R Úvaly (parkovací plocha)</vt:lpstr>
      <vt:lpstr>P+R Zeleneč – Mstětice (parkovací dům)</vt:lpstr>
      <vt:lpstr>P+R Hostivice (parkovací dům)</vt:lpstr>
      <vt:lpstr>P+R Kolín (parkovací dům)</vt:lpstr>
      <vt:lpstr>P+R Čerčany – Pyšely (parkovací plocha)</vt:lpstr>
      <vt:lpstr>P+R Poříčany (parkovací plocha)</vt:lpstr>
      <vt:lpstr>P+R Rostoklaty (parkovací plocha)</vt:lpstr>
      <vt:lpstr>P+R Sedlec (parkovací dům)</vt:lpstr>
      <vt:lpstr>P+R Nymburk (parkovací plocha)</vt:lpstr>
      <vt:lpstr>Parkoviště - Oblastní nemocnice Benešov a Oblastní nemocnice Kladno</vt:lpstr>
      <vt:lpstr>P+R Olbramovice (parkovací plocha)</vt:lpstr>
    </vt:vector>
  </TitlesOfParts>
  <Company>Krajsky urad Stredoceskeho kraje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Krajská parkoviště </dc:title>
  <dc:creator>Hönigová Hana</dc:creator>
  <cp:lastModifiedBy>Matura Petr</cp:lastModifiedBy>
  <cp:revision>4</cp:revision>
  <dcterms:created xsi:type="dcterms:W3CDTF">2025-11-25T06:33:50Z</dcterms:created>
  <dcterms:modified xsi:type="dcterms:W3CDTF">2025-12-01T09:43:48Z</dcterms:modified>
</cp:coreProperties>
</file>