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0" r:id="rId2"/>
    <p:sldId id="298" r:id="rId3"/>
    <p:sldId id="299" r:id="rId4"/>
    <p:sldId id="300" r:id="rId5"/>
    <p:sldId id="278" r:id="rId6"/>
    <p:sldId id="281" r:id="rId7"/>
    <p:sldId id="284" r:id="rId8"/>
    <p:sldId id="283" r:id="rId9"/>
    <p:sldId id="285" r:id="rId10"/>
    <p:sldId id="286" r:id="rId11"/>
    <p:sldId id="288" r:id="rId12"/>
    <p:sldId id="287" r:id="rId13"/>
    <p:sldId id="290" r:id="rId14"/>
    <p:sldId id="291" r:id="rId15"/>
    <p:sldId id="282" r:id="rId16"/>
    <p:sldId id="279" r:id="rId17"/>
    <p:sldId id="272" r:id="rId18"/>
  </p:sldIdLst>
  <p:sldSz cx="12192000" cy="6858000"/>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DD9"/>
    <a:srgbClr val="F20000"/>
    <a:srgbClr val="000000"/>
    <a:srgbClr val="343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6" d="100"/>
          <a:sy n="66" d="100"/>
        </p:scale>
        <p:origin x="63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List_aplikac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List_aplikac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cs-CZ" dirty="0" smtClean="0"/>
              <a:t>Počet tříd 22 ,</a:t>
            </a:r>
            <a:r>
              <a:rPr lang="cs-CZ" baseline="0" dirty="0" smtClean="0"/>
              <a:t> celková kapacita po sloučení 660 žáků</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stacked"/>
        <c:varyColors val="0"/>
        <c:ser>
          <c:idx val="0"/>
          <c:order val="0"/>
          <c:tx>
            <c:strRef>
              <c:f>List1!$B$1</c:f>
              <c:strCache>
                <c:ptCount val="1"/>
                <c:pt idx="0">
                  <c:v>Poče let vzdělávání</c:v>
                </c:pt>
              </c:strCache>
            </c:strRef>
          </c:tx>
          <c:spPr>
            <a:solidFill>
              <a:schemeClr val="accent1"/>
            </a:solidFill>
            <a:ln>
              <a:noFill/>
            </a:ln>
            <a:effectLst/>
          </c:spPr>
          <c:invertIfNegative val="0"/>
          <c:cat>
            <c:strRef>
              <c:f>List1!$A$2:$A$5</c:f>
              <c:strCache>
                <c:ptCount val="4"/>
                <c:pt idx="0">
                  <c:v>8 letý obor</c:v>
                </c:pt>
                <c:pt idx="1">
                  <c:v>6 letý obor</c:v>
                </c:pt>
                <c:pt idx="2">
                  <c:v>4 letý obor</c:v>
                </c:pt>
                <c:pt idx="3">
                  <c:v>4 letý obor</c:v>
                </c:pt>
              </c:strCache>
            </c:strRef>
          </c:cat>
          <c:val>
            <c:numRef>
              <c:f>List1!$B$2:$B$5</c:f>
              <c:numCache>
                <c:formatCode>General</c:formatCode>
                <c:ptCount val="4"/>
                <c:pt idx="0">
                  <c:v>8</c:v>
                </c:pt>
                <c:pt idx="1">
                  <c:v>6</c:v>
                </c:pt>
                <c:pt idx="2">
                  <c:v>4</c:v>
                </c:pt>
                <c:pt idx="3">
                  <c:v>4</c:v>
                </c:pt>
              </c:numCache>
            </c:numRef>
          </c:val>
        </c:ser>
        <c:ser>
          <c:idx val="1"/>
          <c:order val="1"/>
          <c:tx>
            <c:strRef>
              <c:f>List1!$C$1</c:f>
              <c:strCache>
                <c:ptCount val="1"/>
                <c:pt idx="0">
                  <c:v>Sloupec1</c:v>
                </c:pt>
              </c:strCache>
            </c:strRef>
          </c:tx>
          <c:spPr>
            <a:solidFill>
              <a:schemeClr val="accent2"/>
            </a:solidFill>
            <a:ln>
              <a:noFill/>
            </a:ln>
            <a:effectLst/>
          </c:spPr>
          <c:invertIfNegative val="0"/>
          <c:cat>
            <c:strRef>
              <c:f>List1!$A$2:$A$5</c:f>
              <c:strCache>
                <c:ptCount val="4"/>
                <c:pt idx="0">
                  <c:v>8 letý obor</c:v>
                </c:pt>
                <c:pt idx="1">
                  <c:v>6 letý obor</c:v>
                </c:pt>
                <c:pt idx="2">
                  <c:v>4 letý obor</c:v>
                </c:pt>
                <c:pt idx="3">
                  <c:v>4 letý obor</c:v>
                </c:pt>
              </c:strCache>
            </c:strRef>
          </c:cat>
          <c:val>
            <c:numRef>
              <c:f>List1!$C$2:$C$5</c:f>
            </c:numRef>
          </c:val>
        </c:ser>
        <c:ser>
          <c:idx val="2"/>
          <c:order val="2"/>
          <c:tx>
            <c:strRef>
              <c:f>List1!$D$1</c:f>
              <c:strCache>
                <c:ptCount val="1"/>
                <c:pt idx="0">
                  <c:v>Sloupec2</c:v>
                </c:pt>
              </c:strCache>
            </c:strRef>
          </c:tx>
          <c:spPr>
            <a:solidFill>
              <a:schemeClr val="accent3"/>
            </a:solidFill>
            <a:ln>
              <a:noFill/>
            </a:ln>
            <a:effectLst/>
          </c:spPr>
          <c:invertIfNegative val="0"/>
          <c:cat>
            <c:strRef>
              <c:f>List1!$A$2:$A$5</c:f>
              <c:strCache>
                <c:ptCount val="4"/>
                <c:pt idx="0">
                  <c:v>8 letý obor</c:v>
                </c:pt>
                <c:pt idx="1">
                  <c:v>6 letý obor</c:v>
                </c:pt>
                <c:pt idx="2">
                  <c:v>4 letý obor</c:v>
                </c:pt>
                <c:pt idx="3">
                  <c:v>4 letý obor</c:v>
                </c:pt>
              </c:strCache>
            </c:strRef>
          </c:cat>
          <c:val>
            <c:numRef>
              <c:f>List1!$D$2:$D$5</c:f>
            </c:numRef>
          </c:val>
        </c:ser>
        <c:dLbls>
          <c:showLegendKey val="0"/>
          <c:showVal val="0"/>
          <c:showCatName val="0"/>
          <c:showSerName val="0"/>
          <c:showPercent val="0"/>
          <c:showBubbleSize val="0"/>
        </c:dLbls>
        <c:gapWidth val="150"/>
        <c:overlap val="100"/>
        <c:axId val="91776000"/>
        <c:axId val="91773648"/>
      </c:barChart>
      <c:catAx>
        <c:axId val="91776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91773648"/>
        <c:crosses val="autoZero"/>
        <c:auto val="1"/>
        <c:lblAlgn val="ctr"/>
        <c:lblOffset val="100"/>
        <c:noMultiLvlLbl val="0"/>
      </c:catAx>
      <c:valAx>
        <c:axId val="9177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91776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t>Počet</a:t>
            </a:r>
            <a:r>
              <a:rPr lang="en-US" dirty="0"/>
              <a:t> </a:t>
            </a:r>
            <a:r>
              <a:rPr lang="en-US" dirty="0" err="1"/>
              <a:t>tříd</a:t>
            </a:r>
            <a:r>
              <a:rPr lang="en-US" dirty="0"/>
              <a:t> </a:t>
            </a:r>
            <a:r>
              <a:rPr lang="en-US" dirty="0" smtClean="0"/>
              <a:t>24</a:t>
            </a:r>
            <a:r>
              <a:rPr lang="cs-CZ" dirty="0" smtClean="0"/>
              <a:t>, </a:t>
            </a:r>
            <a:r>
              <a:rPr lang="en-US" dirty="0" err="1" smtClean="0"/>
              <a:t>snížení</a:t>
            </a:r>
            <a:r>
              <a:rPr lang="en-US" dirty="0" smtClean="0"/>
              <a:t> </a:t>
            </a:r>
            <a:r>
              <a:rPr lang="en-US" dirty="0" err="1"/>
              <a:t>počtu</a:t>
            </a:r>
            <a:r>
              <a:rPr lang="en-US" dirty="0"/>
              <a:t> </a:t>
            </a:r>
            <a:r>
              <a:rPr lang="en-US" dirty="0" err="1"/>
              <a:t>žáků</a:t>
            </a:r>
            <a:r>
              <a:rPr lang="en-US" dirty="0"/>
              <a:t> </a:t>
            </a:r>
            <a:r>
              <a:rPr lang="en-US" dirty="0" err="1"/>
              <a:t>ve</a:t>
            </a:r>
            <a:r>
              <a:rPr lang="en-US" dirty="0"/>
              <a:t> </a:t>
            </a:r>
            <a:r>
              <a:rPr lang="en-US" dirty="0" err="1"/>
              <a:t>tříde</a:t>
            </a:r>
            <a:r>
              <a:rPr lang="en-US" dirty="0"/>
              <a:t> z 30 </a:t>
            </a:r>
            <a:r>
              <a:rPr lang="en-US" dirty="0" err="1"/>
              <a:t>na</a:t>
            </a:r>
            <a:r>
              <a:rPr lang="en-US" dirty="0"/>
              <a:t> </a:t>
            </a:r>
            <a:r>
              <a:rPr lang="en-US" dirty="0" smtClean="0"/>
              <a:t>26</a:t>
            </a:r>
            <a:r>
              <a:rPr lang="cs-CZ" dirty="0" smtClean="0"/>
              <a:t>, celková kapacita po </a:t>
            </a:r>
            <a:r>
              <a:rPr lang="cs-CZ" dirty="0" err="1" smtClean="0"/>
              <a:t>slouč</a:t>
            </a:r>
            <a:r>
              <a:rPr lang="cs-CZ" dirty="0" smtClean="0"/>
              <a:t>.</a:t>
            </a:r>
            <a:r>
              <a:rPr lang="cs-CZ" baseline="0" dirty="0" smtClean="0"/>
              <a:t> </a:t>
            </a:r>
            <a:r>
              <a:rPr lang="cs-CZ" dirty="0" smtClean="0"/>
              <a:t>624</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5.5542843516384124E-2"/>
          <c:y val="0.19911838292775774"/>
          <c:w val="0.91505440281155148"/>
          <c:h val="0.62450706006630397"/>
        </c:manualLayout>
      </c:layout>
      <c:barChart>
        <c:barDir val="col"/>
        <c:grouping val="stacked"/>
        <c:varyColors val="0"/>
        <c:ser>
          <c:idx val="0"/>
          <c:order val="0"/>
          <c:tx>
            <c:strRef>
              <c:f>List1!$B$1</c:f>
              <c:strCache>
                <c:ptCount val="1"/>
                <c:pt idx="0">
                  <c:v>Řada 1</c:v>
                </c:pt>
              </c:strCache>
            </c:strRef>
          </c:tx>
          <c:spPr>
            <a:solidFill>
              <a:schemeClr val="accent1"/>
            </a:solidFill>
            <a:ln>
              <a:noFill/>
            </a:ln>
            <a:effectLst/>
          </c:spPr>
          <c:invertIfNegative val="0"/>
          <c:cat>
            <c:strRef>
              <c:f>List1!$A$2:$A$6</c:f>
              <c:strCache>
                <c:ptCount val="5"/>
                <c:pt idx="0">
                  <c:v>8 letý obor</c:v>
                </c:pt>
                <c:pt idx="1">
                  <c:v>4 letý obor</c:v>
                </c:pt>
                <c:pt idx="2">
                  <c:v>4 letý obor</c:v>
                </c:pt>
                <c:pt idx="3">
                  <c:v>4 letý obor</c:v>
                </c:pt>
                <c:pt idx="4">
                  <c:v>4 letý obor</c:v>
                </c:pt>
              </c:strCache>
            </c:strRef>
          </c:cat>
          <c:val>
            <c:numRef>
              <c:f>List1!$B$2:$B$6</c:f>
            </c:numRef>
          </c:val>
        </c:ser>
        <c:ser>
          <c:idx val="1"/>
          <c:order val="1"/>
          <c:tx>
            <c:strRef>
              <c:f>List1!$C$1</c:f>
              <c:strCache>
                <c:ptCount val="1"/>
                <c:pt idx="0">
                  <c:v>Počet tříd 24 (snížení počtu žáků ve tříde z 30 na 26)</c:v>
                </c:pt>
              </c:strCache>
            </c:strRef>
          </c:tx>
          <c:spPr>
            <a:solidFill>
              <a:schemeClr val="accent2"/>
            </a:solidFill>
            <a:ln>
              <a:noFill/>
            </a:ln>
            <a:effectLst/>
          </c:spPr>
          <c:invertIfNegative val="0"/>
          <c:cat>
            <c:strRef>
              <c:f>List1!$A$2:$A$6</c:f>
              <c:strCache>
                <c:ptCount val="5"/>
                <c:pt idx="0">
                  <c:v>8 letý obor</c:v>
                </c:pt>
                <c:pt idx="1">
                  <c:v>4 letý obor</c:v>
                </c:pt>
                <c:pt idx="2">
                  <c:v>4 letý obor</c:v>
                </c:pt>
                <c:pt idx="3">
                  <c:v>4 letý obor</c:v>
                </c:pt>
                <c:pt idx="4">
                  <c:v>4 letý obor</c:v>
                </c:pt>
              </c:strCache>
            </c:strRef>
          </c:cat>
          <c:val>
            <c:numRef>
              <c:f>List1!$C$2:$C$6</c:f>
              <c:numCache>
                <c:formatCode>General</c:formatCode>
                <c:ptCount val="5"/>
                <c:pt idx="0">
                  <c:v>8</c:v>
                </c:pt>
                <c:pt idx="1">
                  <c:v>4</c:v>
                </c:pt>
                <c:pt idx="2">
                  <c:v>4</c:v>
                </c:pt>
                <c:pt idx="3">
                  <c:v>4</c:v>
                </c:pt>
                <c:pt idx="4">
                  <c:v>4</c:v>
                </c:pt>
              </c:numCache>
            </c:numRef>
          </c:val>
        </c:ser>
        <c:ser>
          <c:idx val="2"/>
          <c:order val="2"/>
          <c:tx>
            <c:strRef>
              <c:f>List1!$D$1</c:f>
              <c:strCache>
                <c:ptCount val="1"/>
                <c:pt idx="0">
                  <c:v>Řada 3</c:v>
                </c:pt>
              </c:strCache>
            </c:strRef>
          </c:tx>
          <c:spPr>
            <a:solidFill>
              <a:schemeClr val="accent3"/>
            </a:solidFill>
            <a:ln>
              <a:noFill/>
            </a:ln>
            <a:effectLst/>
          </c:spPr>
          <c:invertIfNegative val="0"/>
          <c:cat>
            <c:strRef>
              <c:f>List1!$A$2:$A$6</c:f>
              <c:strCache>
                <c:ptCount val="5"/>
                <c:pt idx="0">
                  <c:v>8 letý obor</c:v>
                </c:pt>
                <c:pt idx="1">
                  <c:v>4 letý obor</c:v>
                </c:pt>
                <c:pt idx="2">
                  <c:v>4 letý obor</c:v>
                </c:pt>
                <c:pt idx="3">
                  <c:v>4 letý obor</c:v>
                </c:pt>
                <c:pt idx="4">
                  <c:v>4 letý obor</c:v>
                </c:pt>
              </c:strCache>
            </c:strRef>
          </c:cat>
          <c:val>
            <c:numRef>
              <c:f>List1!$D$2:$D$6</c:f>
            </c:numRef>
          </c:val>
        </c:ser>
        <c:dLbls>
          <c:showLegendKey val="0"/>
          <c:showVal val="0"/>
          <c:showCatName val="0"/>
          <c:showSerName val="0"/>
          <c:showPercent val="0"/>
          <c:showBubbleSize val="0"/>
        </c:dLbls>
        <c:gapWidth val="150"/>
        <c:overlap val="100"/>
        <c:axId val="91776392"/>
        <c:axId val="104495712"/>
      </c:barChart>
      <c:catAx>
        <c:axId val="9177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104495712"/>
        <c:crosses val="autoZero"/>
        <c:auto val="1"/>
        <c:lblAlgn val="ctr"/>
        <c:lblOffset val="100"/>
        <c:noMultiLvlLbl val="0"/>
      </c:catAx>
      <c:valAx>
        <c:axId val="104495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cs-CZ"/>
          </a:p>
        </c:txPr>
        <c:crossAx val="91776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471E1E8-CC44-4CDE-811D-9D8E7CF6ADAE}" type="datetimeFigureOut">
              <a:rPr lang="cs-CZ" smtClean="0"/>
              <a:t>17.03.2021</a:t>
            </a:fld>
            <a:endParaRPr lang="cs-CZ"/>
          </a:p>
        </p:txBody>
      </p:sp>
      <p:sp>
        <p:nvSpPr>
          <p:cNvPr id="4" name="Zástupný symbol pro obrázek snímku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C0CB86BE-A4A4-4BDF-9540-FA1622315D09}" type="slidenum">
              <a:rPr lang="cs-CZ" smtClean="0"/>
              <a:t>‹#›</a:t>
            </a:fld>
            <a:endParaRPr lang="cs-CZ"/>
          </a:p>
        </p:txBody>
      </p:sp>
    </p:spTree>
    <p:extLst>
      <p:ext uri="{BB962C8B-B14F-4D97-AF65-F5344CB8AC3E}">
        <p14:creationId xmlns:p14="http://schemas.microsoft.com/office/powerpoint/2010/main" val="2737885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16 škol (¾ z celkového počtu) zřizováno krajem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Ekonomická úroveň a sociální skladba obyvatel Středočeského kraje neodpovídá tomuto výsledku. Máme předpoklady být nadprůměrní, ale nejsme. Máme sice řadu úspěšných škol, jejichž nadprůměrné výsledky nestačí na zlepšení průměru kraje. Je proto nutné začít provádět změny, bez nichž kvalitu a efektivitu nezvýšíme. </a:t>
            </a:r>
          </a:p>
          <a:p>
            <a:endParaRPr lang="cs-CZ" dirty="0" smtClean="0"/>
          </a:p>
        </p:txBody>
      </p:sp>
      <p:sp>
        <p:nvSpPr>
          <p:cNvPr id="4" name="Zástupný symbol pro číslo snímku 3"/>
          <p:cNvSpPr>
            <a:spLocks noGrp="1"/>
          </p:cNvSpPr>
          <p:nvPr>
            <p:ph type="sldNum" sz="quarter" idx="10"/>
          </p:nvPr>
        </p:nvSpPr>
        <p:spPr/>
        <p:txBody>
          <a:bodyPr/>
          <a:lstStyle/>
          <a:p>
            <a:fld id="{C0CB86BE-A4A4-4BDF-9540-FA1622315D09}" type="slidenum">
              <a:rPr lang="cs-CZ" smtClean="0"/>
              <a:t>2</a:t>
            </a:fld>
            <a:endParaRPr lang="cs-CZ"/>
          </a:p>
        </p:txBody>
      </p:sp>
    </p:spTree>
    <p:extLst>
      <p:ext uri="{BB962C8B-B14F-4D97-AF65-F5344CB8AC3E}">
        <p14:creationId xmlns:p14="http://schemas.microsoft.com/office/powerpoint/2010/main" val="2943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CB86BE-A4A4-4BDF-9540-FA1622315D09}" type="slidenum">
              <a:rPr lang="cs-CZ" smtClean="0"/>
              <a:t>5</a:t>
            </a:fld>
            <a:endParaRPr lang="cs-CZ"/>
          </a:p>
        </p:txBody>
      </p:sp>
    </p:spTree>
    <p:extLst>
      <p:ext uri="{BB962C8B-B14F-4D97-AF65-F5344CB8AC3E}">
        <p14:creationId xmlns:p14="http://schemas.microsoft.com/office/powerpoint/2010/main" val="114860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CB86BE-A4A4-4BDF-9540-FA1622315D09}" type="slidenum">
              <a:rPr lang="cs-CZ" smtClean="0"/>
              <a:t>6</a:t>
            </a:fld>
            <a:endParaRPr lang="cs-CZ"/>
          </a:p>
        </p:txBody>
      </p:sp>
    </p:spTree>
    <p:extLst>
      <p:ext uri="{BB962C8B-B14F-4D97-AF65-F5344CB8AC3E}">
        <p14:creationId xmlns:p14="http://schemas.microsoft.com/office/powerpoint/2010/main" val="371229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CB86BE-A4A4-4BDF-9540-FA1622315D09}" type="slidenum">
              <a:rPr lang="cs-CZ" smtClean="0"/>
              <a:t>12</a:t>
            </a:fld>
            <a:endParaRPr lang="cs-CZ"/>
          </a:p>
        </p:txBody>
      </p:sp>
    </p:spTree>
    <p:extLst>
      <p:ext uri="{BB962C8B-B14F-4D97-AF65-F5344CB8AC3E}">
        <p14:creationId xmlns:p14="http://schemas.microsoft.com/office/powerpoint/2010/main" val="3047863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CB86BE-A4A4-4BDF-9540-FA1622315D09}" type="slidenum">
              <a:rPr lang="cs-CZ" smtClean="0"/>
              <a:t>13</a:t>
            </a:fld>
            <a:endParaRPr lang="cs-CZ"/>
          </a:p>
        </p:txBody>
      </p:sp>
    </p:spTree>
    <p:extLst>
      <p:ext uri="{BB962C8B-B14F-4D97-AF65-F5344CB8AC3E}">
        <p14:creationId xmlns:p14="http://schemas.microsoft.com/office/powerpoint/2010/main" val="338081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CB86BE-A4A4-4BDF-9540-FA1622315D09}" type="slidenum">
              <a:rPr lang="cs-CZ" smtClean="0"/>
              <a:t>14</a:t>
            </a:fld>
            <a:endParaRPr lang="cs-CZ"/>
          </a:p>
        </p:txBody>
      </p:sp>
    </p:spTree>
    <p:extLst>
      <p:ext uri="{BB962C8B-B14F-4D97-AF65-F5344CB8AC3E}">
        <p14:creationId xmlns:p14="http://schemas.microsoft.com/office/powerpoint/2010/main" val="96855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0CB86BE-A4A4-4BDF-9540-FA1622315D09}" type="slidenum">
              <a:rPr lang="cs-CZ" smtClean="0"/>
              <a:t>15</a:t>
            </a:fld>
            <a:endParaRPr lang="cs-CZ"/>
          </a:p>
        </p:txBody>
      </p:sp>
    </p:spTree>
    <p:extLst>
      <p:ext uri="{BB962C8B-B14F-4D97-AF65-F5344CB8AC3E}">
        <p14:creationId xmlns:p14="http://schemas.microsoft.com/office/powerpoint/2010/main" val="223846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BBABA25A-B9D7-40CA-9413-F4E10D0CF407}" type="datetime1">
              <a:rPr lang="cs-CZ" smtClean="0"/>
              <a:t>17.03.2021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341516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0C64227-1BAA-4845-8402-9B1C671E5BA3}" type="datetime1">
              <a:rPr lang="cs-CZ" smtClean="0"/>
              <a:t>17.03.2021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626079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CAFFAA07-9AFB-4E7E-94F8-841D71013561}" type="datetime1">
              <a:rPr lang="cs-CZ" smtClean="0"/>
              <a:t>17.03.2021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428263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3686996-14A5-4E4F-991A-8483F0A8C1A3}" type="datetime1">
              <a:rPr lang="cs-CZ" smtClean="0"/>
              <a:t>17.03.2021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245976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894CC60-4C78-4D28-AFB1-07CDA3176EC9}" type="datetime1">
              <a:rPr lang="cs-CZ" smtClean="0"/>
              <a:t>17.03.2021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3854186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DACDA59-CB79-4986-B487-B06A6F52172C}" type="datetime1">
              <a:rPr lang="cs-CZ" smtClean="0"/>
              <a:t>17.03.2021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118838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CA5EA927-AB04-46F9-A95D-FB7F2B2079DC}" type="datetime1">
              <a:rPr lang="cs-CZ" smtClean="0"/>
              <a:t>17.03.2021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332633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F57BD4F-BD99-4D00-B3CF-12E630F8719E}" type="datetime1">
              <a:rPr lang="cs-CZ" smtClean="0"/>
              <a:t>17.03.2021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3007573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5D586E7-44B2-4472-A99F-EC2AF78A79B8}" type="datetime1">
              <a:rPr lang="cs-CZ" smtClean="0"/>
              <a:t>17.03.2021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4120473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0752B61-0468-4429-B745-8FD85A6E94AC}" type="datetime1">
              <a:rPr lang="cs-CZ" smtClean="0"/>
              <a:t>17.03.2021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1412310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9C2FED71-FA1B-4F1C-9AD6-E5C7181047E1}" type="datetime1">
              <a:rPr lang="cs-CZ" smtClean="0"/>
              <a:t>17.03.2021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B1ACB0-F9FC-4CDF-BF0C-6DFD25E94212}" type="slidenum">
              <a:rPr lang="cs-CZ" smtClean="0"/>
              <a:t>‹#›</a:t>
            </a:fld>
            <a:endParaRPr lang="cs-CZ"/>
          </a:p>
        </p:txBody>
      </p:sp>
    </p:spTree>
    <p:extLst>
      <p:ext uri="{BB962C8B-B14F-4D97-AF65-F5344CB8AC3E}">
        <p14:creationId xmlns:p14="http://schemas.microsoft.com/office/powerpoint/2010/main" val="654544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13133D-EC64-41EC-B8AA-B4FBFCB15AEF}" type="datetime1">
              <a:rPr lang="cs-CZ" smtClean="0"/>
              <a:t>17.03.2021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1ACB0-F9FC-4CDF-BF0C-6DFD25E94212}" type="slidenum">
              <a:rPr lang="cs-CZ" smtClean="0"/>
              <a:t>‹#›</a:t>
            </a:fld>
            <a:endParaRPr lang="cs-CZ"/>
          </a:p>
        </p:txBody>
      </p:sp>
    </p:spTree>
    <p:extLst>
      <p:ext uri="{BB962C8B-B14F-4D97-AF65-F5344CB8AC3E}">
        <p14:creationId xmlns:p14="http://schemas.microsoft.com/office/powerpoint/2010/main" val="2017897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a:stretch>
            <a:fillRect/>
          </a:stretch>
        </p:blipFill>
        <p:spPr>
          <a:xfrm>
            <a:off x="0" y="0"/>
            <a:ext cx="12192000" cy="6858000"/>
          </a:xfrm>
          <a:prstGeom prst="rect">
            <a:avLst/>
          </a:prstGeom>
        </p:spPr>
      </p:pic>
      <p:sp>
        <p:nvSpPr>
          <p:cNvPr id="5" name="Nadpis 4"/>
          <p:cNvSpPr>
            <a:spLocks noGrp="1"/>
          </p:cNvSpPr>
          <p:nvPr>
            <p:ph type="title"/>
          </p:nvPr>
        </p:nvSpPr>
        <p:spPr>
          <a:xfrm>
            <a:off x="831850" y="3077029"/>
            <a:ext cx="10515600" cy="1485446"/>
          </a:xfrm>
          <a:solidFill>
            <a:schemeClr val="bg1"/>
          </a:solidFill>
        </p:spPr>
        <p:txBody>
          <a:bodyPr>
            <a:normAutofit/>
          </a:bodyPr>
          <a:lstStyle/>
          <a:p>
            <a:pPr>
              <a:lnSpc>
                <a:spcPct val="100000"/>
              </a:lnSpc>
            </a:pPr>
            <a:r>
              <a:rPr lang="cs-CZ" sz="3600" b="1" dirty="0" smtClean="0"/>
              <a:t>17.3.2021 </a:t>
            </a:r>
            <a:r>
              <a:rPr lang="cs-CZ" sz="3600" b="1" dirty="0"/>
              <a:t>– zastupitelstvo </a:t>
            </a:r>
            <a:r>
              <a:rPr lang="cs-CZ" sz="3600" b="1" dirty="0" smtClean="0"/>
              <a:t>Příbram </a:t>
            </a:r>
            <a:r>
              <a:rPr lang="cs-CZ" sz="3600" b="1" dirty="0">
                <a:solidFill>
                  <a:srgbClr val="FF0000"/>
                </a:solidFill>
              </a:rPr>
              <a:t/>
            </a:r>
            <a:br>
              <a:rPr lang="cs-CZ" sz="3600" b="1" dirty="0">
                <a:solidFill>
                  <a:srgbClr val="FF0000"/>
                </a:solidFill>
              </a:rPr>
            </a:br>
            <a:r>
              <a:rPr lang="cs-CZ" sz="4400" b="1" dirty="0">
                <a:solidFill>
                  <a:srgbClr val="FF0000"/>
                </a:solidFill>
              </a:rPr>
              <a:t>Optimalizace - </a:t>
            </a:r>
            <a:r>
              <a:rPr lang="cs-CZ" sz="4400" b="1" dirty="0" smtClean="0">
                <a:solidFill>
                  <a:srgbClr val="FF0000"/>
                </a:solidFill>
              </a:rPr>
              <a:t>Příbram</a:t>
            </a:r>
            <a:endParaRPr lang="cs-CZ" sz="4400" b="1" dirty="0">
              <a:solidFill>
                <a:srgbClr val="FF0000"/>
              </a:solidFill>
            </a:endParaRPr>
          </a:p>
        </p:txBody>
      </p:sp>
      <p:sp>
        <p:nvSpPr>
          <p:cNvPr id="6" name="Podnadpis 5"/>
          <p:cNvSpPr>
            <a:spLocks noGrp="1"/>
          </p:cNvSpPr>
          <p:nvPr>
            <p:ph type="body" idx="1"/>
          </p:nvPr>
        </p:nvSpPr>
        <p:spPr>
          <a:xfrm>
            <a:off x="831850" y="4960144"/>
            <a:ext cx="10515600" cy="990713"/>
          </a:xfrm>
          <a:solidFill>
            <a:schemeClr val="bg1"/>
          </a:solidFill>
        </p:spPr>
        <p:txBody>
          <a:bodyPr/>
          <a:lstStyle/>
          <a:p>
            <a:endParaRPr lang="cs-CZ" sz="2800" b="1" dirty="0"/>
          </a:p>
          <a:p>
            <a:r>
              <a:rPr lang="cs-CZ" sz="2800" b="1" dirty="0"/>
              <a:t>Milan Vácha</a:t>
            </a:r>
          </a:p>
          <a:p>
            <a:endParaRPr lang="cs-CZ" sz="2800" b="1" dirty="0" smtClean="0"/>
          </a:p>
          <a:p>
            <a:endParaRPr lang="cs-CZ" sz="2800" b="1" dirty="0"/>
          </a:p>
          <a:p>
            <a:endParaRPr lang="cs-CZ" dirty="0"/>
          </a:p>
        </p:txBody>
      </p:sp>
      <p:pic>
        <p:nvPicPr>
          <p:cNvPr id="2" name="Obrázek 1"/>
          <p:cNvPicPr>
            <a:picLocks noChangeAspect="1"/>
          </p:cNvPicPr>
          <p:nvPr/>
        </p:nvPicPr>
        <p:blipFill>
          <a:blip r:embed="rId3"/>
          <a:stretch>
            <a:fillRect/>
          </a:stretch>
        </p:blipFill>
        <p:spPr>
          <a:xfrm>
            <a:off x="8610600" y="431995"/>
            <a:ext cx="3273836" cy="737680"/>
          </a:xfrm>
          <a:prstGeom prst="rect">
            <a:avLst/>
          </a:prstGeom>
        </p:spPr>
      </p:pic>
      <p:sp>
        <p:nvSpPr>
          <p:cNvPr id="3" name="Zástupný symbol pro datum 2"/>
          <p:cNvSpPr>
            <a:spLocks noGrp="1"/>
          </p:cNvSpPr>
          <p:nvPr>
            <p:ph type="dt" sz="half" idx="10"/>
          </p:nvPr>
        </p:nvSpPr>
        <p:spPr/>
        <p:txBody>
          <a:bodyPr/>
          <a:lstStyle/>
          <a:p>
            <a:fld id="{A88DC171-9EB8-4A9A-9F35-0393EDC5A962}" type="datetime1">
              <a:rPr lang="cs-CZ" smtClean="0"/>
              <a:t>17.03.2021</a:t>
            </a:fld>
            <a:endParaRPr lang="cs-CZ"/>
          </a:p>
        </p:txBody>
      </p:sp>
      <p:sp>
        <p:nvSpPr>
          <p:cNvPr id="4" name="Zástupný symbol pro číslo snímku 3"/>
          <p:cNvSpPr>
            <a:spLocks noGrp="1"/>
          </p:cNvSpPr>
          <p:nvPr>
            <p:ph type="sldNum" sz="quarter" idx="12"/>
          </p:nvPr>
        </p:nvSpPr>
        <p:spPr/>
        <p:txBody>
          <a:bodyPr/>
          <a:lstStyle/>
          <a:p>
            <a:fld id="{FBB1ACB0-F9FC-4CDF-BF0C-6DFD25E94212}" type="slidenum">
              <a:rPr lang="cs-CZ" smtClean="0"/>
              <a:t>1</a:t>
            </a:fld>
            <a:endParaRPr lang="cs-CZ"/>
          </a:p>
        </p:txBody>
      </p:sp>
    </p:spTree>
    <p:extLst>
      <p:ext uri="{BB962C8B-B14F-4D97-AF65-F5344CB8AC3E}">
        <p14:creationId xmlns:p14="http://schemas.microsoft.com/office/powerpoint/2010/main" val="3259864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datum 2"/>
          <p:cNvSpPr>
            <a:spLocks noGrp="1"/>
          </p:cNvSpPr>
          <p:nvPr>
            <p:ph type="dt" sz="half" idx="10"/>
          </p:nvPr>
        </p:nvSpPr>
        <p:spPr/>
        <p:txBody>
          <a:bodyPr/>
          <a:lstStyle/>
          <a:p>
            <a:fld id="{3F57BD4F-BD99-4D00-B3CF-12E630F8719E}" type="datetime1">
              <a:rPr lang="cs-CZ" smtClean="0"/>
              <a:t>17.03.2021</a:t>
            </a:fld>
            <a:endParaRPr lang="cs-CZ"/>
          </a:p>
        </p:txBody>
      </p:sp>
      <p:sp>
        <p:nvSpPr>
          <p:cNvPr id="4" name="Zástupný symbol pro číslo snímku 3"/>
          <p:cNvSpPr>
            <a:spLocks noGrp="1"/>
          </p:cNvSpPr>
          <p:nvPr>
            <p:ph type="sldNum" sz="quarter" idx="12"/>
          </p:nvPr>
        </p:nvSpPr>
        <p:spPr/>
        <p:txBody>
          <a:bodyPr/>
          <a:lstStyle/>
          <a:p>
            <a:fld id="{FBB1ACB0-F9FC-4CDF-BF0C-6DFD25E94212}" type="slidenum">
              <a:rPr lang="cs-CZ" smtClean="0"/>
              <a:t>10</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82"/>
            <a:ext cx="12192000" cy="6836636"/>
          </a:xfrm>
          <a:prstGeom prst="rect">
            <a:avLst/>
          </a:prstGeom>
        </p:spPr>
      </p:pic>
    </p:spTree>
    <p:extLst>
      <p:ext uri="{BB962C8B-B14F-4D97-AF65-F5344CB8AC3E}">
        <p14:creationId xmlns:p14="http://schemas.microsoft.com/office/powerpoint/2010/main" val="58667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datum 2"/>
          <p:cNvSpPr>
            <a:spLocks noGrp="1"/>
          </p:cNvSpPr>
          <p:nvPr>
            <p:ph type="dt" sz="half" idx="10"/>
          </p:nvPr>
        </p:nvSpPr>
        <p:spPr/>
        <p:txBody>
          <a:bodyPr/>
          <a:lstStyle/>
          <a:p>
            <a:fld id="{3F57BD4F-BD99-4D00-B3CF-12E630F8719E}" type="datetime1">
              <a:rPr lang="cs-CZ" smtClean="0"/>
              <a:t>17.03.2021</a:t>
            </a:fld>
            <a:endParaRPr lang="cs-CZ"/>
          </a:p>
        </p:txBody>
      </p:sp>
      <p:sp>
        <p:nvSpPr>
          <p:cNvPr id="4" name="Zástupný symbol pro číslo snímku 3"/>
          <p:cNvSpPr>
            <a:spLocks noGrp="1"/>
          </p:cNvSpPr>
          <p:nvPr>
            <p:ph type="sldNum" sz="quarter" idx="12"/>
          </p:nvPr>
        </p:nvSpPr>
        <p:spPr/>
        <p:txBody>
          <a:bodyPr/>
          <a:lstStyle/>
          <a:p>
            <a:fld id="{FBB1ACB0-F9FC-4CDF-BF0C-6DFD25E94212}" type="slidenum">
              <a:rPr lang="cs-CZ" smtClean="0"/>
              <a:t>11</a:t>
            </a:fld>
            <a:endParaRPr lang="cs-CZ"/>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7377"/>
            <a:ext cx="10366408" cy="6790623"/>
          </a:xfrm>
          <a:prstGeom prst="rect">
            <a:avLst/>
          </a:prstGeom>
        </p:spPr>
      </p:pic>
    </p:spTree>
    <p:extLst>
      <p:ext uri="{BB962C8B-B14F-4D97-AF65-F5344CB8AC3E}">
        <p14:creationId xmlns:p14="http://schemas.microsoft.com/office/powerpoint/2010/main" val="3809436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4514" t="40740" r="11692" b="36667"/>
          <a:stretch/>
        </p:blipFill>
        <p:spPr>
          <a:xfrm>
            <a:off x="8343899" y="671348"/>
            <a:ext cx="3276601" cy="739356"/>
          </a:xfrm>
          <a:prstGeom prst="rect">
            <a:avLst/>
          </a:prstGeom>
        </p:spPr>
      </p:pic>
      <p:sp>
        <p:nvSpPr>
          <p:cNvPr id="2" name="Nadpis 1"/>
          <p:cNvSpPr>
            <a:spLocks noGrp="1"/>
          </p:cNvSpPr>
          <p:nvPr>
            <p:ph type="title"/>
          </p:nvPr>
        </p:nvSpPr>
        <p:spPr/>
        <p:txBody>
          <a:bodyPr/>
          <a:lstStyle/>
          <a:p>
            <a:r>
              <a:rPr lang="cs-CZ" dirty="0" smtClean="0">
                <a:solidFill>
                  <a:srgbClr val="001DD9"/>
                </a:solidFill>
              </a:rPr>
              <a:t>Varianta 1</a:t>
            </a:r>
            <a:endParaRPr lang="cs-CZ" dirty="0">
              <a:solidFill>
                <a:srgbClr val="001DD9"/>
              </a:solidFill>
            </a:endParaRPr>
          </a:p>
        </p:txBody>
      </p:sp>
      <p:sp>
        <p:nvSpPr>
          <p:cNvPr id="10" name="Zástupný symbol pro obsah 9"/>
          <p:cNvSpPr>
            <a:spLocks noGrp="1"/>
          </p:cNvSpPr>
          <p:nvPr>
            <p:ph idx="1"/>
          </p:nvPr>
        </p:nvSpPr>
        <p:spPr/>
        <p:txBody>
          <a:bodyPr/>
          <a:lstStyle/>
          <a:p>
            <a:pPr marL="0" indent="0" algn="ctr">
              <a:buNone/>
            </a:pPr>
            <a:r>
              <a:rPr lang="cs-CZ" b="1" dirty="0"/>
              <a:t>Zrušit některou ze středních odborných škol v </a:t>
            </a:r>
            <a:r>
              <a:rPr lang="cs-CZ" b="1" dirty="0" smtClean="0"/>
              <a:t>Příbrami</a:t>
            </a:r>
          </a:p>
          <a:p>
            <a:endParaRPr lang="cs-CZ" b="1" dirty="0"/>
          </a:p>
          <a:p>
            <a:r>
              <a:rPr lang="cs-CZ" dirty="0"/>
              <a:t>střední odborné školy mají pestrou nabídku oborů vzdělání pro široké </a:t>
            </a:r>
            <a:r>
              <a:rPr lang="cs-CZ" dirty="0" smtClean="0"/>
              <a:t>spektrum žáků</a:t>
            </a:r>
          </a:p>
          <a:p>
            <a:r>
              <a:rPr lang="cs-CZ" dirty="0"/>
              <a:t>absolventi nastupují do praxe, příp. pokračují ve studiu na vysoké </a:t>
            </a:r>
            <a:r>
              <a:rPr lang="cs-CZ" dirty="0" smtClean="0"/>
              <a:t>škole</a:t>
            </a:r>
          </a:p>
          <a:p>
            <a:r>
              <a:rPr lang="cs-CZ" dirty="0"/>
              <a:t>navzdory posunu ke všeobecnému vzdělávání trh práce požaduje i absolventy středních odborných škol </a:t>
            </a:r>
          </a:p>
        </p:txBody>
      </p:sp>
      <p:sp>
        <p:nvSpPr>
          <p:cNvPr id="11" name="Zástupný symbol pro datum 10"/>
          <p:cNvSpPr>
            <a:spLocks noGrp="1"/>
          </p:cNvSpPr>
          <p:nvPr>
            <p:ph type="dt" sz="half" idx="10"/>
          </p:nvPr>
        </p:nvSpPr>
        <p:spPr/>
        <p:txBody>
          <a:bodyPr/>
          <a:lstStyle/>
          <a:p>
            <a:fld id="{4E3B5AE3-D5E1-4834-8A38-FA72101C552D}" type="datetime1">
              <a:rPr lang="cs-CZ" smtClean="0"/>
              <a:t>17.03.2021</a:t>
            </a:fld>
            <a:endParaRPr lang="cs-CZ"/>
          </a:p>
        </p:txBody>
      </p:sp>
      <p:sp>
        <p:nvSpPr>
          <p:cNvPr id="12" name="Zástupný symbol pro číslo snímku 11"/>
          <p:cNvSpPr>
            <a:spLocks noGrp="1"/>
          </p:cNvSpPr>
          <p:nvPr>
            <p:ph type="sldNum" sz="quarter" idx="12"/>
          </p:nvPr>
        </p:nvSpPr>
        <p:spPr/>
        <p:txBody>
          <a:bodyPr/>
          <a:lstStyle/>
          <a:p>
            <a:fld id="{FBB1ACB0-F9FC-4CDF-BF0C-6DFD25E94212}" type="slidenum">
              <a:rPr lang="cs-CZ" smtClean="0"/>
              <a:t>12</a:t>
            </a:fld>
            <a:endParaRPr lang="cs-CZ"/>
          </a:p>
        </p:txBody>
      </p:sp>
    </p:spTree>
    <p:extLst>
      <p:ext uri="{BB962C8B-B14F-4D97-AF65-F5344CB8AC3E}">
        <p14:creationId xmlns:p14="http://schemas.microsoft.com/office/powerpoint/2010/main" val="162417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4514" t="40740" r="11692" b="36667"/>
          <a:stretch/>
        </p:blipFill>
        <p:spPr>
          <a:xfrm>
            <a:off x="8343899" y="671348"/>
            <a:ext cx="3276601" cy="739356"/>
          </a:xfrm>
          <a:prstGeom prst="rect">
            <a:avLst/>
          </a:prstGeom>
        </p:spPr>
      </p:pic>
      <p:sp>
        <p:nvSpPr>
          <p:cNvPr id="2" name="Nadpis 1"/>
          <p:cNvSpPr>
            <a:spLocks noGrp="1"/>
          </p:cNvSpPr>
          <p:nvPr>
            <p:ph type="title"/>
          </p:nvPr>
        </p:nvSpPr>
        <p:spPr/>
        <p:txBody>
          <a:bodyPr/>
          <a:lstStyle/>
          <a:p>
            <a:r>
              <a:rPr lang="cs-CZ" dirty="0" smtClean="0">
                <a:solidFill>
                  <a:srgbClr val="001DD9"/>
                </a:solidFill>
              </a:rPr>
              <a:t>Varianta 2</a:t>
            </a:r>
            <a:endParaRPr lang="cs-CZ" dirty="0">
              <a:solidFill>
                <a:srgbClr val="001DD9"/>
              </a:solidFill>
            </a:endParaRPr>
          </a:p>
        </p:txBody>
      </p:sp>
      <p:sp>
        <p:nvSpPr>
          <p:cNvPr id="10" name="Zástupný symbol pro obsah 9"/>
          <p:cNvSpPr>
            <a:spLocks noGrp="1"/>
          </p:cNvSpPr>
          <p:nvPr>
            <p:ph idx="1"/>
          </p:nvPr>
        </p:nvSpPr>
        <p:spPr/>
        <p:txBody>
          <a:bodyPr>
            <a:normAutofit fontScale="85000" lnSpcReduction="20000"/>
          </a:bodyPr>
          <a:lstStyle/>
          <a:p>
            <a:pPr marL="0" indent="0" algn="ctr">
              <a:buNone/>
            </a:pPr>
            <a:r>
              <a:rPr lang="cs-CZ" b="1" dirty="0"/>
              <a:t>Zrušit lyceální obory</a:t>
            </a:r>
            <a:r>
              <a:rPr lang="cs-CZ" dirty="0"/>
              <a:t> </a:t>
            </a:r>
            <a:r>
              <a:rPr lang="cs-CZ" b="1" dirty="0"/>
              <a:t>vzdělání</a:t>
            </a:r>
            <a:endParaRPr lang="cs-CZ" dirty="0"/>
          </a:p>
          <a:p>
            <a:r>
              <a:rPr lang="cs-CZ" dirty="0" smtClean="0"/>
              <a:t>lyceální </a:t>
            </a:r>
            <a:r>
              <a:rPr lang="cs-CZ" dirty="0"/>
              <a:t>vzdělávání je koncipováno jako obecně odborné s výrazně vyšším podílem všeobecného vzdělávání než na středních odborných školách, avšak s nižším než na </a:t>
            </a:r>
            <a:r>
              <a:rPr lang="cs-CZ" dirty="0" smtClean="0"/>
              <a:t>gymnáziích</a:t>
            </a:r>
          </a:p>
          <a:p>
            <a:r>
              <a:rPr lang="cs-CZ" dirty="0"/>
              <a:t>u absolventů je předpoklad pokračování ve studiu na vysoké škole nebo vyšší odborné </a:t>
            </a:r>
            <a:r>
              <a:rPr lang="cs-CZ" dirty="0" smtClean="0"/>
              <a:t>škole</a:t>
            </a:r>
          </a:p>
          <a:p>
            <a:r>
              <a:rPr lang="cs-CZ" dirty="0"/>
              <a:t>výhodou je umožnění zajímavé alternativy pro uchazeče, kteří nechtějí studovat na všeobecném gymnáziu, ale mají již představu o svém budoucím směru </a:t>
            </a:r>
            <a:r>
              <a:rPr lang="cs-CZ" dirty="0" smtClean="0"/>
              <a:t>vzdělávání</a:t>
            </a:r>
          </a:p>
          <a:p>
            <a:r>
              <a:rPr lang="cs-CZ" dirty="0"/>
              <a:t>aktuálně se v Příbrami vzdělává v lyceálních oborech ve školách zřizovaných krajem 199 </a:t>
            </a:r>
            <a:r>
              <a:rPr lang="cs-CZ" dirty="0" smtClean="0"/>
              <a:t>žáků (</a:t>
            </a:r>
            <a:r>
              <a:rPr lang="cs-CZ" dirty="0"/>
              <a:t>Zdravotnické lyceum 77 </a:t>
            </a:r>
            <a:r>
              <a:rPr lang="cs-CZ" dirty="0" smtClean="0"/>
              <a:t>žáků; </a:t>
            </a:r>
            <a:r>
              <a:rPr lang="cs-CZ" dirty="0"/>
              <a:t>Pedagogické lyceum 65 </a:t>
            </a:r>
            <a:r>
              <a:rPr lang="cs-CZ" dirty="0" smtClean="0"/>
              <a:t>žáků; </a:t>
            </a:r>
            <a:r>
              <a:rPr lang="cs-CZ" dirty="0"/>
              <a:t>Ekonomické lyceum 57 </a:t>
            </a:r>
            <a:r>
              <a:rPr lang="cs-CZ" dirty="0" smtClean="0"/>
              <a:t>žáků</a:t>
            </a:r>
          </a:p>
          <a:p>
            <a:r>
              <a:rPr lang="cs-CZ" i="1" dirty="0"/>
              <a:t>Waldorfská škola Příbram – </a:t>
            </a:r>
            <a:r>
              <a:rPr lang="cs-CZ" i="1" dirty="0" smtClean="0"/>
              <a:t>(</a:t>
            </a:r>
            <a:r>
              <a:rPr lang="cs-CZ" i="1" dirty="0" err="1" smtClean="0"/>
              <a:t>zřiz</a:t>
            </a:r>
            <a:r>
              <a:rPr lang="cs-CZ" i="1" dirty="0" smtClean="0"/>
              <a:t>. město </a:t>
            </a:r>
            <a:r>
              <a:rPr lang="cs-CZ" i="1" dirty="0"/>
              <a:t>Příbram), </a:t>
            </a:r>
            <a:r>
              <a:rPr lang="cs-CZ" i="1" dirty="0" smtClean="0"/>
              <a:t>v</a:t>
            </a:r>
            <a:r>
              <a:rPr lang="cs-CZ" i="1" dirty="0"/>
              <a:t> kombinovaném lyceu 75 žáků</a:t>
            </a:r>
          </a:p>
          <a:p>
            <a:endParaRPr lang="cs-CZ" dirty="0" smtClean="0"/>
          </a:p>
          <a:p>
            <a:endParaRPr lang="cs-CZ" dirty="0"/>
          </a:p>
        </p:txBody>
      </p:sp>
      <p:sp>
        <p:nvSpPr>
          <p:cNvPr id="11" name="Zástupný symbol pro datum 10"/>
          <p:cNvSpPr>
            <a:spLocks noGrp="1"/>
          </p:cNvSpPr>
          <p:nvPr>
            <p:ph type="dt" sz="half" idx="10"/>
          </p:nvPr>
        </p:nvSpPr>
        <p:spPr/>
        <p:txBody>
          <a:bodyPr/>
          <a:lstStyle/>
          <a:p>
            <a:fld id="{4E3B5AE3-D5E1-4834-8A38-FA72101C552D}" type="datetime1">
              <a:rPr lang="cs-CZ" smtClean="0"/>
              <a:t>17.03.2021</a:t>
            </a:fld>
            <a:endParaRPr lang="cs-CZ"/>
          </a:p>
        </p:txBody>
      </p:sp>
      <p:sp>
        <p:nvSpPr>
          <p:cNvPr id="12" name="Zástupný symbol pro číslo snímku 11"/>
          <p:cNvSpPr>
            <a:spLocks noGrp="1"/>
          </p:cNvSpPr>
          <p:nvPr>
            <p:ph type="sldNum" sz="quarter" idx="12"/>
          </p:nvPr>
        </p:nvSpPr>
        <p:spPr/>
        <p:txBody>
          <a:bodyPr/>
          <a:lstStyle/>
          <a:p>
            <a:fld id="{FBB1ACB0-F9FC-4CDF-BF0C-6DFD25E94212}" type="slidenum">
              <a:rPr lang="cs-CZ" smtClean="0"/>
              <a:t>13</a:t>
            </a:fld>
            <a:endParaRPr lang="cs-CZ"/>
          </a:p>
        </p:txBody>
      </p:sp>
    </p:spTree>
    <p:extLst>
      <p:ext uri="{BB962C8B-B14F-4D97-AF65-F5344CB8AC3E}">
        <p14:creationId xmlns:p14="http://schemas.microsoft.com/office/powerpoint/2010/main" val="738681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4514" t="40740" r="11692" b="36667"/>
          <a:stretch/>
        </p:blipFill>
        <p:spPr>
          <a:xfrm>
            <a:off x="8343899" y="671348"/>
            <a:ext cx="3276601" cy="739356"/>
          </a:xfrm>
          <a:prstGeom prst="rect">
            <a:avLst/>
          </a:prstGeom>
        </p:spPr>
      </p:pic>
      <p:sp>
        <p:nvSpPr>
          <p:cNvPr id="2" name="Nadpis 1"/>
          <p:cNvSpPr>
            <a:spLocks noGrp="1"/>
          </p:cNvSpPr>
          <p:nvPr>
            <p:ph type="title"/>
          </p:nvPr>
        </p:nvSpPr>
        <p:spPr/>
        <p:txBody>
          <a:bodyPr/>
          <a:lstStyle/>
          <a:p>
            <a:r>
              <a:rPr lang="cs-CZ" dirty="0" smtClean="0">
                <a:solidFill>
                  <a:srgbClr val="001DD9"/>
                </a:solidFill>
              </a:rPr>
              <a:t>Varianta 3</a:t>
            </a:r>
            <a:endParaRPr lang="cs-CZ" dirty="0">
              <a:solidFill>
                <a:srgbClr val="001DD9"/>
              </a:solidFill>
            </a:endParaRPr>
          </a:p>
        </p:txBody>
      </p:sp>
      <p:sp>
        <p:nvSpPr>
          <p:cNvPr id="10" name="Zástupný symbol pro obsah 9"/>
          <p:cNvSpPr>
            <a:spLocks noGrp="1"/>
          </p:cNvSpPr>
          <p:nvPr>
            <p:ph idx="1"/>
          </p:nvPr>
        </p:nvSpPr>
        <p:spPr/>
        <p:txBody>
          <a:bodyPr>
            <a:normAutofit fontScale="92500" lnSpcReduction="20000"/>
          </a:bodyPr>
          <a:lstStyle/>
          <a:p>
            <a:pPr marL="0" indent="0" algn="ctr">
              <a:buNone/>
            </a:pPr>
            <a:r>
              <a:rPr lang="cs-CZ" b="1" dirty="0"/>
              <a:t>Sloučit Gymnázium pod Svatou </a:t>
            </a:r>
            <a:r>
              <a:rPr lang="cs-CZ" b="1" dirty="0" smtClean="0"/>
              <a:t>Horou s</a:t>
            </a:r>
            <a:r>
              <a:rPr lang="cs-CZ" b="1" dirty="0"/>
              <a:t> Gymnáziem </a:t>
            </a:r>
            <a:r>
              <a:rPr lang="cs-CZ" b="1" dirty="0" smtClean="0"/>
              <a:t>Legionářů </a:t>
            </a:r>
            <a:endParaRPr lang="cs-CZ" dirty="0"/>
          </a:p>
          <a:p>
            <a:r>
              <a:rPr lang="cs-CZ" dirty="0"/>
              <a:t>sloučením dojde k částečnému snížení kapacity gymnaziálního vzdělávání v </a:t>
            </a:r>
            <a:r>
              <a:rPr lang="cs-CZ" dirty="0" smtClean="0"/>
              <a:t>Příbrami</a:t>
            </a:r>
          </a:p>
          <a:p>
            <a:r>
              <a:rPr lang="cs-CZ" dirty="0"/>
              <a:t>po sloučení bude i nadále zachováno vzdělávání v 6letém oboru vzdělání gymnázia, jedna třída 4letého oboru vzdělání gymnázia bude zaměřená na „živé jazyky</a:t>
            </a:r>
            <a:r>
              <a:rPr lang="cs-CZ" dirty="0" smtClean="0"/>
              <a:t>“</a:t>
            </a:r>
          </a:p>
          <a:p>
            <a:r>
              <a:rPr lang="cs-CZ" dirty="0"/>
              <a:t>více než 70 % ředitelů základních škol v Příbrami hodnotí kapacitu příbramských gymnázií jako </a:t>
            </a:r>
            <a:r>
              <a:rPr lang="cs-CZ" dirty="0" smtClean="0"/>
              <a:t>naddimenzovanou</a:t>
            </a:r>
          </a:p>
          <a:p>
            <a:r>
              <a:rPr lang="cs-CZ" dirty="0"/>
              <a:t>ředitelé středních odborných škol v Příbrami nevidí řešení v zavírání lyceálních oborů a považují za vhodnější sloučení obou </a:t>
            </a:r>
            <a:r>
              <a:rPr lang="cs-CZ" dirty="0" smtClean="0"/>
              <a:t>gymnázií</a:t>
            </a:r>
          </a:p>
          <a:p>
            <a:r>
              <a:rPr lang="cs-CZ" dirty="0"/>
              <a:t>v případě sloučení lze výhledově uvažovat o vzniku technického lycea při Střední průmyslové škole a Vyšší odborné </a:t>
            </a:r>
            <a:r>
              <a:rPr lang="cs-CZ" dirty="0" smtClean="0"/>
              <a:t>škole Příbram</a:t>
            </a:r>
            <a:endParaRPr lang="cs-CZ" b="1" dirty="0"/>
          </a:p>
        </p:txBody>
      </p:sp>
      <p:sp>
        <p:nvSpPr>
          <p:cNvPr id="11" name="Zástupný symbol pro datum 10"/>
          <p:cNvSpPr>
            <a:spLocks noGrp="1"/>
          </p:cNvSpPr>
          <p:nvPr>
            <p:ph type="dt" sz="half" idx="10"/>
          </p:nvPr>
        </p:nvSpPr>
        <p:spPr/>
        <p:txBody>
          <a:bodyPr/>
          <a:lstStyle/>
          <a:p>
            <a:fld id="{4E3B5AE3-D5E1-4834-8A38-FA72101C552D}" type="datetime1">
              <a:rPr lang="cs-CZ" smtClean="0"/>
              <a:t>17.03.2021</a:t>
            </a:fld>
            <a:endParaRPr lang="cs-CZ"/>
          </a:p>
        </p:txBody>
      </p:sp>
      <p:sp>
        <p:nvSpPr>
          <p:cNvPr id="12" name="Zástupný symbol pro číslo snímku 11"/>
          <p:cNvSpPr>
            <a:spLocks noGrp="1"/>
          </p:cNvSpPr>
          <p:nvPr>
            <p:ph type="sldNum" sz="quarter" idx="12"/>
          </p:nvPr>
        </p:nvSpPr>
        <p:spPr/>
        <p:txBody>
          <a:bodyPr/>
          <a:lstStyle/>
          <a:p>
            <a:fld id="{FBB1ACB0-F9FC-4CDF-BF0C-6DFD25E94212}" type="slidenum">
              <a:rPr lang="cs-CZ" smtClean="0"/>
              <a:t>14</a:t>
            </a:fld>
            <a:endParaRPr lang="cs-CZ"/>
          </a:p>
        </p:txBody>
      </p:sp>
    </p:spTree>
    <p:extLst>
      <p:ext uri="{BB962C8B-B14F-4D97-AF65-F5344CB8AC3E}">
        <p14:creationId xmlns:p14="http://schemas.microsoft.com/office/powerpoint/2010/main" val="2907782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4514" t="40740" r="11692" b="36667"/>
          <a:stretch/>
        </p:blipFill>
        <p:spPr>
          <a:xfrm>
            <a:off x="8343899" y="671348"/>
            <a:ext cx="3276601" cy="739356"/>
          </a:xfrm>
          <a:prstGeom prst="rect">
            <a:avLst/>
          </a:prstGeom>
        </p:spPr>
      </p:pic>
      <p:sp>
        <p:nvSpPr>
          <p:cNvPr id="2" name="Nadpis 1"/>
          <p:cNvSpPr>
            <a:spLocks noGrp="1"/>
          </p:cNvSpPr>
          <p:nvPr>
            <p:ph type="title"/>
          </p:nvPr>
        </p:nvSpPr>
        <p:spPr>
          <a:xfrm>
            <a:off x="838200" y="365125"/>
            <a:ext cx="7612781" cy="1325563"/>
          </a:xfrm>
        </p:spPr>
        <p:txBody>
          <a:bodyPr>
            <a:normAutofit/>
          </a:bodyPr>
          <a:lstStyle/>
          <a:p>
            <a:r>
              <a:rPr lang="cs-CZ" sz="2800" b="1" dirty="0" smtClean="0">
                <a:solidFill>
                  <a:srgbClr val="001DD9"/>
                </a:solidFill>
              </a:rPr>
              <a:t>Podoba výsledného kompromisního návrhu</a:t>
            </a:r>
            <a:endParaRPr lang="cs-CZ" sz="2800" b="1" dirty="0">
              <a:solidFill>
                <a:srgbClr val="001DD9"/>
              </a:solidFill>
            </a:endParaRPr>
          </a:p>
        </p:txBody>
      </p:sp>
      <p:sp>
        <p:nvSpPr>
          <p:cNvPr id="10" name="Zástupný symbol pro obsah 9"/>
          <p:cNvSpPr>
            <a:spLocks noGrp="1"/>
          </p:cNvSpPr>
          <p:nvPr>
            <p:ph idx="1"/>
          </p:nvPr>
        </p:nvSpPr>
        <p:spPr/>
        <p:txBody>
          <a:bodyPr>
            <a:normAutofit fontScale="85000" lnSpcReduction="20000"/>
          </a:bodyPr>
          <a:lstStyle/>
          <a:p>
            <a:pPr lvl="0"/>
            <a:r>
              <a:rPr lang="cs-CZ" dirty="0"/>
              <a:t>Navrhovaný termín sloučení obou gymnázií je s účinností od 1. 9. 2022</a:t>
            </a:r>
          </a:p>
          <a:p>
            <a:pPr lvl="0"/>
            <a:r>
              <a:rPr lang="cs-CZ" dirty="0"/>
              <a:t>Nástupnickou organizací je navrhováno Gymnázium Legionářů </a:t>
            </a:r>
            <a:endParaRPr lang="cs-CZ" dirty="0" smtClean="0"/>
          </a:p>
          <a:p>
            <a:pPr lvl="0"/>
            <a:r>
              <a:rPr lang="cs-CZ" dirty="0"/>
              <a:t>Mgr. Karnet bude od 1. 9. 2022 statutární zástupce (detašované pracoviště pod Sv. Horou)</a:t>
            </a:r>
          </a:p>
          <a:p>
            <a:pPr lvl="0"/>
            <a:r>
              <a:rPr lang="cs-CZ" dirty="0" smtClean="0"/>
              <a:t>přijímací </a:t>
            </a:r>
            <a:r>
              <a:rPr lang="cs-CZ" dirty="0"/>
              <a:t>řízení pro školní rok 2021/2022 bude probíhat beze změny</a:t>
            </a:r>
            <a:endParaRPr lang="cs-CZ" dirty="0" smtClean="0"/>
          </a:p>
          <a:p>
            <a:pPr lvl="0"/>
            <a:r>
              <a:rPr lang="cs-CZ" dirty="0"/>
              <a:t>s</a:t>
            </a:r>
            <a:r>
              <a:rPr lang="cs-CZ" dirty="0" smtClean="0"/>
              <a:t>lučování </a:t>
            </a:r>
            <a:r>
              <a:rPr lang="cs-CZ" dirty="0"/>
              <a:t>bude postupné tak, aby byla zajištěna dostatečná kapacita školní jídelny, tělocvičen, odborných učeben a kapacita pro dělení tříd (výuka jazyků, seminářů apod</a:t>
            </a:r>
            <a:r>
              <a:rPr lang="cs-CZ" dirty="0" smtClean="0"/>
              <a:t>.)</a:t>
            </a:r>
          </a:p>
          <a:p>
            <a:r>
              <a:rPr lang="cs-CZ" dirty="0" smtClean="0"/>
              <a:t>do </a:t>
            </a:r>
            <a:r>
              <a:rPr lang="cs-CZ" dirty="0"/>
              <a:t>školního roku 2024/2025 bude zachován provoz v obou budovách </a:t>
            </a:r>
            <a:r>
              <a:rPr lang="cs-CZ" dirty="0" smtClean="0"/>
              <a:t>gymnázií</a:t>
            </a:r>
            <a:endParaRPr lang="cs-CZ" dirty="0"/>
          </a:p>
          <a:p>
            <a:r>
              <a:rPr lang="cs-CZ" dirty="0" smtClean="0"/>
              <a:t> </a:t>
            </a:r>
            <a:r>
              <a:rPr lang="cs-CZ" dirty="0"/>
              <a:t>Bude zachováno 8leté gymnázium (1 třída), 6leté gymnázium (1 třída), 4leté gymnázium (2 třídy, z toho 1 třída všeobecného zaměření a 1 třída bude zaměřena na živé jazyky</a:t>
            </a:r>
            <a:r>
              <a:rPr lang="cs-CZ" dirty="0" smtClean="0"/>
              <a:t>)</a:t>
            </a:r>
          </a:p>
        </p:txBody>
      </p:sp>
      <p:sp>
        <p:nvSpPr>
          <p:cNvPr id="11" name="Zástupný symbol pro datum 10"/>
          <p:cNvSpPr>
            <a:spLocks noGrp="1"/>
          </p:cNvSpPr>
          <p:nvPr>
            <p:ph type="dt" sz="half" idx="10"/>
          </p:nvPr>
        </p:nvSpPr>
        <p:spPr/>
        <p:txBody>
          <a:bodyPr/>
          <a:lstStyle/>
          <a:p>
            <a:fld id="{4E3B5AE3-D5E1-4834-8A38-FA72101C552D}" type="datetime1">
              <a:rPr lang="cs-CZ" smtClean="0"/>
              <a:t>17.03.2021</a:t>
            </a:fld>
            <a:endParaRPr lang="cs-CZ"/>
          </a:p>
        </p:txBody>
      </p:sp>
      <p:sp>
        <p:nvSpPr>
          <p:cNvPr id="12" name="Zástupný symbol pro číslo snímku 11"/>
          <p:cNvSpPr>
            <a:spLocks noGrp="1"/>
          </p:cNvSpPr>
          <p:nvPr>
            <p:ph type="sldNum" sz="quarter" idx="12"/>
          </p:nvPr>
        </p:nvSpPr>
        <p:spPr/>
        <p:txBody>
          <a:bodyPr/>
          <a:lstStyle/>
          <a:p>
            <a:fld id="{FBB1ACB0-F9FC-4CDF-BF0C-6DFD25E94212}" type="slidenum">
              <a:rPr lang="cs-CZ" smtClean="0"/>
              <a:t>15</a:t>
            </a:fld>
            <a:endParaRPr lang="cs-CZ"/>
          </a:p>
        </p:txBody>
      </p:sp>
    </p:spTree>
    <p:extLst>
      <p:ext uri="{BB962C8B-B14F-4D97-AF65-F5344CB8AC3E}">
        <p14:creationId xmlns:p14="http://schemas.microsoft.com/office/powerpoint/2010/main" val="3629128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4514" t="40740" r="11692" b="36667"/>
          <a:stretch/>
        </p:blipFill>
        <p:spPr>
          <a:xfrm>
            <a:off x="8343899" y="534614"/>
            <a:ext cx="3276601" cy="739356"/>
          </a:xfrm>
          <a:prstGeom prst="rect">
            <a:avLst/>
          </a:prstGeom>
        </p:spPr>
      </p:pic>
      <p:sp>
        <p:nvSpPr>
          <p:cNvPr id="2" name="Nadpis 1"/>
          <p:cNvSpPr>
            <a:spLocks noGrp="1"/>
          </p:cNvSpPr>
          <p:nvPr>
            <p:ph type="title"/>
          </p:nvPr>
        </p:nvSpPr>
        <p:spPr/>
        <p:txBody>
          <a:bodyPr/>
          <a:lstStyle/>
          <a:p>
            <a:r>
              <a:rPr lang="cs-CZ" dirty="0" smtClean="0">
                <a:solidFill>
                  <a:srgbClr val="001DD9"/>
                </a:solidFill>
              </a:rPr>
              <a:t>Návrh stavu po sloučení gymnázií</a:t>
            </a:r>
            <a:endParaRPr lang="cs-CZ" dirty="0">
              <a:solidFill>
                <a:srgbClr val="001DD9"/>
              </a:solidFill>
            </a:endParaRPr>
          </a:p>
        </p:txBody>
      </p:sp>
      <p:sp>
        <p:nvSpPr>
          <p:cNvPr id="3" name="Zástupný symbol pro text 2"/>
          <p:cNvSpPr>
            <a:spLocks noGrp="1"/>
          </p:cNvSpPr>
          <p:nvPr>
            <p:ph type="body" idx="1"/>
          </p:nvPr>
        </p:nvSpPr>
        <p:spPr>
          <a:xfrm>
            <a:off x="839788" y="1681163"/>
            <a:ext cx="5245702" cy="823912"/>
          </a:xfrm>
        </p:spPr>
        <p:txBody>
          <a:bodyPr/>
          <a:lstStyle/>
          <a:p>
            <a:r>
              <a:rPr lang="cs-CZ" dirty="0" smtClean="0"/>
              <a:t>Schválený kompromisní návrh - dohoda</a:t>
            </a:r>
            <a:endParaRPr lang="cs-CZ" dirty="0"/>
          </a:p>
        </p:txBody>
      </p:sp>
      <p:graphicFrame>
        <p:nvGraphicFramePr>
          <p:cNvPr id="16" name="Zástupný symbol pro obsah 15"/>
          <p:cNvGraphicFramePr>
            <a:graphicFrameLocks noGrp="1"/>
          </p:cNvGraphicFramePr>
          <p:nvPr>
            <p:ph sz="half" idx="2"/>
            <p:extLst>
              <p:ext uri="{D42A27DB-BD31-4B8C-83A1-F6EECF244321}">
                <p14:modId xmlns:p14="http://schemas.microsoft.com/office/powerpoint/2010/main" val="2558726695"/>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6" name="Zástupný symbol pro text 5"/>
          <p:cNvSpPr>
            <a:spLocks noGrp="1"/>
          </p:cNvSpPr>
          <p:nvPr>
            <p:ph type="body" sz="quarter" idx="3"/>
          </p:nvPr>
        </p:nvSpPr>
        <p:spPr/>
        <p:txBody>
          <a:bodyPr/>
          <a:lstStyle/>
          <a:p>
            <a:r>
              <a:rPr lang="cs-CZ" dirty="0" smtClean="0"/>
              <a:t>„Optimální návrh“ radního M. Váchy</a:t>
            </a:r>
            <a:endParaRPr lang="cs-CZ" dirty="0"/>
          </a:p>
        </p:txBody>
      </p:sp>
      <p:graphicFrame>
        <p:nvGraphicFramePr>
          <p:cNvPr id="25" name="Zástupný symbol pro obsah 24"/>
          <p:cNvGraphicFramePr>
            <a:graphicFrameLocks noGrp="1"/>
          </p:cNvGraphicFramePr>
          <p:nvPr>
            <p:ph sz="quarter" idx="4"/>
            <p:extLst>
              <p:ext uri="{D42A27DB-BD31-4B8C-83A1-F6EECF244321}">
                <p14:modId xmlns:p14="http://schemas.microsoft.com/office/powerpoint/2010/main" val="526673166"/>
              </p:ext>
            </p:extLst>
          </p:nvPr>
        </p:nvGraphicFramePr>
        <p:xfrm>
          <a:off x="6172200" y="2505074"/>
          <a:ext cx="5183188" cy="3969297"/>
        </p:xfrm>
        <a:graphic>
          <a:graphicData uri="http://schemas.openxmlformats.org/drawingml/2006/chart">
            <c:chart xmlns:c="http://schemas.openxmlformats.org/drawingml/2006/chart" xmlns:r="http://schemas.openxmlformats.org/officeDocument/2006/relationships" r:id="rId4"/>
          </a:graphicData>
        </a:graphic>
      </p:graphicFrame>
      <p:sp>
        <p:nvSpPr>
          <p:cNvPr id="8" name="Zástupný symbol pro datum 7"/>
          <p:cNvSpPr>
            <a:spLocks noGrp="1"/>
          </p:cNvSpPr>
          <p:nvPr>
            <p:ph type="dt" sz="half" idx="10"/>
          </p:nvPr>
        </p:nvSpPr>
        <p:spPr/>
        <p:txBody>
          <a:bodyPr/>
          <a:lstStyle/>
          <a:p>
            <a:fld id="{18E05422-9D10-4BD4-8FBE-B0FD2BB5EB56}" type="datetime1">
              <a:rPr lang="cs-CZ" smtClean="0"/>
              <a:t>17.03.2021</a:t>
            </a:fld>
            <a:endParaRPr lang="cs-CZ"/>
          </a:p>
        </p:txBody>
      </p:sp>
      <p:sp>
        <p:nvSpPr>
          <p:cNvPr id="9" name="Zástupný symbol pro číslo snímku 8"/>
          <p:cNvSpPr>
            <a:spLocks noGrp="1"/>
          </p:cNvSpPr>
          <p:nvPr>
            <p:ph type="sldNum" sz="quarter" idx="12"/>
          </p:nvPr>
        </p:nvSpPr>
        <p:spPr/>
        <p:txBody>
          <a:bodyPr/>
          <a:lstStyle/>
          <a:p>
            <a:fld id="{FBB1ACB0-F9FC-4CDF-BF0C-6DFD25E94212}" type="slidenum">
              <a:rPr lang="cs-CZ" smtClean="0"/>
              <a:t>16</a:t>
            </a:fld>
            <a:endParaRPr lang="cs-CZ"/>
          </a:p>
        </p:txBody>
      </p:sp>
    </p:spTree>
    <p:extLst>
      <p:ext uri="{BB962C8B-B14F-4D97-AF65-F5344CB8AC3E}">
        <p14:creationId xmlns:p14="http://schemas.microsoft.com/office/powerpoint/2010/main" val="4202273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3057" y="2977696"/>
            <a:ext cx="10515600" cy="1325563"/>
          </a:xfrm>
        </p:spPr>
        <p:txBody>
          <a:bodyPr>
            <a:normAutofit fontScale="90000"/>
          </a:bodyPr>
          <a:lstStyle/>
          <a:p>
            <a:pPr algn="ctr"/>
            <a:r>
              <a:rPr lang="cs-CZ" sz="6700" b="1" dirty="0" smtClean="0">
                <a:solidFill>
                  <a:srgbClr val="FF0000"/>
                </a:solidFill>
              </a:rPr>
              <a:t>Prostor pro Vaše otázky</a:t>
            </a:r>
            <a:r>
              <a:rPr lang="cs-CZ" b="1" dirty="0"/>
              <a:t/>
            </a:r>
            <a:br>
              <a:rPr lang="cs-CZ" b="1" dirty="0"/>
            </a:br>
            <a:endParaRPr lang="cs-CZ" b="1" dirty="0"/>
          </a:p>
        </p:txBody>
      </p:sp>
      <p:sp>
        <p:nvSpPr>
          <p:cNvPr id="3" name="Zástupný symbol pro datum 2"/>
          <p:cNvSpPr>
            <a:spLocks noGrp="1"/>
          </p:cNvSpPr>
          <p:nvPr>
            <p:ph type="dt" sz="half" idx="10"/>
          </p:nvPr>
        </p:nvSpPr>
        <p:spPr/>
        <p:txBody>
          <a:bodyPr/>
          <a:lstStyle/>
          <a:p>
            <a:fld id="{2CDC6EC2-FA92-4814-B9FB-33A2CDD1A4CA}" type="datetime1">
              <a:rPr lang="cs-CZ" smtClean="0"/>
              <a:t>17.03.2021</a:t>
            </a:fld>
            <a:endParaRPr lang="cs-CZ"/>
          </a:p>
        </p:txBody>
      </p:sp>
      <p:sp>
        <p:nvSpPr>
          <p:cNvPr id="5" name="Zástupný symbol pro číslo snímku 4"/>
          <p:cNvSpPr>
            <a:spLocks noGrp="1"/>
          </p:cNvSpPr>
          <p:nvPr>
            <p:ph type="sldNum" sz="quarter" idx="12"/>
          </p:nvPr>
        </p:nvSpPr>
        <p:spPr/>
        <p:txBody>
          <a:bodyPr/>
          <a:lstStyle/>
          <a:p>
            <a:fld id="{FBB1ACB0-F9FC-4CDF-BF0C-6DFD25E94212}" type="slidenum">
              <a:rPr lang="cs-CZ" smtClean="0"/>
              <a:t>17</a:t>
            </a:fld>
            <a:endParaRPr lang="cs-CZ"/>
          </a:p>
        </p:txBody>
      </p:sp>
    </p:spTree>
    <p:extLst>
      <p:ext uri="{BB962C8B-B14F-4D97-AF65-F5344CB8AC3E}">
        <p14:creationId xmlns:p14="http://schemas.microsoft.com/office/powerpoint/2010/main" val="319067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4514" t="40740" r="11692" b="36667"/>
          <a:stretch/>
        </p:blipFill>
        <p:spPr>
          <a:xfrm>
            <a:off x="8915399" y="103789"/>
            <a:ext cx="3276601" cy="739356"/>
          </a:xfrm>
          <a:prstGeom prst="rect">
            <a:avLst/>
          </a:prstGeom>
        </p:spPr>
      </p:pic>
      <p:sp>
        <p:nvSpPr>
          <p:cNvPr id="2" name="Nadpis 1"/>
          <p:cNvSpPr>
            <a:spLocks noGrp="1"/>
          </p:cNvSpPr>
          <p:nvPr>
            <p:ph type="title"/>
          </p:nvPr>
        </p:nvSpPr>
        <p:spPr>
          <a:xfrm>
            <a:off x="831850" y="1709738"/>
            <a:ext cx="10506710" cy="1129715"/>
          </a:xfrm>
        </p:spPr>
        <p:txBody>
          <a:bodyPr>
            <a:normAutofit/>
          </a:bodyPr>
          <a:lstStyle/>
          <a:p>
            <a:r>
              <a:rPr lang="cs-CZ" b="1" dirty="0" smtClean="0">
                <a:solidFill>
                  <a:srgbClr val="FF0000"/>
                </a:solidFill>
              </a:rPr>
              <a:t>V našem kraji potřebujeme:</a:t>
            </a:r>
            <a:endParaRPr lang="cs-CZ" b="1" dirty="0">
              <a:solidFill>
                <a:srgbClr val="FF0000"/>
              </a:solidFill>
            </a:endParaRPr>
          </a:p>
        </p:txBody>
      </p:sp>
      <p:sp>
        <p:nvSpPr>
          <p:cNvPr id="11" name="Zástupný symbol pro datum 10"/>
          <p:cNvSpPr>
            <a:spLocks noGrp="1"/>
          </p:cNvSpPr>
          <p:nvPr>
            <p:ph type="dt" sz="half" idx="10"/>
          </p:nvPr>
        </p:nvSpPr>
        <p:spPr/>
        <p:txBody>
          <a:bodyPr/>
          <a:lstStyle/>
          <a:p>
            <a:fld id="{4E3B5AE3-D5E1-4834-8A38-FA72101C552D}" type="datetime1">
              <a:rPr lang="cs-CZ" smtClean="0"/>
              <a:t>17.03.2021</a:t>
            </a:fld>
            <a:endParaRPr lang="cs-CZ"/>
          </a:p>
        </p:txBody>
      </p:sp>
      <p:sp>
        <p:nvSpPr>
          <p:cNvPr id="12" name="Zástupný symbol pro číslo snímku 11"/>
          <p:cNvSpPr>
            <a:spLocks noGrp="1"/>
          </p:cNvSpPr>
          <p:nvPr>
            <p:ph type="sldNum" sz="quarter" idx="12"/>
          </p:nvPr>
        </p:nvSpPr>
        <p:spPr/>
        <p:txBody>
          <a:bodyPr/>
          <a:lstStyle/>
          <a:p>
            <a:fld id="{FBB1ACB0-F9FC-4CDF-BF0C-6DFD25E94212}" type="slidenum">
              <a:rPr lang="cs-CZ" smtClean="0"/>
              <a:t>2</a:t>
            </a:fld>
            <a:endParaRPr lang="cs-CZ"/>
          </a:p>
        </p:txBody>
      </p:sp>
      <p:sp>
        <p:nvSpPr>
          <p:cNvPr id="6" name="Obdélník 5"/>
          <p:cNvSpPr/>
          <p:nvPr/>
        </p:nvSpPr>
        <p:spPr>
          <a:xfrm>
            <a:off x="1549667" y="2967334"/>
            <a:ext cx="9692640" cy="2123658"/>
          </a:xfrm>
          <a:prstGeom prst="rect">
            <a:avLst/>
          </a:prstGeom>
        </p:spPr>
        <p:txBody>
          <a:bodyPr wrap="square">
            <a:spAutoFit/>
          </a:bodyPr>
          <a:lstStyle/>
          <a:p>
            <a:pPr marL="571500" indent="-571500">
              <a:buFont typeface="Wingdings" panose="05000000000000000000" pitchFamily="2" charset="2"/>
              <a:buChar char="Ø"/>
            </a:pPr>
            <a:r>
              <a:rPr lang="cs-CZ" sz="4400" b="1" dirty="0">
                <a:solidFill>
                  <a:srgbClr val="343776"/>
                </a:solidFill>
              </a:rPr>
              <a:t>moderní </a:t>
            </a:r>
            <a:r>
              <a:rPr lang="cs-CZ" sz="4400" b="1" dirty="0" smtClean="0">
                <a:solidFill>
                  <a:srgbClr val="343776"/>
                </a:solidFill>
              </a:rPr>
              <a:t>školy</a:t>
            </a:r>
          </a:p>
          <a:p>
            <a:pPr marL="571500" indent="-571500">
              <a:buFont typeface="Wingdings" panose="05000000000000000000" pitchFamily="2" charset="2"/>
              <a:buChar char="Ø"/>
            </a:pPr>
            <a:r>
              <a:rPr lang="cs-CZ" sz="4400" b="1" dirty="0" smtClean="0">
                <a:solidFill>
                  <a:srgbClr val="343776"/>
                </a:solidFill>
              </a:rPr>
              <a:t>perspektivní obory</a:t>
            </a:r>
          </a:p>
          <a:p>
            <a:pPr marL="571500" indent="-571500">
              <a:buFont typeface="Wingdings" panose="05000000000000000000" pitchFamily="2" charset="2"/>
              <a:buChar char="Ø"/>
            </a:pPr>
            <a:r>
              <a:rPr lang="cs-CZ" sz="4400" b="1" dirty="0" smtClean="0">
                <a:solidFill>
                  <a:srgbClr val="343776"/>
                </a:solidFill>
              </a:rPr>
              <a:t>konkurenceschopné absolventy</a:t>
            </a:r>
            <a:endParaRPr lang="cs-CZ" sz="4400" dirty="0">
              <a:solidFill>
                <a:srgbClr val="343776"/>
              </a:solidFill>
            </a:endParaRPr>
          </a:p>
        </p:txBody>
      </p:sp>
      <p:sp>
        <p:nvSpPr>
          <p:cNvPr id="7" name="Zástupný symbol pro text 6"/>
          <p:cNvSpPr>
            <a:spLocks noGrp="1"/>
          </p:cNvSpPr>
          <p:nvPr>
            <p:ph type="body" idx="1"/>
          </p:nvPr>
        </p:nvSpPr>
        <p:spPr>
          <a:xfrm>
            <a:off x="831850" y="5428648"/>
            <a:ext cx="10169826" cy="661002"/>
          </a:xfrm>
        </p:spPr>
        <p:txBody>
          <a:bodyPr/>
          <a:lstStyle/>
          <a:p>
            <a:endParaRPr lang="cs-CZ" dirty="0"/>
          </a:p>
        </p:txBody>
      </p:sp>
    </p:spTree>
    <p:extLst>
      <p:ext uri="{BB962C8B-B14F-4D97-AF65-F5344CB8AC3E}">
        <p14:creationId xmlns:p14="http://schemas.microsoft.com/office/powerpoint/2010/main" val="400561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4514" t="40740" r="11692" b="36667"/>
          <a:stretch/>
        </p:blipFill>
        <p:spPr>
          <a:xfrm>
            <a:off x="8915399" y="114200"/>
            <a:ext cx="3276601" cy="739356"/>
          </a:xfrm>
          <a:prstGeom prst="rect">
            <a:avLst/>
          </a:prstGeom>
        </p:spPr>
      </p:pic>
      <p:sp>
        <p:nvSpPr>
          <p:cNvPr id="2" name="Nadpis 1"/>
          <p:cNvSpPr>
            <a:spLocks noGrp="1"/>
          </p:cNvSpPr>
          <p:nvPr>
            <p:ph type="title"/>
          </p:nvPr>
        </p:nvSpPr>
        <p:spPr/>
        <p:txBody>
          <a:bodyPr/>
          <a:lstStyle/>
          <a:p>
            <a:r>
              <a:rPr lang="cs-CZ" b="1" dirty="0" smtClean="0">
                <a:solidFill>
                  <a:srgbClr val="FF0000"/>
                </a:solidFill>
              </a:rPr>
              <a:t>Proč „optimalizace“?</a:t>
            </a:r>
            <a:endParaRPr lang="cs-CZ" b="1" dirty="0">
              <a:solidFill>
                <a:srgbClr val="FF0000"/>
              </a:solidFill>
            </a:endParaRPr>
          </a:p>
        </p:txBody>
      </p:sp>
      <p:sp>
        <p:nvSpPr>
          <p:cNvPr id="4" name="Zástupný symbol pro obsah 3"/>
          <p:cNvSpPr>
            <a:spLocks noGrp="1"/>
          </p:cNvSpPr>
          <p:nvPr>
            <p:ph sz="half" idx="2"/>
          </p:nvPr>
        </p:nvSpPr>
        <p:spPr>
          <a:xfrm>
            <a:off x="839788" y="1860177"/>
            <a:ext cx="9496908" cy="4329486"/>
          </a:xfrm>
        </p:spPr>
        <p:txBody>
          <a:bodyPr>
            <a:normAutofit lnSpcReduction="10000"/>
          </a:bodyPr>
          <a:lstStyle/>
          <a:p>
            <a:pPr marL="514350" indent="-514350">
              <a:buFont typeface="+mj-lt"/>
              <a:buAutoNum type="arabicPeriod"/>
            </a:pPr>
            <a:r>
              <a:rPr lang="cs-CZ" b="1" dirty="0" smtClean="0">
                <a:solidFill>
                  <a:srgbClr val="343776"/>
                </a:solidFill>
              </a:rPr>
              <a:t>optimalizace oborové struktury</a:t>
            </a:r>
          </a:p>
          <a:p>
            <a:pPr lvl="2">
              <a:buFont typeface="Wingdings" panose="05000000000000000000" pitchFamily="2" charset="2"/>
              <a:buChar char="Ø"/>
            </a:pPr>
            <a:r>
              <a:rPr lang="cs-CZ" dirty="0" smtClean="0">
                <a:solidFill>
                  <a:srgbClr val="343776"/>
                </a:solidFill>
              </a:rPr>
              <a:t>obory, o které uchazeči nemají zájem</a:t>
            </a:r>
          </a:p>
          <a:p>
            <a:pPr lvl="2">
              <a:buFont typeface="Wingdings" panose="05000000000000000000" pitchFamily="2" charset="2"/>
              <a:buChar char="Ø"/>
            </a:pPr>
            <a:r>
              <a:rPr lang="cs-CZ" dirty="0" smtClean="0">
                <a:solidFill>
                  <a:srgbClr val="343776"/>
                </a:solidFill>
              </a:rPr>
              <a:t>obory, jejichž absolventi nemají uplatnění</a:t>
            </a:r>
          </a:p>
          <a:p>
            <a:pPr lvl="2">
              <a:buFont typeface="Wingdings" panose="05000000000000000000" pitchFamily="2" charset="2"/>
              <a:buChar char="Ø"/>
            </a:pPr>
            <a:r>
              <a:rPr lang="cs-CZ" dirty="0" smtClean="0">
                <a:solidFill>
                  <a:srgbClr val="343776"/>
                </a:solidFill>
              </a:rPr>
              <a:t>stejné či podobné obory se přetahují o žáky</a:t>
            </a:r>
          </a:p>
          <a:p>
            <a:pPr lvl="2">
              <a:buFont typeface="Wingdings" panose="05000000000000000000" pitchFamily="2" charset="2"/>
              <a:buChar char="Ø"/>
            </a:pPr>
            <a:r>
              <a:rPr lang="cs-CZ" dirty="0" smtClean="0">
                <a:solidFill>
                  <a:srgbClr val="343776"/>
                </a:solidFill>
              </a:rPr>
              <a:t>chybí moderní obory v oblasti IT, kybernetiky</a:t>
            </a:r>
          </a:p>
          <a:p>
            <a:pPr lvl="2">
              <a:buFont typeface="Wingdings" panose="05000000000000000000" pitchFamily="2" charset="2"/>
              <a:buChar char="Ø"/>
            </a:pPr>
            <a:r>
              <a:rPr lang="cs-CZ" dirty="0" smtClean="0">
                <a:solidFill>
                  <a:srgbClr val="343776"/>
                </a:solidFill>
              </a:rPr>
              <a:t>chybí potřebné obory v oblasti pedagogiky, zdravotnictví a sociálních služeb</a:t>
            </a:r>
          </a:p>
          <a:p>
            <a:pPr lvl="2">
              <a:buFont typeface="Wingdings" panose="05000000000000000000" pitchFamily="2" charset="2"/>
              <a:buChar char="Ø"/>
            </a:pPr>
            <a:endParaRPr lang="cs-CZ" dirty="0">
              <a:solidFill>
                <a:srgbClr val="343776"/>
              </a:solidFill>
            </a:endParaRPr>
          </a:p>
          <a:p>
            <a:pPr marL="514350" indent="-514350">
              <a:buFont typeface="+mj-lt"/>
              <a:buAutoNum type="arabicPeriod"/>
            </a:pPr>
            <a:r>
              <a:rPr lang="cs-CZ" b="1" dirty="0" smtClean="0">
                <a:solidFill>
                  <a:srgbClr val="343776"/>
                </a:solidFill>
              </a:rPr>
              <a:t>optimalizace školské infrastruktury</a:t>
            </a:r>
            <a:endParaRPr lang="cs-CZ" b="1" dirty="0">
              <a:solidFill>
                <a:srgbClr val="343776"/>
              </a:solidFill>
            </a:endParaRPr>
          </a:p>
          <a:p>
            <a:pPr lvl="2">
              <a:buFont typeface="Wingdings" panose="05000000000000000000" pitchFamily="2" charset="2"/>
              <a:buChar char="Ø"/>
            </a:pPr>
            <a:r>
              <a:rPr lang="cs-CZ" dirty="0" smtClean="0">
                <a:solidFill>
                  <a:srgbClr val="343776"/>
                </a:solidFill>
              </a:rPr>
              <a:t>velké školní areály ve špatném technickém stavu</a:t>
            </a:r>
          </a:p>
          <a:p>
            <a:pPr lvl="2">
              <a:buFont typeface="Wingdings" panose="05000000000000000000" pitchFamily="2" charset="2"/>
              <a:buChar char="Ø"/>
            </a:pPr>
            <a:r>
              <a:rPr lang="cs-CZ" dirty="0" smtClean="0">
                <a:solidFill>
                  <a:srgbClr val="343776"/>
                </a:solidFill>
              </a:rPr>
              <a:t>odborné učebny s vybavením ze 70. let</a:t>
            </a:r>
          </a:p>
          <a:p>
            <a:pPr lvl="2">
              <a:buFont typeface="Wingdings" panose="05000000000000000000" pitchFamily="2" charset="2"/>
              <a:buChar char="Ø"/>
            </a:pPr>
            <a:r>
              <a:rPr lang="cs-CZ" dirty="0" smtClean="0">
                <a:solidFill>
                  <a:srgbClr val="343776"/>
                </a:solidFill>
              </a:rPr>
              <a:t>někde části budov pronajímáme, jinde si naopak musíme pronajímat</a:t>
            </a:r>
          </a:p>
          <a:p>
            <a:pPr lvl="2">
              <a:buFont typeface="Wingdings" panose="05000000000000000000" pitchFamily="2" charset="2"/>
              <a:buChar char="Ø"/>
            </a:pPr>
            <a:r>
              <a:rPr lang="cs-CZ" dirty="0" smtClean="0">
                <a:solidFill>
                  <a:srgbClr val="343776"/>
                </a:solidFill>
              </a:rPr>
              <a:t>obrovská nepedagogická zátěž ředitelů</a:t>
            </a:r>
            <a:endParaRPr lang="cs-CZ" dirty="0">
              <a:solidFill>
                <a:srgbClr val="343776"/>
              </a:solidFill>
            </a:endParaRPr>
          </a:p>
        </p:txBody>
      </p:sp>
      <p:sp>
        <p:nvSpPr>
          <p:cNvPr id="8" name="Zástupný symbol pro datum 7"/>
          <p:cNvSpPr>
            <a:spLocks noGrp="1"/>
          </p:cNvSpPr>
          <p:nvPr>
            <p:ph type="dt" sz="half" idx="10"/>
          </p:nvPr>
        </p:nvSpPr>
        <p:spPr/>
        <p:txBody>
          <a:bodyPr/>
          <a:lstStyle/>
          <a:p>
            <a:fld id="{18E05422-9D10-4BD4-8FBE-B0FD2BB5EB56}" type="datetime1">
              <a:rPr lang="cs-CZ" smtClean="0"/>
              <a:t>17.03.2021</a:t>
            </a:fld>
            <a:endParaRPr lang="cs-CZ"/>
          </a:p>
        </p:txBody>
      </p:sp>
      <p:sp>
        <p:nvSpPr>
          <p:cNvPr id="9" name="Zástupný symbol pro číslo snímku 8"/>
          <p:cNvSpPr>
            <a:spLocks noGrp="1"/>
          </p:cNvSpPr>
          <p:nvPr>
            <p:ph type="sldNum" sz="quarter" idx="12"/>
          </p:nvPr>
        </p:nvSpPr>
        <p:spPr/>
        <p:txBody>
          <a:bodyPr/>
          <a:lstStyle/>
          <a:p>
            <a:fld id="{FBB1ACB0-F9FC-4CDF-BF0C-6DFD25E94212}" type="slidenum">
              <a:rPr lang="cs-CZ" smtClean="0"/>
              <a:t>3</a:t>
            </a:fld>
            <a:endParaRPr lang="cs-CZ"/>
          </a:p>
        </p:txBody>
      </p:sp>
    </p:spTree>
    <p:extLst>
      <p:ext uri="{BB962C8B-B14F-4D97-AF65-F5344CB8AC3E}">
        <p14:creationId xmlns:p14="http://schemas.microsoft.com/office/powerpoint/2010/main" val="1689529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2" cstate="print">
            <a:extLst>
              <a:ext uri="{28A0092B-C50C-407E-A947-70E740481C1C}">
                <a14:useLocalDpi xmlns:a14="http://schemas.microsoft.com/office/drawing/2010/main" val="0"/>
              </a:ext>
            </a:extLst>
          </a:blip>
          <a:srcRect l="14514" t="40740" r="11692" b="36667"/>
          <a:stretch/>
        </p:blipFill>
        <p:spPr>
          <a:xfrm>
            <a:off x="8915399" y="114200"/>
            <a:ext cx="3276601" cy="739356"/>
          </a:xfrm>
          <a:prstGeom prst="rect">
            <a:avLst/>
          </a:prstGeom>
        </p:spPr>
      </p:pic>
      <p:sp>
        <p:nvSpPr>
          <p:cNvPr id="2" name="Nadpis 1"/>
          <p:cNvSpPr>
            <a:spLocks noGrp="1"/>
          </p:cNvSpPr>
          <p:nvPr>
            <p:ph type="title"/>
          </p:nvPr>
        </p:nvSpPr>
        <p:spPr/>
        <p:txBody>
          <a:bodyPr/>
          <a:lstStyle/>
          <a:p>
            <a:r>
              <a:rPr lang="cs-CZ" b="1" dirty="0" smtClean="0">
                <a:solidFill>
                  <a:srgbClr val="FF0000"/>
                </a:solidFill>
              </a:rPr>
              <a:t>Co je cílem „optimalizace“?</a:t>
            </a:r>
            <a:endParaRPr lang="cs-CZ" b="1" dirty="0">
              <a:solidFill>
                <a:srgbClr val="FF0000"/>
              </a:solidFill>
            </a:endParaRPr>
          </a:p>
        </p:txBody>
      </p:sp>
      <p:sp>
        <p:nvSpPr>
          <p:cNvPr id="4" name="Zástupný symbol pro obsah 3"/>
          <p:cNvSpPr>
            <a:spLocks noGrp="1"/>
          </p:cNvSpPr>
          <p:nvPr>
            <p:ph sz="half" idx="2"/>
          </p:nvPr>
        </p:nvSpPr>
        <p:spPr>
          <a:xfrm>
            <a:off x="838200" y="1860177"/>
            <a:ext cx="9496908" cy="4329486"/>
          </a:xfrm>
        </p:spPr>
        <p:txBody>
          <a:bodyPr>
            <a:normAutofit fontScale="85000" lnSpcReduction="20000"/>
          </a:bodyPr>
          <a:lstStyle/>
          <a:p>
            <a:pPr marL="514350" indent="-514350">
              <a:buFont typeface="+mj-lt"/>
              <a:buAutoNum type="arabicPeriod"/>
            </a:pPr>
            <a:r>
              <a:rPr lang="cs-CZ" b="1" dirty="0" smtClean="0">
                <a:solidFill>
                  <a:srgbClr val="343776"/>
                </a:solidFill>
              </a:rPr>
              <a:t>moderní vzdělávání 21. stol.</a:t>
            </a:r>
          </a:p>
          <a:p>
            <a:pPr lvl="2">
              <a:buFont typeface="Wingdings" panose="05000000000000000000" pitchFamily="2" charset="2"/>
              <a:buChar char="Ø"/>
            </a:pPr>
            <a:r>
              <a:rPr lang="cs-CZ" dirty="0" smtClean="0">
                <a:solidFill>
                  <a:srgbClr val="343776"/>
                </a:solidFill>
              </a:rPr>
              <a:t>pestrá nabídka atraktivních oborů</a:t>
            </a:r>
          </a:p>
          <a:p>
            <a:pPr lvl="2">
              <a:buFont typeface="Wingdings" panose="05000000000000000000" pitchFamily="2" charset="2"/>
              <a:buChar char="Ø"/>
            </a:pPr>
            <a:r>
              <a:rPr lang="cs-CZ" dirty="0" smtClean="0">
                <a:solidFill>
                  <a:srgbClr val="343776"/>
                </a:solidFill>
              </a:rPr>
              <a:t>špičkové zázemí a vybavení škol</a:t>
            </a:r>
          </a:p>
          <a:p>
            <a:pPr lvl="2">
              <a:buFont typeface="Wingdings" panose="05000000000000000000" pitchFamily="2" charset="2"/>
              <a:buChar char="Ø"/>
            </a:pPr>
            <a:r>
              <a:rPr lang="cs-CZ" dirty="0" smtClean="0">
                <a:solidFill>
                  <a:srgbClr val="343776"/>
                </a:solidFill>
              </a:rPr>
              <a:t>příprava na studium na vysokých školách ve všeobecných i odborných směrech</a:t>
            </a:r>
          </a:p>
          <a:p>
            <a:pPr lvl="2">
              <a:buFont typeface="Wingdings" panose="05000000000000000000" pitchFamily="2" charset="2"/>
              <a:buChar char="Ø"/>
            </a:pPr>
            <a:r>
              <a:rPr lang="cs-CZ" dirty="0" smtClean="0">
                <a:solidFill>
                  <a:srgbClr val="343776"/>
                </a:solidFill>
              </a:rPr>
              <a:t>inovativní metody výuky</a:t>
            </a:r>
          </a:p>
          <a:p>
            <a:pPr lvl="2">
              <a:buFont typeface="Wingdings" panose="05000000000000000000" pitchFamily="2" charset="2"/>
              <a:buChar char="Ø"/>
            </a:pPr>
            <a:r>
              <a:rPr lang="cs-CZ" dirty="0">
                <a:solidFill>
                  <a:srgbClr val="343776"/>
                </a:solidFill>
              </a:rPr>
              <a:t>propojení výuky a </a:t>
            </a:r>
            <a:r>
              <a:rPr lang="cs-CZ" dirty="0" smtClean="0">
                <a:solidFill>
                  <a:srgbClr val="343776"/>
                </a:solidFill>
              </a:rPr>
              <a:t>praxe</a:t>
            </a:r>
          </a:p>
          <a:p>
            <a:pPr marL="514350" lvl="2" indent="-514350">
              <a:spcBef>
                <a:spcPts val="1000"/>
              </a:spcBef>
              <a:buFont typeface="+mj-lt"/>
              <a:buAutoNum type="arabicPeriod" startAt="2"/>
            </a:pPr>
            <a:r>
              <a:rPr lang="cs-CZ" sz="2800" b="1" dirty="0" smtClean="0">
                <a:solidFill>
                  <a:srgbClr val="343776"/>
                </a:solidFill>
              </a:rPr>
              <a:t>flexibilní vzdělávání</a:t>
            </a:r>
            <a:endParaRPr lang="cs-CZ" sz="2800" b="1" dirty="0">
              <a:solidFill>
                <a:srgbClr val="343776"/>
              </a:solidFill>
            </a:endParaRPr>
          </a:p>
          <a:p>
            <a:pPr lvl="2">
              <a:buFont typeface="Wingdings" panose="05000000000000000000" pitchFamily="2" charset="2"/>
              <a:buChar char="Ø"/>
            </a:pPr>
            <a:r>
              <a:rPr lang="cs-CZ" dirty="0" smtClean="0">
                <a:solidFill>
                  <a:srgbClr val="343776"/>
                </a:solidFill>
              </a:rPr>
              <a:t>společná všeobecná příprava </a:t>
            </a:r>
          </a:p>
          <a:p>
            <a:pPr lvl="2">
              <a:buFont typeface="Wingdings" panose="05000000000000000000" pitchFamily="2" charset="2"/>
              <a:buChar char="Ø"/>
            </a:pPr>
            <a:r>
              <a:rPr lang="cs-CZ" dirty="0" smtClean="0">
                <a:solidFill>
                  <a:srgbClr val="343776"/>
                </a:solidFill>
              </a:rPr>
              <a:t>možnost specializace v průběhu studia</a:t>
            </a:r>
          </a:p>
          <a:p>
            <a:pPr lvl="2">
              <a:buFont typeface="Wingdings" panose="05000000000000000000" pitchFamily="2" charset="2"/>
              <a:buChar char="Ø"/>
            </a:pPr>
            <a:r>
              <a:rPr lang="cs-CZ" dirty="0" smtClean="0">
                <a:solidFill>
                  <a:srgbClr val="343776"/>
                </a:solidFill>
              </a:rPr>
              <a:t>postupné získávání kvalifikace</a:t>
            </a:r>
          </a:p>
          <a:p>
            <a:pPr lvl="2">
              <a:buFont typeface="Wingdings" panose="05000000000000000000" pitchFamily="2" charset="2"/>
              <a:buChar char="Ø"/>
            </a:pPr>
            <a:r>
              <a:rPr lang="cs-CZ" dirty="0" smtClean="0">
                <a:solidFill>
                  <a:srgbClr val="343776"/>
                </a:solidFill>
              </a:rPr>
              <a:t>modulárně koncipované vzdělávací programy</a:t>
            </a:r>
            <a:endParaRPr lang="cs-CZ" dirty="0">
              <a:solidFill>
                <a:srgbClr val="343776"/>
              </a:solidFill>
            </a:endParaRPr>
          </a:p>
          <a:p>
            <a:pPr marL="514350" indent="-514350">
              <a:buFont typeface="+mj-lt"/>
              <a:buAutoNum type="arabicPeriod" startAt="3"/>
            </a:pPr>
            <a:r>
              <a:rPr lang="cs-CZ" b="1" dirty="0" smtClean="0">
                <a:solidFill>
                  <a:srgbClr val="343776"/>
                </a:solidFill>
              </a:rPr>
              <a:t>profesionální management škol</a:t>
            </a:r>
            <a:endParaRPr lang="cs-CZ" b="1" dirty="0">
              <a:solidFill>
                <a:srgbClr val="343776"/>
              </a:solidFill>
            </a:endParaRPr>
          </a:p>
          <a:p>
            <a:pPr lvl="2">
              <a:buFont typeface="Wingdings" panose="05000000000000000000" pitchFamily="2" charset="2"/>
              <a:buChar char="Ø"/>
            </a:pPr>
            <a:r>
              <a:rPr lang="cs-CZ" dirty="0" smtClean="0">
                <a:solidFill>
                  <a:srgbClr val="343776"/>
                </a:solidFill>
              </a:rPr>
              <a:t>profesní vzdělávání ředitelů, zástupců a vedoucích pracovníků</a:t>
            </a:r>
          </a:p>
          <a:p>
            <a:pPr lvl="2">
              <a:buFont typeface="Wingdings" panose="05000000000000000000" pitchFamily="2" charset="2"/>
              <a:buChar char="Ø"/>
            </a:pPr>
            <a:r>
              <a:rPr lang="cs-CZ" dirty="0" smtClean="0">
                <a:solidFill>
                  <a:srgbClr val="343776"/>
                </a:solidFill>
              </a:rPr>
              <a:t>sdílení odborných kapacit a služeb</a:t>
            </a:r>
          </a:p>
          <a:p>
            <a:pPr lvl="2">
              <a:buFont typeface="Wingdings" panose="05000000000000000000" pitchFamily="2" charset="2"/>
              <a:buChar char="Ø"/>
            </a:pPr>
            <a:r>
              <a:rPr lang="cs-CZ" dirty="0" smtClean="0">
                <a:solidFill>
                  <a:srgbClr val="343776"/>
                </a:solidFill>
              </a:rPr>
              <a:t>koncentrace nepedagogické práce ve spojených ředitelstvích</a:t>
            </a:r>
          </a:p>
          <a:p>
            <a:pPr lvl="2">
              <a:buFont typeface="Wingdings" panose="05000000000000000000" pitchFamily="2" charset="2"/>
              <a:buChar char="Ø"/>
            </a:pPr>
            <a:r>
              <a:rPr lang="cs-CZ" dirty="0" smtClean="0">
                <a:solidFill>
                  <a:srgbClr val="343776"/>
                </a:solidFill>
              </a:rPr>
              <a:t>efektivní správa školních budov a areálů</a:t>
            </a:r>
          </a:p>
          <a:p>
            <a:pPr lvl="2">
              <a:buFont typeface="Wingdings" panose="05000000000000000000" pitchFamily="2" charset="2"/>
              <a:buChar char="Ø"/>
            </a:pPr>
            <a:endParaRPr lang="cs-CZ" dirty="0">
              <a:solidFill>
                <a:srgbClr val="343776"/>
              </a:solidFill>
            </a:endParaRPr>
          </a:p>
        </p:txBody>
      </p:sp>
      <p:sp>
        <p:nvSpPr>
          <p:cNvPr id="8" name="Zástupný symbol pro datum 7"/>
          <p:cNvSpPr>
            <a:spLocks noGrp="1"/>
          </p:cNvSpPr>
          <p:nvPr>
            <p:ph type="dt" sz="half" idx="10"/>
          </p:nvPr>
        </p:nvSpPr>
        <p:spPr/>
        <p:txBody>
          <a:bodyPr/>
          <a:lstStyle/>
          <a:p>
            <a:fld id="{18E05422-9D10-4BD4-8FBE-B0FD2BB5EB56}" type="datetime1">
              <a:rPr lang="cs-CZ" smtClean="0"/>
              <a:t>17.03.2021</a:t>
            </a:fld>
            <a:endParaRPr lang="cs-CZ"/>
          </a:p>
        </p:txBody>
      </p:sp>
      <p:sp>
        <p:nvSpPr>
          <p:cNvPr id="9" name="Zástupný symbol pro číslo snímku 8"/>
          <p:cNvSpPr>
            <a:spLocks noGrp="1"/>
          </p:cNvSpPr>
          <p:nvPr>
            <p:ph type="sldNum" sz="quarter" idx="12"/>
          </p:nvPr>
        </p:nvSpPr>
        <p:spPr/>
        <p:txBody>
          <a:bodyPr/>
          <a:lstStyle/>
          <a:p>
            <a:fld id="{FBB1ACB0-F9FC-4CDF-BF0C-6DFD25E94212}" type="slidenum">
              <a:rPr lang="cs-CZ" smtClean="0"/>
              <a:t>4</a:t>
            </a:fld>
            <a:endParaRPr lang="cs-CZ"/>
          </a:p>
        </p:txBody>
      </p:sp>
    </p:spTree>
    <p:extLst>
      <p:ext uri="{BB962C8B-B14F-4D97-AF65-F5344CB8AC3E}">
        <p14:creationId xmlns:p14="http://schemas.microsoft.com/office/powerpoint/2010/main" val="2732141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4514" t="40740" r="11692" b="36667"/>
          <a:stretch/>
        </p:blipFill>
        <p:spPr>
          <a:xfrm>
            <a:off x="8343899" y="671348"/>
            <a:ext cx="3276601" cy="739356"/>
          </a:xfrm>
          <a:prstGeom prst="rect">
            <a:avLst/>
          </a:prstGeom>
        </p:spPr>
      </p:pic>
      <p:sp>
        <p:nvSpPr>
          <p:cNvPr id="2" name="Nadpis 1"/>
          <p:cNvSpPr>
            <a:spLocks noGrp="1"/>
          </p:cNvSpPr>
          <p:nvPr>
            <p:ph type="title"/>
          </p:nvPr>
        </p:nvSpPr>
        <p:spPr/>
        <p:txBody>
          <a:bodyPr/>
          <a:lstStyle/>
          <a:p>
            <a:r>
              <a:rPr lang="cs-CZ" sz="3200" b="1" dirty="0">
                <a:solidFill>
                  <a:srgbClr val="001DD9"/>
                </a:solidFill>
              </a:rPr>
              <a:t>Historie optimalizace gymnázií v </a:t>
            </a:r>
            <a:r>
              <a:rPr lang="cs-CZ" sz="3200" b="1" dirty="0" smtClean="0">
                <a:solidFill>
                  <a:srgbClr val="001DD9"/>
                </a:solidFill>
              </a:rPr>
              <a:t>Příbrami</a:t>
            </a:r>
            <a:endParaRPr lang="cs-CZ" dirty="0">
              <a:solidFill>
                <a:srgbClr val="001DD9"/>
              </a:solidFill>
            </a:endParaRPr>
          </a:p>
        </p:txBody>
      </p:sp>
      <p:sp>
        <p:nvSpPr>
          <p:cNvPr id="10" name="Zástupný symbol pro obsah 9"/>
          <p:cNvSpPr>
            <a:spLocks noGrp="1"/>
          </p:cNvSpPr>
          <p:nvPr>
            <p:ph idx="1"/>
          </p:nvPr>
        </p:nvSpPr>
        <p:spPr/>
        <p:txBody>
          <a:bodyPr>
            <a:normAutofit/>
          </a:bodyPr>
          <a:lstStyle/>
          <a:p>
            <a:pPr lvl="0"/>
            <a:r>
              <a:rPr lang="cs-CZ" dirty="0"/>
              <a:t>1999 - první návrh na </a:t>
            </a:r>
            <a:r>
              <a:rPr lang="cs-CZ" b="1" dirty="0"/>
              <a:t>zrušení/sloučení </a:t>
            </a:r>
            <a:r>
              <a:rPr lang="cs-CZ" dirty="0"/>
              <a:t>Gymnázia pod Svatou Horou;</a:t>
            </a:r>
          </a:p>
          <a:p>
            <a:pPr lvl="0"/>
            <a:r>
              <a:rPr lang="cs-CZ" dirty="0"/>
              <a:t>2006 - projednáván návrh na </a:t>
            </a:r>
            <a:r>
              <a:rPr lang="cs-CZ" b="1" dirty="0"/>
              <a:t>sloučení</a:t>
            </a:r>
            <a:r>
              <a:rPr lang="cs-CZ" dirty="0"/>
              <a:t> s Gymnáziem Legionářů;</a:t>
            </a:r>
          </a:p>
          <a:p>
            <a:pPr lvl="0"/>
            <a:r>
              <a:rPr lang="cs-CZ" dirty="0"/>
              <a:t>Středočeský kraj za účelem dostatečné kapacity budovy po sloučení investoval 65 mil. Kč do výstavby 3. a 4. patra Gymnázia Legionářů;</a:t>
            </a:r>
          </a:p>
          <a:p>
            <a:pPr lvl="0"/>
            <a:r>
              <a:rPr lang="cs-CZ" dirty="0"/>
              <a:t>investice byla realizovaná, ale sloučení obou gymnázií a přestěhování se neuskutečnilo; </a:t>
            </a:r>
          </a:p>
          <a:p>
            <a:pPr lvl="0"/>
            <a:r>
              <a:rPr lang="cs-CZ" dirty="0"/>
              <a:t>2008-2016 - opakované pokusy o sloučení</a:t>
            </a:r>
            <a:r>
              <a:rPr lang="cs-CZ" dirty="0" smtClean="0"/>
              <a:t>.</a:t>
            </a:r>
          </a:p>
          <a:p>
            <a:pPr lvl="0"/>
            <a:r>
              <a:rPr lang="cs-CZ" dirty="0" smtClean="0"/>
              <a:t>Optimalizační komise 2018-2020 – schválení „Návrh </a:t>
            </a:r>
            <a:r>
              <a:rPr lang="cs-CZ" dirty="0"/>
              <a:t>optimalizace sítě středních škol zřizovaných Středočeským krajem (2020)</a:t>
            </a:r>
          </a:p>
        </p:txBody>
      </p:sp>
      <p:sp>
        <p:nvSpPr>
          <p:cNvPr id="11" name="Zástupný symbol pro datum 10"/>
          <p:cNvSpPr>
            <a:spLocks noGrp="1"/>
          </p:cNvSpPr>
          <p:nvPr>
            <p:ph type="dt" sz="half" idx="10"/>
          </p:nvPr>
        </p:nvSpPr>
        <p:spPr/>
        <p:txBody>
          <a:bodyPr/>
          <a:lstStyle/>
          <a:p>
            <a:fld id="{4E3B5AE3-D5E1-4834-8A38-FA72101C552D}" type="datetime1">
              <a:rPr lang="cs-CZ" smtClean="0"/>
              <a:t>17.03.2021</a:t>
            </a:fld>
            <a:endParaRPr lang="cs-CZ"/>
          </a:p>
        </p:txBody>
      </p:sp>
      <p:sp>
        <p:nvSpPr>
          <p:cNvPr id="12" name="Zástupný symbol pro číslo snímku 11"/>
          <p:cNvSpPr>
            <a:spLocks noGrp="1"/>
          </p:cNvSpPr>
          <p:nvPr>
            <p:ph type="sldNum" sz="quarter" idx="12"/>
          </p:nvPr>
        </p:nvSpPr>
        <p:spPr/>
        <p:txBody>
          <a:bodyPr/>
          <a:lstStyle/>
          <a:p>
            <a:fld id="{FBB1ACB0-F9FC-4CDF-BF0C-6DFD25E94212}" type="slidenum">
              <a:rPr lang="cs-CZ" smtClean="0"/>
              <a:t>5</a:t>
            </a:fld>
            <a:endParaRPr lang="cs-CZ"/>
          </a:p>
        </p:txBody>
      </p:sp>
    </p:spTree>
    <p:extLst>
      <p:ext uri="{BB962C8B-B14F-4D97-AF65-F5344CB8AC3E}">
        <p14:creationId xmlns:p14="http://schemas.microsoft.com/office/powerpoint/2010/main" val="95239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14514" t="40740" r="11692" b="36667"/>
          <a:stretch/>
        </p:blipFill>
        <p:spPr>
          <a:xfrm>
            <a:off x="8343899" y="671348"/>
            <a:ext cx="3276601" cy="739356"/>
          </a:xfrm>
          <a:prstGeom prst="rect">
            <a:avLst/>
          </a:prstGeom>
        </p:spPr>
      </p:pic>
      <p:sp>
        <p:nvSpPr>
          <p:cNvPr id="2" name="Nadpis 1"/>
          <p:cNvSpPr>
            <a:spLocks noGrp="1"/>
          </p:cNvSpPr>
          <p:nvPr>
            <p:ph type="title"/>
          </p:nvPr>
        </p:nvSpPr>
        <p:spPr>
          <a:xfrm>
            <a:off x="838200" y="365125"/>
            <a:ext cx="7612781" cy="1325563"/>
          </a:xfrm>
        </p:spPr>
        <p:txBody>
          <a:bodyPr>
            <a:normAutofit/>
          </a:bodyPr>
          <a:lstStyle/>
          <a:p>
            <a:r>
              <a:rPr lang="cs-CZ" sz="2800" b="1" dirty="0" smtClean="0">
                <a:solidFill>
                  <a:srgbClr val="001DD9"/>
                </a:solidFill>
              </a:rPr>
              <a:t>Postup </a:t>
            </a:r>
            <a:r>
              <a:rPr lang="cs-CZ" sz="2800" b="1" dirty="0">
                <a:solidFill>
                  <a:srgbClr val="001DD9"/>
                </a:solidFill>
              </a:rPr>
              <a:t>realizace navrhované optimalizační </a:t>
            </a:r>
            <a:r>
              <a:rPr lang="cs-CZ" sz="2800" b="1" dirty="0" smtClean="0">
                <a:solidFill>
                  <a:srgbClr val="001DD9"/>
                </a:solidFill>
              </a:rPr>
              <a:t>změny</a:t>
            </a:r>
            <a:endParaRPr lang="cs-CZ" sz="2800" b="1" dirty="0">
              <a:solidFill>
                <a:srgbClr val="001DD9"/>
              </a:solidFill>
            </a:endParaRPr>
          </a:p>
        </p:txBody>
      </p:sp>
      <p:sp>
        <p:nvSpPr>
          <p:cNvPr id="10" name="Zástupný symbol pro obsah 9"/>
          <p:cNvSpPr>
            <a:spLocks noGrp="1"/>
          </p:cNvSpPr>
          <p:nvPr>
            <p:ph idx="1"/>
          </p:nvPr>
        </p:nvSpPr>
        <p:spPr/>
        <p:txBody>
          <a:bodyPr>
            <a:normAutofit/>
          </a:bodyPr>
          <a:lstStyle/>
          <a:p>
            <a:pPr lvl="0"/>
            <a:r>
              <a:rPr lang="cs-CZ" dirty="0"/>
              <a:t>předložení návrhu z roku 2020 Výboru pro výchovu, vzdělávání a zaměstnanost dne 5. 1. </a:t>
            </a:r>
            <a:r>
              <a:rPr lang="cs-CZ" dirty="0" smtClean="0"/>
              <a:t>2021</a:t>
            </a:r>
            <a:endParaRPr lang="cs-CZ" dirty="0"/>
          </a:p>
          <a:p>
            <a:pPr lvl="0"/>
            <a:r>
              <a:rPr lang="cs-CZ" dirty="0"/>
              <a:t>projednání návrhu změny s řediteli gymnázií v Příbrami dne 18. 1. </a:t>
            </a:r>
            <a:r>
              <a:rPr lang="cs-CZ" dirty="0" smtClean="0"/>
              <a:t>2021</a:t>
            </a:r>
            <a:endParaRPr lang="cs-CZ" dirty="0"/>
          </a:p>
          <a:p>
            <a:pPr lvl="0"/>
            <a:r>
              <a:rPr lang="cs-CZ" dirty="0" smtClean="0"/>
              <a:t> projednání </a:t>
            </a:r>
            <a:r>
              <a:rPr lang="cs-CZ" dirty="0"/>
              <a:t>návrhu změny s vedením města dne 22. 1. 2021;</a:t>
            </a:r>
          </a:p>
          <a:p>
            <a:pPr lvl="0"/>
            <a:r>
              <a:rPr lang="cs-CZ" dirty="0"/>
              <a:t>projednání postupu při organizační změně s řediteli gymnázií na odboru školství dne 5. 2. 2021 (zápis je uvedený v příloze č. 2 k tisku</a:t>
            </a:r>
            <a:r>
              <a:rPr lang="cs-CZ" dirty="0" smtClean="0"/>
              <a:t>) </a:t>
            </a:r>
            <a:endParaRPr lang="cs-CZ" dirty="0"/>
          </a:p>
          <a:p>
            <a:pPr lvl="0"/>
            <a:r>
              <a:rPr lang="cs-CZ" dirty="0"/>
              <a:t>výsledný návrh je závěrem kompromisu z jednání.</a:t>
            </a:r>
          </a:p>
          <a:p>
            <a:pPr lvl="0"/>
            <a:endParaRPr lang="cs-CZ" dirty="0"/>
          </a:p>
        </p:txBody>
      </p:sp>
      <p:sp>
        <p:nvSpPr>
          <p:cNvPr id="11" name="Zástupný symbol pro datum 10"/>
          <p:cNvSpPr>
            <a:spLocks noGrp="1"/>
          </p:cNvSpPr>
          <p:nvPr>
            <p:ph type="dt" sz="half" idx="10"/>
          </p:nvPr>
        </p:nvSpPr>
        <p:spPr/>
        <p:txBody>
          <a:bodyPr/>
          <a:lstStyle/>
          <a:p>
            <a:fld id="{4E3B5AE3-D5E1-4834-8A38-FA72101C552D}" type="datetime1">
              <a:rPr lang="cs-CZ" smtClean="0"/>
              <a:t>17.03.2021</a:t>
            </a:fld>
            <a:endParaRPr lang="cs-CZ"/>
          </a:p>
        </p:txBody>
      </p:sp>
      <p:sp>
        <p:nvSpPr>
          <p:cNvPr id="12" name="Zástupný symbol pro číslo snímku 11"/>
          <p:cNvSpPr>
            <a:spLocks noGrp="1"/>
          </p:cNvSpPr>
          <p:nvPr>
            <p:ph type="sldNum" sz="quarter" idx="12"/>
          </p:nvPr>
        </p:nvSpPr>
        <p:spPr/>
        <p:txBody>
          <a:bodyPr/>
          <a:lstStyle/>
          <a:p>
            <a:fld id="{FBB1ACB0-F9FC-4CDF-BF0C-6DFD25E94212}" type="slidenum">
              <a:rPr lang="cs-CZ" smtClean="0"/>
              <a:t>6</a:t>
            </a:fld>
            <a:endParaRPr lang="cs-CZ"/>
          </a:p>
        </p:txBody>
      </p:sp>
    </p:spTree>
    <p:extLst>
      <p:ext uri="{BB962C8B-B14F-4D97-AF65-F5344CB8AC3E}">
        <p14:creationId xmlns:p14="http://schemas.microsoft.com/office/powerpoint/2010/main" val="1779838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datum 2"/>
          <p:cNvSpPr>
            <a:spLocks noGrp="1"/>
          </p:cNvSpPr>
          <p:nvPr>
            <p:ph type="dt" sz="half" idx="10"/>
          </p:nvPr>
        </p:nvSpPr>
        <p:spPr/>
        <p:txBody>
          <a:bodyPr/>
          <a:lstStyle/>
          <a:p>
            <a:fld id="{3F57BD4F-BD99-4D00-B3CF-12E630F8719E}" type="datetime1">
              <a:rPr lang="cs-CZ" smtClean="0"/>
              <a:t>17.03.2021</a:t>
            </a:fld>
            <a:endParaRPr lang="cs-CZ"/>
          </a:p>
        </p:txBody>
      </p:sp>
      <p:sp>
        <p:nvSpPr>
          <p:cNvPr id="4" name="Zástupný symbol pro číslo snímku 3"/>
          <p:cNvSpPr>
            <a:spLocks noGrp="1"/>
          </p:cNvSpPr>
          <p:nvPr>
            <p:ph type="sldNum" sz="quarter" idx="12"/>
          </p:nvPr>
        </p:nvSpPr>
        <p:spPr/>
        <p:txBody>
          <a:bodyPr/>
          <a:lstStyle/>
          <a:p>
            <a:fld id="{FBB1ACB0-F9FC-4CDF-BF0C-6DFD25E94212}" type="slidenum">
              <a:rPr lang="cs-CZ" smtClean="0"/>
              <a:t>7</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600" y="0"/>
            <a:ext cx="9010055" cy="6858000"/>
          </a:xfrm>
          <a:prstGeom prst="rect">
            <a:avLst/>
          </a:prstGeom>
        </p:spPr>
      </p:pic>
    </p:spTree>
    <p:extLst>
      <p:ext uri="{BB962C8B-B14F-4D97-AF65-F5344CB8AC3E}">
        <p14:creationId xmlns:p14="http://schemas.microsoft.com/office/powerpoint/2010/main" val="3965592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datum 2"/>
          <p:cNvSpPr>
            <a:spLocks noGrp="1"/>
          </p:cNvSpPr>
          <p:nvPr>
            <p:ph type="dt" sz="half" idx="10"/>
          </p:nvPr>
        </p:nvSpPr>
        <p:spPr/>
        <p:txBody>
          <a:bodyPr/>
          <a:lstStyle/>
          <a:p>
            <a:fld id="{3F57BD4F-BD99-4D00-B3CF-12E630F8719E}" type="datetime1">
              <a:rPr lang="cs-CZ" smtClean="0"/>
              <a:t>17.03.2021</a:t>
            </a:fld>
            <a:endParaRPr lang="cs-CZ"/>
          </a:p>
        </p:txBody>
      </p:sp>
      <p:sp>
        <p:nvSpPr>
          <p:cNvPr id="4" name="Zástupný symbol pro číslo snímku 3"/>
          <p:cNvSpPr>
            <a:spLocks noGrp="1"/>
          </p:cNvSpPr>
          <p:nvPr>
            <p:ph type="sldNum" sz="quarter" idx="12"/>
          </p:nvPr>
        </p:nvSpPr>
        <p:spPr/>
        <p:txBody>
          <a:bodyPr/>
          <a:lstStyle/>
          <a:p>
            <a:fld id="{FBB1ACB0-F9FC-4CDF-BF0C-6DFD25E94212}" type="slidenum">
              <a:rPr lang="cs-CZ" smtClean="0"/>
              <a:t>8</a:t>
            </a:fld>
            <a:endParaRPr lang="cs-CZ"/>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2935" y="2052162"/>
            <a:ext cx="8186127" cy="4669313"/>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161" y="75004"/>
            <a:ext cx="9785677" cy="1905803"/>
          </a:xfrm>
          <a:prstGeom prst="rect">
            <a:avLst/>
          </a:prstGeom>
        </p:spPr>
      </p:pic>
    </p:spTree>
    <p:extLst>
      <p:ext uri="{BB962C8B-B14F-4D97-AF65-F5344CB8AC3E}">
        <p14:creationId xmlns:p14="http://schemas.microsoft.com/office/powerpoint/2010/main" val="3833583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datum 2"/>
          <p:cNvSpPr>
            <a:spLocks noGrp="1"/>
          </p:cNvSpPr>
          <p:nvPr>
            <p:ph type="dt" sz="half" idx="10"/>
          </p:nvPr>
        </p:nvSpPr>
        <p:spPr/>
        <p:txBody>
          <a:bodyPr/>
          <a:lstStyle/>
          <a:p>
            <a:fld id="{3F57BD4F-BD99-4D00-B3CF-12E630F8719E}" type="datetime1">
              <a:rPr lang="cs-CZ" smtClean="0"/>
              <a:t>17.03.2021</a:t>
            </a:fld>
            <a:endParaRPr lang="cs-CZ"/>
          </a:p>
        </p:txBody>
      </p:sp>
      <p:sp>
        <p:nvSpPr>
          <p:cNvPr id="4" name="Zástupný symbol pro číslo snímku 3"/>
          <p:cNvSpPr>
            <a:spLocks noGrp="1"/>
          </p:cNvSpPr>
          <p:nvPr>
            <p:ph type="sldNum" sz="quarter" idx="12"/>
          </p:nvPr>
        </p:nvSpPr>
        <p:spPr/>
        <p:txBody>
          <a:bodyPr/>
          <a:lstStyle/>
          <a:p>
            <a:fld id="{FBB1ACB0-F9FC-4CDF-BF0C-6DFD25E94212}" type="slidenum">
              <a:rPr lang="cs-CZ" smtClean="0"/>
              <a:t>9</a:t>
            </a:fld>
            <a:endParaRPr lang="cs-CZ"/>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1643062"/>
            <a:ext cx="11575181" cy="3571875"/>
          </a:xfrm>
          <a:prstGeom prst="rect">
            <a:avLst/>
          </a:prstGeom>
        </p:spPr>
      </p:pic>
    </p:spTree>
    <p:extLst>
      <p:ext uri="{BB962C8B-B14F-4D97-AF65-F5344CB8AC3E}">
        <p14:creationId xmlns:p14="http://schemas.microsoft.com/office/powerpoint/2010/main" val="1151519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4422</TotalTime>
  <Words>549</Words>
  <Application>Microsoft Office PowerPoint</Application>
  <PresentationFormat>Širokoúhlá obrazovka</PresentationFormat>
  <Paragraphs>129</Paragraphs>
  <Slides>17</Slides>
  <Notes>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Calibri Light</vt:lpstr>
      <vt:lpstr>Wingdings</vt:lpstr>
      <vt:lpstr>Motiv Office</vt:lpstr>
      <vt:lpstr>17.3.2021 – zastupitelstvo Příbram  Optimalizace - Příbram</vt:lpstr>
      <vt:lpstr>V našem kraji potřebujeme:</vt:lpstr>
      <vt:lpstr>Proč „optimalizace“?</vt:lpstr>
      <vt:lpstr>Co je cílem „optimalizace“?</vt:lpstr>
      <vt:lpstr>Historie optimalizace gymnázií v Příbrami</vt:lpstr>
      <vt:lpstr>Postup realizace navrhované optimalizační změny</vt:lpstr>
      <vt:lpstr>Prezentace aplikace PowerPoint</vt:lpstr>
      <vt:lpstr>Prezentace aplikace PowerPoint</vt:lpstr>
      <vt:lpstr>Prezentace aplikace PowerPoint</vt:lpstr>
      <vt:lpstr>Prezentace aplikace PowerPoint</vt:lpstr>
      <vt:lpstr>Prezentace aplikace PowerPoint</vt:lpstr>
      <vt:lpstr>Varianta 1</vt:lpstr>
      <vt:lpstr>Varianta 2</vt:lpstr>
      <vt:lpstr>Varianta 3</vt:lpstr>
      <vt:lpstr>Podoba výsledného kompromisního návrhu</vt:lpstr>
      <vt:lpstr>Návrh stavu po sloučení gymnázií</vt:lpstr>
      <vt:lpstr>Prostor pro Vaše otázky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Denemark Nováček Jan</dc:creator>
  <cp:lastModifiedBy>Vácha Milan</cp:lastModifiedBy>
  <cp:revision>85</cp:revision>
  <cp:lastPrinted>2021-02-02T12:24:32Z</cp:lastPrinted>
  <dcterms:created xsi:type="dcterms:W3CDTF">2021-01-07T13:04:19Z</dcterms:created>
  <dcterms:modified xsi:type="dcterms:W3CDTF">2021-03-17T11:42:51Z</dcterms:modified>
</cp:coreProperties>
</file>