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79" r:id="rId1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A27E5E-D03E-B741-D7C6-DD9FF1EA7675}" name="Bohatová Martina" initials="MB" userId="S::bohatovam@kr-s.cz::73a06a51-4e59-4833-8309-c2632898b298" providerId="AD"/>
  <p188:author id="{C7DA09AE-0C24-AEC3-1EB4-496CBE8678A5}" name="Drvotová Marie" initials="MD" userId="S::drvotova@kr-s.cz::faf3e331-4974-41b3-8d9a-7e99e69e86bf" providerId="AD"/>
  <p188:author id="{AAFF20C3-6224-BB01-D754-09999262FFAA}" name="Přibylová Renata" initials="RP" userId="S::pribylova@kr-s.cz::7ae40114-1034-4e5a-9429-6ca628678874" providerId="AD"/>
  <p188:author id="{55EBF2DE-0CD2-08A0-579D-ECC15E8D4D52}" name="Fundová Jitka" initials="JF" userId="S::fundova@kr-s.cz::9aa7e02e-2162-4b6e-9a25-b7d5786b95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6680-CF47-49A1-9DE1-2879641EC92C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35B1E-C888-4CE2-8A70-7C884DE23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4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9D3B9-45C8-A80A-BC43-4B78A0A1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F05E4-4CA0-0E60-AE44-4BD58A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6A2A2-98A8-D1F4-93EE-6E50171C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4EAEB-5C11-2479-ED45-F1D978EB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33DC2E-63CC-BF9A-5961-9EA1A44C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44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E34BF-46A0-CDA0-BE25-EF5A714B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92C029-F470-3475-AC8C-537F5DDA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506E74-B88E-476D-5F1B-707FFE06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C8922-3725-5001-8A54-6B8B89E6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6DDE2E-9CE0-BA23-39FA-2247E23C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96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68137B-AA97-861C-D4D2-E555A00E2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BD241C-30CF-5E80-152A-9918101C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8F18BA-3703-57CB-04A3-65A3F451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355C6-607C-27A5-A6BB-534A68D6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5B407-3709-3734-E327-19B51856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0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25349-802C-4693-E79B-9EA871BB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78ED1-990D-9BA4-AABE-4BC5592F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49ED20-95CD-0A1B-4233-656DDFFB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F6B84-C949-E044-CF96-04E0D183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FBCE7-BCFF-25F5-EAF5-57E55298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0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451DE-A4A7-E466-6FBA-5D212F0F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18B020-AB35-2389-F265-D862423D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95C9B-3C36-A164-55D7-56A950EF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F61C0-26EE-4F8C-B634-A3A33861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D4CCC2-9A0E-277F-780F-F681A5E4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42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49F03-E414-BD77-706E-B41C0A85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07FDAB-7DA0-F590-3636-4CB50172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230C09-5D48-70ED-B311-65C0C73FE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BB39A7-CF6F-15B4-BF9C-2637C305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7BBD87-9F06-BB48-E5D8-32AB42F5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7EEB7C-2AEE-6CE2-FDD5-8B8B71DB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6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F3C8E-45F7-2CE5-02E7-C1CC70BE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055BF4-C7FE-6F87-A7A2-7C13BCE8F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DFA424-ADFA-56D3-D4C4-AA5B223F7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9E21C4-25ED-8F7C-430C-ECCF6C9A8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FA41C3-D121-CA73-EDE4-36350D817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FBF666-EE84-3226-2092-4FEAAF5E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3C03A1-B42A-0C3B-F032-37B48B10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C3BE2B-7D3A-EC67-5C3C-87C58E1E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91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A561E-FFB0-761E-86B3-F4FF694D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56CCE6-A2A2-5152-E1E4-32B58A0B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DE9850-B708-F655-84C9-0C7ABC32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B68690-E0AD-BFF7-4296-72BA04F7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61E4C0-CD60-7E0E-D616-8A6237B6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86EE97-018B-372D-22E3-07651134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09581F-4C1D-9A7C-470E-C06F803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53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2095B-CF11-D549-DAE3-490ED1D5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7A636-0471-A833-CE3D-6B2B2117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FFF16D-ED48-2464-2AD6-3B65A185F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0594F3-75BB-45C9-FEDE-AEE16480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14F1EC-6C20-26D8-0D8B-089DDF88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39E6DF-FAE4-E63E-4BF3-E823DE76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B3EBF-30A7-FF9E-1405-C0041FA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E7EA9D-070B-08EA-C653-2F5FAF389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E3DED9-8E62-B6A6-5C80-7A73A863D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B4370A-79B9-4C92-ED1C-BA58A769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7C0063-72F1-087E-AD34-0B3D473A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A0ECF9-321F-D758-895B-DA77530A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7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9DE415-E107-2A15-EF4F-2DFF0126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41B763-6E44-32FB-D490-37EEE73B9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DA49C6-E286-C546-FF41-E50CAEAAE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C8483-6EB9-4E16-9D80-641D961BD9A0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4E1114-4FE8-21D4-749A-C6A68A77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10B41-9C52-0830-BD50-E12E8929D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0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tace.stredoceskykraj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png@01DBEF33.580B55B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hyperlink" Target="https://dotace.stredoceskykraj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9E06C-064F-237E-9BB8-79C300E2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2503"/>
            <a:ext cx="9144000" cy="3718374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  <a:t>Elektronický dotační portál </a:t>
            </a: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  <a:t>Středočeského kraje (EDP)</a:t>
            </a: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r>
              <a:rPr lang="cs-CZ" sz="4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PŘÍPRAVA SMLOUVY</a:t>
            </a: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br>
              <a:rPr lang="cs-CZ" sz="44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endParaRPr lang="cs-CZ" sz="4400" dirty="0">
              <a:solidFill>
                <a:srgbClr val="1E3481"/>
              </a:solidFill>
            </a:endParaRPr>
          </a:p>
        </p:txBody>
      </p:sp>
      <p:pic>
        <p:nvPicPr>
          <p:cNvPr id="3" name="Picture 5" descr="kraj">
            <a:extLst>
              <a:ext uri="{FF2B5EF4-FFF2-40B4-BE49-F238E27FC236}">
                <a16:creationId xmlns:a16="http://schemas.microsoft.com/office/drawing/2014/main" id="{629356ED-9F52-59AD-E025-BF153135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9" y="139040"/>
            <a:ext cx="52308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88B0F-2059-9FDC-C9DE-EA5363E1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61C9249D-5C47-0247-40B9-FA48D0B6273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2E40C1-4F4B-BB59-5E2C-17A5F4561D16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E54F5-8CA9-300F-E79E-00E9BD8C5A2E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4E5A046-2C70-0E92-2632-9E1730F12050}"/>
              </a:ext>
            </a:extLst>
          </p:cNvPr>
          <p:cNvSpPr txBox="1"/>
          <p:nvPr/>
        </p:nvSpPr>
        <p:spPr>
          <a:xfrm>
            <a:off x="601702" y="2035621"/>
            <a:ext cx="11590298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Po vyplnění všech povinných dat tabulek, je třeba kliknout vpravo nahoře na modré tlačítko „</a:t>
            </a:r>
            <a:r>
              <a:rPr lang="cs-CZ" sz="1800" b="1" i="0" u="none" strike="noStrike" baseline="0" dirty="0">
                <a:solidFill>
                  <a:srgbClr val="C00000"/>
                </a:solidFill>
              </a:rPr>
              <a:t>Uzavřít editaci dat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“.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Tímto se uloží všechny tabulky. 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466D5F-171D-4F45-E07B-E1D25F483E22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Ukončení editace dat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6" name="Obrázek 5" descr="Obsah obrázku text, Písmo, Elektricky modrá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285F01DE-C4DA-202A-3A7B-38F4ED253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80" y="2659393"/>
            <a:ext cx="18288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7C463-E851-29BF-6F86-968816F6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DDB9FD2E-AC17-F9C9-0093-4E525B07B7A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2D0F64E-E7BF-84D2-C1F4-3B56C8462594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C29C5-38BF-ECB3-B2D0-A0B36B3E3BA6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C8A4EEA-503E-C6CC-DBD8-884A5A39218D}"/>
              </a:ext>
            </a:extLst>
          </p:cNvPr>
          <p:cNvSpPr txBox="1"/>
          <p:nvPr/>
        </p:nvSpPr>
        <p:spPr>
          <a:xfrm>
            <a:off x="601701" y="2035621"/>
            <a:ext cx="4329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algn="just">
              <a:lnSpc>
                <a:spcPct val="100000"/>
              </a:lnSpc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Pokud uživatel klikne na tlačítko Uzavřít editaci dat, ale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nemá ukončené vyplňování tabulky, nejsou vyplněna povinná pole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objeví se toto informační okno.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4BCABB4-4154-EA9D-B7D3-6078CE669E04}"/>
              </a:ext>
            </a:extLst>
          </p:cNvPr>
          <p:cNvSpPr txBox="1"/>
          <p:nvPr/>
        </p:nvSpPr>
        <p:spPr>
          <a:xfrm>
            <a:off x="601704" y="1486857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Ukončení editace dat – upozornění na chybu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11" name="Obrázek 10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F968EF14-CAEE-DDFF-8664-951D01082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2" y="4496027"/>
            <a:ext cx="4053840" cy="2057400"/>
          </a:xfrm>
          <a:prstGeom prst="rect">
            <a:avLst/>
          </a:prstGeom>
        </p:spPr>
      </p:pic>
      <p:pic>
        <p:nvPicPr>
          <p:cNvPr id="13" name="Obrázek 12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621834D7-1084-0DBB-A1FA-C7133D696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40" y="4487110"/>
            <a:ext cx="6164580" cy="115824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6F01713-F5C4-5EAE-2AB0-B4FCB7676E1C}"/>
              </a:ext>
            </a:extLst>
          </p:cNvPr>
          <p:cNvCxnSpPr>
            <a:cxnSpLocks/>
          </p:cNvCxnSpPr>
          <p:nvPr/>
        </p:nvCxnSpPr>
        <p:spPr>
          <a:xfrm flipH="1">
            <a:off x="2920180" y="3211033"/>
            <a:ext cx="1024499" cy="112505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2AAC285-C47A-A61F-1891-DC2DD7F74DC8}"/>
              </a:ext>
            </a:extLst>
          </p:cNvPr>
          <p:cNvSpPr txBox="1"/>
          <p:nvPr/>
        </p:nvSpPr>
        <p:spPr>
          <a:xfrm>
            <a:off x="5667240" y="2035621"/>
            <a:ext cx="616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Pokud uživatel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zapomněl vyplnit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 nějaké tabulky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povinný počet řádků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v horní části obrazovky se zobrazí červené pole s informacemi o tabulce, která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nemá vyplněné povinné řádky. </a:t>
            </a:r>
            <a:endParaRPr lang="cs-CZ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7A42BFA-333E-6297-7DD4-B4F97D223019}"/>
              </a:ext>
            </a:extLst>
          </p:cNvPr>
          <p:cNvCxnSpPr>
            <a:cxnSpLocks/>
          </p:cNvCxnSpPr>
          <p:nvPr/>
        </p:nvCxnSpPr>
        <p:spPr>
          <a:xfrm>
            <a:off x="8533027" y="2958951"/>
            <a:ext cx="0" cy="129374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570354F5-AB82-74E8-D2D9-9CDE67164482}"/>
              </a:ext>
            </a:extLst>
          </p:cNvPr>
          <p:cNvSpPr/>
          <p:nvPr/>
        </p:nvSpPr>
        <p:spPr>
          <a:xfrm>
            <a:off x="530942" y="1948522"/>
            <a:ext cx="4611321" cy="468945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4C9395C-D2ED-DE54-17E5-FAD06CED9D4F}"/>
              </a:ext>
            </a:extLst>
          </p:cNvPr>
          <p:cNvSpPr/>
          <p:nvPr/>
        </p:nvSpPr>
        <p:spPr>
          <a:xfrm>
            <a:off x="5514840" y="1948521"/>
            <a:ext cx="6502991" cy="468945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02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09EA9-D281-536D-7974-0EAC1363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DD4F9F50-DEE2-B0E7-CB56-9D5478BB879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21E8157-6C36-1F81-D3E6-2D97A3A868F1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B2DE20-62A0-69DB-9665-DB37DA820DCE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F17F47-A2D5-B4D9-6115-F3C224BFC286}"/>
              </a:ext>
            </a:extLst>
          </p:cNvPr>
          <p:cNvSpPr txBox="1"/>
          <p:nvPr/>
        </p:nvSpPr>
        <p:spPr>
          <a:xfrm>
            <a:off x="601702" y="2035621"/>
            <a:ext cx="6596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 zadání všech požadovaných informací se znovu klikne na tlačítko „Uzavřít editaci dat“</a:t>
            </a:r>
          </a:p>
          <a:p>
            <a:pPr algn="just">
              <a:lnSpc>
                <a:spcPct val="100000"/>
              </a:lnSpc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Z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obrazí se informační okno s dotazem „Opravdu chcete ukončit editaci dat externích tabulek žádosti?“</a:t>
            </a:r>
          </a:p>
          <a:p>
            <a:pPr algn="just">
              <a:lnSpc>
                <a:spcPct val="100000"/>
              </a:lnSpc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sz="1800" b="1" i="0" u="none" strike="noStrike" baseline="0" dirty="0">
                <a:solidFill>
                  <a:srgbClr val="000000"/>
                </a:solidFill>
              </a:rPr>
              <a:t>Kliknutím na „Potvrdit“ dojde k uložení všech vyplněných dat a uživatel je přesměrován </a:t>
            </a:r>
            <a:r>
              <a:rPr lang="cs-CZ" b="1" dirty="0">
                <a:solidFill>
                  <a:srgbClr val="000000"/>
                </a:solidFill>
              </a:rPr>
              <a:t>na stránku k nahrání relevantních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 příloh smlouvy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28788F3-B0AC-F34C-A86A-B09054D26400}"/>
              </a:ext>
            </a:extLst>
          </p:cNvPr>
          <p:cNvSpPr txBox="1"/>
          <p:nvPr/>
        </p:nvSpPr>
        <p:spPr>
          <a:xfrm>
            <a:off x="648895" y="1488332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Ukončení editace dat – opraveno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6" name="Obrázek 5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ADAA08A1-9C65-85C5-1671-13A64AD66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36" y="2733760"/>
            <a:ext cx="3931920" cy="1798320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3D0F25C-F51A-EA76-816E-82D8E6D9E4AC}"/>
              </a:ext>
            </a:extLst>
          </p:cNvPr>
          <p:cNvCxnSpPr>
            <a:cxnSpLocks/>
          </p:cNvCxnSpPr>
          <p:nvPr/>
        </p:nvCxnSpPr>
        <p:spPr>
          <a:xfrm>
            <a:off x="5567573" y="3307550"/>
            <a:ext cx="2119767" cy="25404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40B0379-8C33-9177-87C2-BE3B3A225746}"/>
              </a:ext>
            </a:extLst>
          </p:cNvPr>
          <p:cNvCxnSpPr>
            <a:cxnSpLocks/>
          </p:cNvCxnSpPr>
          <p:nvPr/>
        </p:nvCxnSpPr>
        <p:spPr>
          <a:xfrm>
            <a:off x="7198242" y="3850600"/>
            <a:ext cx="3604437" cy="3077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E09E3021-AC22-3407-9EEB-EB884DE88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813" y="1719164"/>
            <a:ext cx="1907890" cy="830286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1B38267-38E5-6A08-0A41-8C8AD99B4BD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273591" y="2134307"/>
            <a:ext cx="1302222" cy="10469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64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62FE6-E30A-5CF0-8D46-9F7CA0B4B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61AC3BAF-83F6-157D-2DD6-AC064EFBC859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EE01D66-6BCE-76C4-07E8-30CC0A9402A7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D2734-CF0B-EB99-98CD-9B459BBBDD8C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PŘÍLOHY KE SMLOUVĚ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53E617-E9A3-08DD-6630-E9EF46DB22A0}"/>
              </a:ext>
            </a:extLst>
          </p:cNvPr>
          <p:cNvSpPr txBox="1"/>
          <p:nvPr/>
        </p:nvSpPr>
        <p:spPr>
          <a:xfrm>
            <a:off x="538455" y="1445913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Standardní spuštění příloh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6936A8-B34F-B766-9635-FAD55EDDE639}"/>
              </a:ext>
            </a:extLst>
          </p:cNvPr>
          <p:cNvSpPr txBox="1"/>
          <p:nvPr/>
        </p:nvSpPr>
        <p:spPr>
          <a:xfrm>
            <a:off x="538455" y="2041776"/>
            <a:ext cx="1087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algn="just">
              <a:lnSpc>
                <a:spcPct val="100000"/>
              </a:lnSpc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 ukončení editace smluv se uživateli automaticky otevře nová stránka s požadovanými přílohami.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Všechny </a:t>
            </a:r>
            <a:r>
              <a:rPr lang="cs-CZ" sz="1800" b="1" i="0" u="sng" strike="noStrike" baseline="0" dirty="0">
                <a:solidFill>
                  <a:srgbClr val="1E3481"/>
                </a:solidFill>
              </a:rPr>
              <a:t>povinné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přílohy je nutné označit (zaškrtnout checkbox) a také vložit datovou přílohu (pokud to vyžaduje systém)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u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živatel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zaškrtne checkbox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 přílohy, u které má povinnost jejího přiložení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pomocí funkce „</a:t>
            </a:r>
            <a:r>
              <a:rPr lang="cs-CZ" b="1" dirty="0"/>
              <a:t>Nahrát</a:t>
            </a:r>
            <a:r>
              <a:rPr lang="cs-CZ" dirty="0"/>
              <a:t>“ vybere ze svého PC soubor, který přiloží jako přílohu</a:t>
            </a:r>
          </a:p>
        </p:txBody>
      </p:sp>
      <p:pic>
        <p:nvPicPr>
          <p:cNvPr id="11" name="Obrázek 10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426A6300-B142-AA19-6130-018FDD36E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5" y="3802129"/>
            <a:ext cx="7563344" cy="21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1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DA750-DB7E-2AE0-A169-1D1AF1E23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4650D0B2-07A1-3A65-7425-1BB510E34B1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4925C60-84CD-82E1-78AD-826F6646CABA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7B28DF-BA46-EE4D-077C-587188C28687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PŘÍLOHY KE SMLOUVĚ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1DB6C2-71B3-6B71-068B-9DE2EF49E269}"/>
              </a:ext>
            </a:extLst>
          </p:cNvPr>
          <p:cNvSpPr txBox="1"/>
          <p:nvPr/>
        </p:nvSpPr>
        <p:spPr>
          <a:xfrm>
            <a:off x="538456" y="1478886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Standardní spuštění příloh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82D9BF-0FED-2963-9954-3D0D96D024BC}"/>
              </a:ext>
            </a:extLst>
          </p:cNvPr>
          <p:cNvSpPr txBox="1"/>
          <p:nvPr/>
        </p:nvSpPr>
        <p:spPr>
          <a:xfrm>
            <a:off x="538456" y="2002071"/>
            <a:ext cx="860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Po nahrání povinných, případně nepovinných příloh, je možné kliknout na tlačítko „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Uložit přílohy“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(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přílohy se uloží). </a:t>
            </a:r>
            <a:endParaRPr lang="cs-CZ" dirty="0"/>
          </a:p>
        </p:txBody>
      </p:sp>
      <p:pic>
        <p:nvPicPr>
          <p:cNvPr id="8" name="Obrázek 7" descr="Obsah obrázku text, Písmo, log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AF9A592-CE20-9ACB-098F-C6BF62802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88" y="1852796"/>
            <a:ext cx="1714500" cy="47244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E55DDA8-0B33-6761-1D0B-0022CE2CA11D}"/>
              </a:ext>
            </a:extLst>
          </p:cNvPr>
          <p:cNvSpPr txBox="1"/>
          <p:nvPr/>
        </p:nvSpPr>
        <p:spPr>
          <a:xfrm>
            <a:off x="543598" y="3005955"/>
            <a:ext cx="868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Tlačítkem „Uzavřít editaci příloh“ se definitivně uzavře editace příloh. </a:t>
            </a:r>
            <a:r>
              <a:rPr lang="cs-CZ" dirty="0"/>
              <a:t>Uživatel potom nemůže  přikládat další přílohy.</a:t>
            </a:r>
          </a:p>
        </p:txBody>
      </p:sp>
      <p:pic>
        <p:nvPicPr>
          <p:cNvPr id="15" name="Obrázek 14" descr="Obsah obrázku text, Písmo, Elektricky modrá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86CBE5F2-CCFD-1FCA-4265-77E785C90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68" y="2985930"/>
            <a:ext cx="1722120" cy="624840"/>
          </a:xfrm>
          <a:prstGeom prst="rect">
            <a:avLst/>
          </a:prstGeom>
        </p:spPr>
      </p:pic>
      <p:pic>
        <p:nvPicPr>
          <p:cNvPr id="16" name="Obrázek 15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4A93CB65-758E-BF82-9C3C-5DC2D9655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95" y="3815623"/>
            <a:ext cx="5487181" cy="2346243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DD0430-60C9-194F-3E89-14BDCE6B605B}"/>
              </a:ext>
            </a:extLst>
          </p:cNvPr>
          <p:cNvSpPr txBox="1"/>
          <p:nvPr/>
        </p:nvSpPr>
        <p:spPr>
          <a:xfrm>
            <a:off x="570664" y="4062509"/>
            <a:ext cx="436284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1" i="0" u="none" strike="noStrike" baseline="0" dirty="0"/>
              <a:t>Stav žádosti se změní na „Zpracování smlouvy“</a:t>
            </a:r>
            <a:endParaRPr lang="cs-CZ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3FCC3BE-58BE-6C72-3A98-513991A84F20}"/>
              </a:ext>
            </a:extLst>
          </p:cNvPr>
          <p:cNvCxnSpPr>
            <a:cxnSpLocks/>
          </p:cNvCxnSpPr>
          <p:nvPr/>
        </p:nvCxnSpPr>
        <p:spPr>
          <a:xfrm>
            <a:off x="2722646" y="4454795"/>
            <a:ext cx="5815298" cy="70199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53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CA10-7673-B7C5-D169-6693BB7E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E4C73DE1-B15C-4EE8-59B5-CB31AA50129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B6B62D6-09E1-4BF7-0C0C-752BAA7E555A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B0501-058B-EE7A-F713-71D83A72C0E3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PŘÍLOHY KE SMLOUVĚ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CF75AD9-4889-C80C-F3F0-4B529234AFE8}"/>
              </a:ext>
            </a:extLst>
          </p:cNvPr>
          <p:cNvSpPr txBox="1"/>
          <p:nvPr/>
        </p:nvSpPr>
        <p:spPr>
          <a:xfrm>
            <a:off x="538456" y="1478886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Nestandardní spuštění příloh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73EF87-C389-C638-AE31-599699A78E80}"/>
              </a:ext>
            </a:extLst>
          </p:cNvPr>
          <p:cNvSpPr txBox="1"/>
          <p:nvPr/>
        </p:nvSpPr>
        <p:spPr>
          <a:xfrm>
            <a:off x="538456" y="2353825"/>
            <a:ext cx="11029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i="0" u="none" strike="noStrike" baseline="0" dirty="0">
                <a:solidFill>
                  <a:srgbClr val="1E3481"/>
                </a:solidFill>
              </a:rPr>
              <a:t>Kdy nastává?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okud uživatel neuzavře editaci příloh z jakéhokoliv důvodu a potřebuje se k tomuto doplnění dostat později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ři výpadku internetového spojení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1E3481"/>
                </a:solidFill>
              </a:rPr>
              <a:t>Co dělat?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U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živatel se znovu přihlásí do webového portálu, tímto procesem se dostane do přehledu svých žádostí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V přehledu žádostí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najede na konec řádku, kde jsou tři tečky (ostatní funkce) a najde funkci „Přílohy“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Klikne na „Přílohy“, spustí t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uto funkci a dále pokračuje stejně jako v části „Standardní přílohy“.</a:t>
            </a:r>
            <a:endParaRPr lang="cs-CZ" dirty="0"/>
          </a:p>
        </p:txBody>
      </p:sp>
      <p:pic>
        <p:nvPicPr>
          <p:cNvPr id="6" name="Obrázek 5" descr="Obsah obrázku text, Písmo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BFEB2B6D-C293-D3A8-6CF9-B7AC1ECE4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99" y="4662149"/>
            <a:ext cx="2739064" cy="18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3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002A298D-9B9B-6C18-B4BC-0B5416CD87A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4895B7-0CE2-B818-AB5E-59CC595787AA}"/>
              </a:ext>
            </a:extLst>
          </p:cNvPr>
          <p:cNvSpPr txBox="1"/>
          <p:nvPr/>
        </p:nvSpPr>
        <p:spPr>
          <a:xfrm>
            <a:off x="2277894" y="3546608"/>
            <a:ext cx="763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3A597DA-AB2B-85F5-CA4F-EF14B28ABF69}"/>
              </a:ext>
            </a:extLst>
          </p:cNvPr>
          <p:cNvSpPr txBox="1">
            <a:spLocks/>
          </p:cNvSpPr>
          <p:nvPr/>
        </p:nvSpPr>
        <p:spPr>
          <a:xfrm>
            <a:off x="811619" y="2070056"/>
            <a:ext cx="10568762" cy="5485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3600" b="1" i="0">
                <a:solidFill>
                  <a:srgbClr val="1E3481"/>
                </a:solidFill>
                <a:effectLst/>
              </a:rPr>
              <a:t>Elektronický dotační portál Středočeského kraje</a:t>
            </a:r>
          </a:p>
        </p:txBody>
      </p:sp>
    </p:spTree>
    <p:extLst>
      <p:ext uri="{BB962C8B-B14F-4D97-AF65-F5344CB8AC3E}">
        <p14:creationId xmlns:p14="http://schemas.microsoft.com/office/powerpoint/2010/main" val="19344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AD6D20F0-4E68-A62A-6C0B-44D792C32AF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pic>
        <p:nvPicPr>
          <p:cNvPr id="23" name="Obrázek 22" descr="Obsah obrázku text, snímek obrazovky, plakát, venku&#10;&#10;Popis byl vytvořen automaticky">
            <a:extLst>
              <a:ext uri="{FF2B5EF4-FFF2-40B4-BE49-F238E27FC236}">
                <a16:creationId xmlns:a16="http://schemas.microsoft.com/office/drawing/2014/main" id="{5673E144-A130-D272-0C47-714F9365D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5" y="1966863"/>
            <a:ext cx="3981491" cy="396649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38E22AC-52F9-6A86-EE66-2A6621518A1B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9CCC2-7F71-C3E7-71F5-1402FE2032C0}"/>
              </a:ext>
            </a:extLst>
          </p:cNvPr>
          <p:cNvSpPr txBox="1">
            <a:spLocks/>
          </p:cNvSpPr>
          <p:nvPr/>
        </p:nvSpPr>
        <p:spPr>
          <a:xfrm>
            <a:off x="2815628" y="696134"/>
            <a:ext cx="7662650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PŘIHLÁŠENÍ DO SYSTÉMU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9DE52F-9CCD-C5D1-4B71-163DB70A7F8B}"/>
              </a:ext>
            </a:extLst>
          </p:cNvPr>
          <p:cNvSpPr txBox="1"/>
          <p:nvPr/>
        </p:nvSpPr>
        <p:spPr>
          <a:xfrm>
            <a:off x="601704" y="1966863"/>
            <a:ext cx="687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C00000"/>
                </a:solidFill>
              </a:rPr>
              <a:t>Pro editace smlouvy či ZVA je třeba se přihlásit do aplikace EDP na webu </a:t>
            </a:r>
            <a:r>
              <a:rPr lang="cs-CZ" sz="1800" b="1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800" b="1">
              <a:solidFill>
                <a:srgbClr val="C00000"/>
              </a:solidFill>
            </a:endParaRPr>
          </a:p>
          <a:p>
            <a:endParaRPr lang="cs-CZ"/>
          </a:p>
          <a:p>
            <a:endParaRPr lang="cs-CZ"/>
          </a:p>
          <a:p>
            <a:r>
              <a:rPr lang="cs-CZ"/>
              <a:t>Přihlášení probíhá standardně vyplněním </a:t>
            </a:r>
            <a:r>
              <a:rPr lang="cs-CZ" b="1"/>
              <a:t>e-mailové adresy </a:t>
            </a:r>
            <a:r>
              <a:rPr lang="cs-CZ"/>
              <a:t>a</a:t>
            </a:r>
            <a:r>
              <a:rPr lang="cs-CZ" b="1"/>
              <a:t> hesla</a:t>
            </a:r>
            <a:r>
              <a:rPr lang="cs-CZ"/>
              <a:t>, které byly použity při prvotní registraci do systému.</a:t>
            </a:r>
          </a:p>
        </p:txBody>
      </p:sp>
    </p:spTree>
    <p:extLst>
      <p:ext uri="{BB962C8B-B14F-4D97-AF65-F5344CB8AC3E}">
        <p14:creationId xmlns:p14="http://schemas.microsoft.com/office/powerpoint/2010/main" val="395533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EAA3-73A6-CE0B-529F-E8015AFDE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7EE54A0C-B246-BCB2-6C1D-3C374114660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59933E14-84B3-B5C2-2F39-89C0DAC4FC67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200">
              <a:solidFill>
                <a:srgbClr val="1E348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E85390-7D4A-1B93-7FC6-4639E3E1445C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39E35E-6DB1-0167-2BDE-EB19883C806B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6D164F-EA0A-D66B-51A0-77CB1D0BCEBB}"/>
              </a:ext>
            </a:extLst>
          </p:cNvPr>
          <p:cNvSpPr txBox="1"/>
          <p:nvPr/>
        </p:nvSpPr>
        <p:spPr>
          <a:xfrm>
            <a:off x="601704" y="2551837"/>
            <a:ext cx="6878865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Otevřete záložku </a:t>
            </a:r>
            <a:r>
              <a:rPr lang="cs-CZ" b="1" dirty="0"/>
              <a:t>MOJE ŽÁDOSTI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U příslušné žádosti na konci řádku </a:t>
            </a:r>
            <a:r>
              <a:rPr lang="cs-CZ" b="1" dirty="0"/>
              <a:t>klikněte na „tři tečky“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Nabídne se možnost „smlouva/ZVA a „přijaté dokumenty“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Zvolte možnost </a:t>
            </a:r>
            <a:r>
              <a:rPr lang="cs-CZ" b="1" dirty="0"/>
              <a:t>„smlouva/ZVA“ </a:t>
            </a:r>
            <a:r>
              <a:rPr lang="cs-CZ" dirty="0"/>
              <a:t>→ tím se otevře formulář </a:t>
            </a:r>
            <a:endParaRPr lang="cs-CZ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5FED81-01DC-B90B-75F9-F0E6549C104A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u="none" strike="noStrike" baseline="0">
                <a:solidFill>
                  <a:srgbClr val="C00000"/>
                </a:solidFill>
              </a:rPr>
              <a:t>Otevření formuláře smluv / ZVA 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9" name="Obrázek 8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5613D0FB-D1E3-5CBD-EC78-B7063D0F7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63" y="1287962"/>
            <a:ext cx="4716780" cy="46482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FD47C9D-9A9C-278A-FA9C-819123812EE4}"/>
              </a:ext>
            </a:extLst>
          </p:cNvPr>
          <p:cNvSpPr txBox="1"/>
          <p:nvPr/>
        </p:nvSpPr>
        <p:spPr>
          <a:xfrm>
            <a:off x="601704" y="5770640"/>
            <a:ext cx="8147826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/>
              <a:t>Otevřený formulář obsahuje předem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vydefinované řádky, které je nutné vyplnit.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22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DEA1D-1B6F-43EC-5CFF-A0EE6E05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89AD4E12-CD50-A9CF-D1E5-8C7937001D1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24DEE38C-DD66-F76C-736A-7D2E56FAE366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200">
              <a:solidFill>
                <a:srgbClr val="1E348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D2E07D-12C5-292C-90BE-718DFA10FCAD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F2730-EBC9-437A-778D-84EC9EBF2D47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8976CF-E0F6-4745-D818-40C376468AB4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u="none" strike="noStrike" baseline="0">
                <a:solidFill>
                  <a:srgbClr val="C00000"/>
                </a:solidFill>
              </a:rPr>
              <a:t>Vyplnění formuláře smluv / ZVA 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95C03DC-197F-EE11-86C4-62207588A5CB}"/>
              </a:ext>
            </a:extLst>
          </p:cNvPr>
          <p:cNvSpPr txBox="1"/>
          <p:nvPr/>
        </p:nvSpPr>
        <p:spPr>
          <a:xfrm>
            <a:off x="648895" y="2163528"/>
            <a:ext cx="10323905" cy="11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s-CZ"/>
              <a:t>Pokud se řádek pro vyplnění údajů rovnou nezobrazuje a nemá předvyplněná data, je pro umožnění zadávání dat třeba </a:t>
            </a:r>
            <a:r>
              <a:rPr lang="cs-CZ" b="1">
                <a:solidFill>
                  <a:srgbClr val="C00000"/>
                </a:solidFill>
              </a:rPr>
              <a:t>kliknout na tlačítko </a:t>
            </a:r>
            <a:r>
              <a:rPr lang="cs-CZ"/>
              <a:t>„</a:t>
            </a:r>
            <a:r>
              <a:rPr lang="cs-CZ" b="1">
                <a:solidFill>
                  <a:srgbClr val="C00000"/>
                </a:solidFill>
              </a:rPr>
              <a:t>+ přidat řádek</a:t>
            </a:r>
            <a:r>
              <a:rPr lang="cs-CZ"/>
              <a:t>“!</a:t>
            </a:r>
          </a:p>
          <a:p>
            <a:pPr>
              <a:lnSpc>
                <a:spcPct val="150000"/>
              </a:lnSpc>
            </a:pPr>
            <a:endParaRPr lang="cs-CZ"/>
          </a:p>
        </p:txBody>
      </p:sp>
      <p:pic>
        <p:nvPicPr>
          <p:cNvPr id="12" name="Obrázek 11" descr="Obsah obrázku text, snímek obrazovky, Písmo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A69DEC81-69E8-8AFE-950C-B329EFB6F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68" y="3105954"/>
            <a:ext cx="6263640" cy="187452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0DF01F-C424-A962-DAE4-92CC6705A5A4}"/>
              </a:ext>
            </a:extLst>
          </p:cNvPr>
          <p:cNvSpPr txBox="1"/>
          <p:nvPr/>
        </p:nvSpPr>
        <p:spPr>
          <a:xfrm>
            <a:off x="648895" y="5443542"/>
            <a:ext cx="907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pozn.: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Některé sekce již mohou data přednabízet z vyplněné žádosti, řádek je pak již založen. Pak není třeba další řádek přidávat.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88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AFC9C-5E87-EF9B-A2EC-FB8D2848A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9CEB7CD3-C813-E4A8-66C2-7C383FECC26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FD084FDF-1F5E-07FB-D740-64F4E6E37BAB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200">
              <a:solidFill>
                <a:srgbClr val="1E348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368072D-200A-4942-038F-2B37C4840A08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B2937-61FA-BEAC-0172-8471A518C025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064309-7022-FF4C-A6CC-1BD3F6D7F05F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Ukládání změn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199AF7-AEC3-C015-CE7F-EED1D08042B7}"/>
              </a:ext>
            </a:extLst>
          </p:cNvPr>
          <p:cNvSpPr txBox="1"/>
          <p:nvPr/>
        </p:nvSpPr>
        <p:spPr>
          <a:xfrm>
            <a:off x="601704" y="2116262"/>
            <a:ext cx="10917292" cy="78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s-CZ"/>
              <a:t>Po zadání všech dat (vč. povinných položek) pro </a:t>
            </a:r>
            <a:r>
              <a:rPr lang="cs-CZ" b="1"/>
              <a:t>danou tabulku</a:t>
            </a:r>
            <a:r>
              <a:rPr lang="cs-CZ"/>
              <a:t>,  se </a:t>
            </a:r>
            <a:r>
              <a:rPr lang="cs-CZ" b="1">
                <a:solidFill>
                  <a:srgbClr val="C00000"/>
                </a:solidFill>
              </a:rPr>
              <a:t>musí stisknout tlačítko „Uložit změny“</a:t>
            </a:r>
            <a:r>
              <a:rPr lang="cs-CZ" b="1"/>
              <a:t>.</a:t>
            </a:r>
            <a:r>
              <a:rPr lang="cs-CZ"/>
              <a:t> </a:t>
            </a:r>
            <a:br>
              <a:rPr lang="cs-CZ"/>
            </a:br>
            <a:r>
              <a:rPr lang="cs-CZ" b="1">
                <a:solidFill>
                  <a:srgbClr val="C00000"/>
                </a:solidFill>
              </a:rPr>
              <a:t>Bez toho NEBUDOU data uložena</a:t>
            </a:r>
            <a:r>
              <a:rPr lang="cs-CZ"/>
              <a:t>.</a:t>
            </a:r>
          </a:p>
        </p:txBody>
      </p:sp>
      <p:pic>
        <p:nvPicPr>
          <p:cNvPr id="6" name="Obrázek 5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2ACB0A73-97E5-A83C-BF77-F434DB44D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2"/>
          <a:stretch/>
        </p:blipFill>
        <p:spPr>
          <a:xfrm>
            <a:off x="3768230" y="4825497"/>
            <a:ext cx="7515854" cy="71577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DE5EA0A-3A36-9610-810A-5E3098B0A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FD26A3C-F196-8362-920B-4DD160FB2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t="50000" r="31913" b="38572"/>
          <a:stretch>
            <a:fillRect/>
          </a:stretch>
        </p:blipFill>
        <p:spPr bwMode="auto">
          <a:xfrm>
            <a:off x="3768229" y="3955305"/>
            <a:ext cx="7515853" cy="8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1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DCAF8-B264-CE1E-EF16-07F581496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řada/pruh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CFA5B3B0-E9AD-7CC0-F9F6-6422FFE05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8" y="2630845"/>
            <a:ext cx="7082096" cy="1544936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935E3056-1E0A-8E08-DDF3-115C262E0048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127CB4D9-840B-2324-B67C-B92B40403D3A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hlinkClick r:id="rId4"/>
              </a:rPr>
              <a:t>https://dotace.stredoceskykraj.cz/</a:t>
            </a:r>
            <a:endParaRPr lang="cs-CZ" sz="12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F84F8D-6D6F-2BD3-FC2C-095F3446DB4B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F2B01-83DE-9E32-5CC2-AFBF432CC0DC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B33053-1D79-D504-4337-C75777077780}"/>
              </a:ext>
            </a:extLst>
          </p:cNvPr>
          <p:cNvSpPr txBox="1"/>
          <p:nvPr/>
        </p:nvSpPr>
        <p:spPr>
          <a:xfrm>
            <a:off x="601704" y="2035621"/>
            <a:ext cx="11590296" cy="356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/>
              <a:t>Každá tabulka má garantem programu předem vydefinované </a:t>
            </a:r>
            <a:r>
              <a:rPr lang="cs-CZ" b="1"/>
              <a:t>povinné položky</a:t>
            </a:r>
            <a:r>
              <a:rPr lang="cs-CZ"/>
              <a:t>. </a:t>
            </a:r>
          </a:p>
          <a:p>
            <a:pPr marL="285750" indent="-285750">
              <a:buBlip>
                <a:blip r:embed="rId5"/>
              </a:buBlip>
            </a:pPr>
            <a:r>
              <a:rPr lang="cs-CZ"/>
              <a:t>Tyto položky se v případě </a:t>
            </a:r>
            <a:r>
              <a:rPr lang="cs-CZ" b="1"/>
              <a:t>nevyplněné hodnoty označí </a:t>
            </a:r>
            <a:r>
              <a:rPr lang="cs-CZ" b="1">
                <a:solidFill>
                  <a:srgbClr val="C00000"/>
                </a:solidFill>
              </a:rPr>
              <a:t>červeně</a:t>
            </a:r>
            <a:r>
              <a:rPr lang="cs-CZ"/>
              <a:t>. </a:t>
            </a:r>
            <a:br>
              <a:rPr lang="cs-CZ"/>
            </a:br>
            <a:br>
              <a:rPr lang="cs-CZ"/>
            </a:br>
            <a:endParaRPr lang="cs-CZ"/>
          </a:p>
          <a:p>
            <a:pPr marL="285750" indent="-285750">
              <a:buBlip>
                <a:blip r:embed="rId5"/>
              </a:buBlip>
            </a:pPr>
            <a:endParaRPr lang="cs-CZ"/>
          </a:p>
          <a:p>
            <a:pPr marL="285750" indent="-285750">
              <a:buBlip>
                <a:blip r:embed="rId5"/>
              </a:buBlip>
            </a:pPr>
            <a:endParaRPr lang="cs-CZ"/>
          </a:p>
          <a:p>
            <a:pPr marL="285750" indent="-285750">
              <a:lnSpc>
                <a:spcPct val="120000"/>
              </a:lnSpc>
              <a:buBlip>
                <a:blip r:embed="rId5"/>
              </a:buBlip>
            </a:pPr>
            <a:r>
              <a:rPr lang="cs-CZ"/>
              <a:t>Pokud uživatel stiskne tlačítko „Uložit změny“ </a:t>
            </a:r>
            <a:br>
              <a:rPr lang="cs-CZ"/>
            </a:br>
            <a:r>
              <a:rPr lang="cs-CZ"/>
              <a:t>a povinná hodnota </a:t>
            </a:r>
            <a:r>
              <a:rPr lang="cs-CZ" b="1"/>
              <a:t>není vyplněna</a:t>
            </a:r>
            <a:r>
              <a:rPr lang="cs-CZ"/>
              <a:t>, </a:t>
            </a:r>
            <a:br>
              <a:rPr lang="cs-CZ"/>
            </a:br>
            <a:r>
              <a:rPr lang="cs-CZ"/>
              <a:t>zobrazí se uživateli informační hlášení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45223D-1E76-61E4-6EE1-FF1A8AE0E0CB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Vypnění polí - povinné položky</a:t>
            </a:r>
          </a:p>
        </p:txBody>
      </p:sp>
      <p:pic>
        <p:nvPicPr>
          <p:cNvPr id="15" name="Obrázek 14" descr="Obsah obrázku text, Písmo, číslo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261EE7DF-6982-D6F7-0E13-3CF2D33EE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0" y="4256181"/>
            <a:ext cx="6710950" cy="2429936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D5C731B-C398-C5E9-5561-11AF79473F94}"/>
              </a:ext>
            </a:extLst>
          </p:cNvPr>
          <p:cNvCxnSpPr/>
          <p:nvPr/>
        </p:nvCxnSpPr>
        <p:spPr>
          <a:xfrm>
            <a:off x="4348264" y="5598969"/>
            <a:ext cx="836579" cy="68232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99F431F7-8018-09B2-0D62-EDAC240FE7D9}"/>
              </a:ext>
            </a:extLst>
          </p:cNvPr>
          <p:cNvCxnSpPr>
            <a:cxnSpLocks/>
          </p:cNvCxnSpPr>
          <p:nvPr/>
        </p:nvCxnSpPr>
        <p:spPr>
          <a:xfrm flipH="1">
            <a:off x="5732206" y="2831690"/>
            <a:ext cx="664646" cy="8111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3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2CA5-7287-815C-3A0E-99952AF9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snímek obrazovky, Písmo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5A7FAD17-1354-4B28-E74F-6CE654133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57" y="1486857"/>
            <a:ext cx="4191000" cy="2537460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1D417C61-8876-165B-2548-2551E6DC936A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E2714BC-B88B-72E2-C887-D50A06B40411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AD77A-89E6-84F6-2DA8-2D50253429C1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66825D-DB12-7B6E-F6A2-B191F4E5DC25}"/>
              </a:ext>
            </a:extLst>
          </p:cNvPr>
          <p:cNvSpPr txBox="1"/>
          <p:nvPr/>
        </p:nvSpPr>
        <p:spPr>
          <a:xfrm>
            <a:off x="601703" y="2035621"/>
            <a:ext cx="7824541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Kliknutím na ikonu koše + kliknutím na tlačítko „uložit změny“ se smaže celý řádek, který byl uživatelem vyplněn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! 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BB10DF7-20CD-02BE-98F0-E84AF338044A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Odstranění záznamu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8022C05-3EB0-6E66-D63A-963E396801FB}"/>
              </a:ext>
            </a:extLst>
          </p:cNvPr>
          <p:cNvCxnSpPr/>
          <p:nvPr/>
        </p:nvCxnSpPr>
        <p:spPr>
          <a:xfrm>
            <a:off x="2281084" y="2448232"/>
            <a:ext cx="8593393" cy="98076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A3544F-074C-89D7-27B5-C28496C033DE}"/>
              </a:ext>
            </a:extLst>
          </p:cNvPr>
          <p:cNvSpPr txBox="1"/>
          <p:nvPr/>
        </p:nvSpPr>
        <p:spPr>
          <a:xfrm>
            <a:off x="601703" y="3269312"/>
            <a:ext cx="9663173" cy="212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 b="1">
                <a:solidFill>
                  <a:srgbClr val="C00000"/>
                </a:solidFill>
              </a:rPr>
              <a:t>Kde je ikona koše umístěna?</a:t>
            </a:r>
          </a:p>
          <a:p>
            <a:r>
              <a:rPr lang="cs-CZ"/>
              <a:t>Ikona je umístěna </a:t>
            </a:r>
            <a:r>
              <a:rPr lang="cs-CZ" b="1"/>
              <a:t>úplně na konci každého řádku.</a:t>
            </a:r>
          </a:p>
          <a:p>
            <a:endParaRPr lang="cs-CZ" b="1"/>
          </a:p>
          <a:p>
            <a:r>
              <a:rPr lang="cs-CZ" b="1">
                <a:solidFill>
                  <a:srgbClr val="C00000"/>
                </a:solidFill>
              </a:rPr>
              <a:t>Ikona koše není vidět?</a:t>
            </a: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 případě více sloupců je nutné se </a:t>
            </a:r>
            <a:r>
              <a:rPr lang="cs-CZ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posunout pomocí posuvníku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ve spodní části řádku. </a:t>
            </a:r>
            <a:endParaRPr lang="cs-CZ" b="1"/>
          </a:p>
        </p:txBody>
      </p:sp>
      <p:pic>
        <p:nvPicPr>
          <p:cNvPr id="14" name="Obrázek 13" descr="Obsah obrázku text, snímek obrazovky, řada/pruh, Písmo&#10;&#10;Obsah vygenerovaný umělou inteligencí může být nesprávný.">
            <a:extLst>
              <a:ext uri="{FF2B5EF4-FFF2-40B4-BE49-F238E27FC236}">
                <a16:creationId xmlns:a16="http://schemas.microsoft.com/office/drawing/2014/main" id="{ACA43C94-9ECC-6283-00A9-DC42A1A4E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33" y="5371143"/>
            <a:ext cx="6545580" cy="1463040"/>
          </a:xfrm>
          <a:prstGeom prst="rect">
            <a:avLst/>
          </a:prstGeom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C643597-97FD-8A0E-8E24-4DCCE050C959}"/>
              </a:ext>
            </a:extLst>
          </p:cNvPr>
          <p:cNvCxnSpPr/>
          <p:nvPr/>
        </p:nvCxnSpPr>
        <p:spPr>
          <a:xfrm flipH="1">
            <a:off x="4758813" y="5371143"/>
            <a:ext cx="786581" cy="118714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6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422D1-9179-7E69-5938-CD9CE5CF0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7FFE98E8-3892-5562-AA9B-DBA0C2294F7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92229BD-879D-BF4C-E74E-B38484375041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D76FD-DFD7-B3AA-9C19-C4B0648A72A0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AABD6C-F8D4-6EE3-DCDA-F1723858BCAA}"/>
              </a:ext>
            </a:extLst>
          </p:cNvPr>
          <p:cNvSpPr txBox="1"/>
          <p:nvPr/>
        </p:nvSpPr>
        <p:spPr>
          <a:xfrm>
            <a:off x="601702" y="2035621"/>
            <a:ext cx="11590298" cy="11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>
              <a:lnSpc>
                <a:spcPct val="130000"/>
              </a:lnSpc>
            </a:pPr>
            <a:r>
              <a:rPr lang="cs-CZ">
                <a:solidFill>
                  <a:srgbClr val="000000"/>
                </a:solidFill>
              </a:rPr>
              <a:t>Formulář většinou obsahuje tabulky s více sloupci. </a:t>
            </a:r>
            <a:r>
              <a:rPr lang="cs-CZ" b="1">
                <a:solidFill>
                  <a:srgbClr val="000000"/>
                </a:solidFill>
              </a:rPr>
              <a:t>Ne vždy jsou všechny sloupce viditelné současně</a:t>
            </a:r>
            <a:r>
              <a:rPr lang="cs-CZ">
                <a:solidFill>
                  <a:srgbClr val="000000"/>
                </a:solidFill>
              </a:rPr>
              <a:t>.</a:t>
            </a:r>
            <a:br>
              <a:rPr lang="cs-CZ">
                <a:solidFill>
                  <a:srgbClr val="000000"/>
                </a:solidFill>
              </a:rPr>
            </a:br>
            <a:r>
              <a:rPr lang="cs-CZ">
                <a:solidFill>
                  <a:srgbClr val="000000"/>
                </a:solidFill>
              </a:rPr>
              <a:t>Pro jejich zobrazení je třeba v dané tabulce </a:t>
            </a:r>
            <a:r>
              <a:rPr lang="cs-CZ" b="1">
                <a:solidFill>
                  <a:srgbClr val="000000"/>
                </a:solidFill>
              </a:rPr>
              <a:t>najet myší na poslední řádek tabulky a tím zobrazit posuvník</a:t>
            </a:r>
            <a:r>
              <a:rPr lang="cs-CZ">
                <a:solidFill>
                  <a:srgbClr val="000000"/>
                </a:solidFill>
              </a:rPr>
              <a:t>.</a:t>
            </a:r>
            <a:br>
              <a:rPr lang="cs-CZ">
                <a:solidFill>
                  <a:srgbClr val="000000"/>
                </a:solidFill>
              </a:rPr>
            </a:br>
            <a:r>
              <a:rPr lang="cs-CZ" b="1">
                <a:solidFill>
                  <a:srgbClr val="000000"/>
                </a:solidFill>
              </a:rPr>
              <a:t>Posuvníkem se uživatel posouvá po řádku</a:t>
            </a:r>
            <a:r>
              <a:rPr lang="cs-CZ">
                <a:solidFill>
                  <a:srgbClr val="000000"/>
                </a:solidFill>
              </a:rPr>
              <a:t>, zobrazuje všechny sloupečky v dané tabulce a ty následně vyplňuje. 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288793E-43C9-3D09-D468-FD1959276351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Práce s posuvníkem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AFCAB4-A777-C843-FAC1-21214076222A}"/>
              </a:ext>
            </a:extLst>
          </p:cNvPr>
          <p:cNvSpPr txBox="1"/>
          <p:nvPr/>
        </p:nvSpPr>
        <p:spPr>
          <a:xfrm>
            <a:off x="601702" y="372742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Informační lišta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245E1C-DE83-D7DF-9020-B26FE9E9256A}"/>
              </a:ext>
            </a:extLst>
          </p:cNvPr>
          <p:cNvSpPr txBox="1"/>
          <p:nvPr/>
        </p:nvSpPr>
        <p:spPr>
          <a:xfrm>
            <a:off x="601701" y="4189092"/>
            <a:ext cx="10351433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>
              <a:lnSpc>
                <a:spcPct val="130000"/>
              </a:lnSpc>
            </a:pP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Pod názvem tabulky je v modrém poli zobrazen </a:t>
            </a:r>
            <a:b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např. vysvětlující text k tabulce zadaný administrátorem. </a:t>
            </a:r>
            <a:endParaRPr lang="cs-CZ"/>
          </a:p>
        </p:txBody>
      </p:sp>
      <p:pic>
        <p:nvPicPr>
          <p:cNvPr id="13" name="Obrázek 12" descr="Obsah obrázku text, snímek obrazovky, řada/pruh, Písmo&#10;&#10;Obsah vygenerovaný umělou inteligencí může být nesprávný.">
            <a:extLst>
              <a:ext uri="{FF2B5EF4-FFF2-40B4-BE49-F238E27FC236}">
                <a16:creationId xmlns:a16="http://schemas.microsoft.com/office/drawing/2014/main" id="{AA831425-4E0C-B8CA-A5C3-903E9E65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31982"/>
            <a:ext cx="5811522" cy="2329884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4E44F08-5B62-7498-0776-0BF478E262BA}"/>
              </a:ext>
            </a:extLst>
          </p:cNvPr>
          <p:cNvCxnSpPr/>
          <p:nvPr/>
        </p:nvCxnSpPr>
        <p:spPr>
          <a:xfrm>
            <a:off x="5663381" y="4581956"/>
            <a:ext cx="432619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0D9FA-2365-8FF0-B818-F011F826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07A41B59-23CB-E2B7-BBDE-9F7AABC4CF5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5BF87ADA-5443-056C-9F25-87DA5E291BCE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hlinkClick r:id="rId3"/>
              </a:rPr>
              <a:t>https://dotace.stredoceskykraj.cz/</a:t>
            </a:r>
            <a:endParaRPr lang="cs-CZ" sz="12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82C91F-F96D-F729-5A63-30B6EF784A55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5A1DB-CDF0-9A48-BF22-AE39DABA11A0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SMLUV /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AEBFFA-0E99-E147-EFDD-A806711B8CB2}"/>
              </a:ext>
            </a:extLst>
          </p:cNvPr>
          <p:cNvSpPr txBox="1"/>
          <p:nvPr/>
        </p:nvSpPr>
        <p:spPr>
          <a:xfrm>
            <a:off x="601702" y="2035621"/>
            <a:ext cx="11590298" cy="186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U každé tabulky se nachází v pravé části “</a:t>
            </a:r>
            <a:r>
              <a:rPr lang="cs-CZ" b="1" dirty="0">
                <a:solidFill>
                  <a:srgbClr val="C00000"/>
                </a:solidFill>
              </a:rPr>
              <a:t>šipka/zobáček</a:t>
            </a:r>
            <a:r>
              <a:rPr lang="cs-CZ" dirty="0">
                <a:solidFill>
                  <a:srgbClr val="000000"/>
                </a:solidFill>
              </a:rPr>
              <a:t>”, po kliknutí na něj  se zabalí (schovají) jednotlivé řádky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Tabulky se tak přehledně seřadí pod sebe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Stejně zafunguje i kliknutí na šedé pole s názvem tabulky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Pro rozbalení je nutné opět kliknout na pole s názvem tabulky, případně na “šipku/zobáček” v pravé části obrazovky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16AFE1-88E1-12EA-A9FB-D3A4EE08C541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Funkce řazení tabulek pod sebe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8" name="Obrázek 7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175D45C1-8D2C-FF2D-7000-85CD42226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19" y="3629351"/>
            <a:ext cx="62255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932</Words>
  <Application>Microsoft Office PowerPoint</Application>
  <PresentationFormat>Širokoúhlá obrazovka</PresentationFormat>
  <Paragraphs>102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Motiv Office</vt:lpstr>
      <vt:lpstr>Elektronický dotační portál  Středočeského kraje (EDP)  PŘÍPRAVA SMLOUVY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Krajsky urad Stredoceskeho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Bohatová Martina</dc:creator>
  <cp:lastModifiedBy>Krubnerová Andrea</cp:lastModifiedBy>
  <cp:revision>205</cp:revision>
  <cp:lastPrinted>2025-06-25T09:41:07Z</cp:lastPrinted>
  <dcterms:created xsi:type="dcterms:W3CDTF">2024-12-04T12:50:01Z</dcterms:created>
  <dcterms:modified xsi:type="dcterms:W3CDTF">2025-07-07T09:53:20Z</dcterms:modified>
</cp:coreProperties>
</file>