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0" r:id="rId4"/>
    <p:sldId id="262" r:id="rId5"/>
    <p:sldId id="261" r:id="rId6"/>
    <p:sldId id="263" r:id="rId7"/>
    <p:sldId id="267" r:id="rId8"/>
    <p:sldId id="268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9/6/2024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9/6/2024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0ADF273-C5E5-EDB1-1DA8-8A5C47B096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1871623"/>
          </a:xfrm>
        </p:spPr>
        <p:txBody>
          <a:bodyPr/>
          <a:lstStyle/>
          <a:p>
            <a:r>
              <a:rPr lang="cs-CZ" dirty="0"/>
              <a:t>ŽIVOT JAK NA HOUPAČCE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02EE7C1-3DCA-40F5-6221-7FB1774FDC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2020078"/>
          </a:xfrm>
        </p:spPr>
        <p:txBody>
          <a:bodyPr>
            <a:normAutofit lnSpcReduction="10000"/>
          </a:bodyPr>
          <a:lstStyle/>
          <a:p>
            <a:r>
              <a:rPr lang="cs-CZ" b="1" dirty="0">
                <a:solidFill>
                  <a:schemeClr val="tx1"/>
                </a:solidFill>
              </a:rPr>
              <a:t>Ing. Čuříková Pavla</a:t>
            </a:r>
          </a:p>
          <a:p>
            <a:r>
              <a:rPr lang="cs-CZ" b="1" dirty="0">
                <a:solidFill>
                  <a:schemeClr val="tx1"/>
                </a:solidFill>
              </a:rPr>
              <a:t>Pracovnice v sociálních službách</a:t>
            </a:r>
          </a:p>
          <a:p>
            <a:r>
              <a:rPr lang="cs-CZ" b="1" dirty="0">
                <a:solidFill>
                  <a:schemeClr val="tx1"/>
                </a:solidFill>
              </a:rPr>
              <a:t>Poradna pro občanství/občanská a lidská práva </a:t>
            </a:r>
            <a:r>
              <a:rPr lang="cs-CZ" b="1" dirty="0" err="1">
                <a:solidFill>
                  <a:schemeClr val="tx1"/>
                </a:solidFill>
              </a:rPr>
              <a:t>z.s</a:t>
            </a:r>
            <a:r>
              <a:rPr lang="cs-CZ" b="1" dirty="0">
                <a:solidFill>
                  <a:schemeClr val="tx1"/>
                </a:solidFill>
              </a:rPr>
              <a:t>.</a:t>
            </a:r>
          </a:p>
          <a:p>
            <a:r>
              <a:rPr lang="cs-CZ" b="1" dirty="0">
                <a:solidFill>
                  <a:schemeClr val="tx1"/>
                </a:solidFill>
              </a:rPr>
              <a:t>Pobočka mladá </a:t>
            </a:r>
            <a:r>
              <a:rPr lang="cs-CZ" b="1" dirty="0" err="1">
                <a:solidFill>
                  <a:schemeClr val="tx1"/>
                </a:solidFill>
              </a:rPr>
              <a:t>boleslav</a:t>
            </a:r>
            <a:endParaRPr lang="cs-CZ" b="1" dirty="0">
              <a:solidFill>
                <a:schemeClr val="tx1"/>
              </a:solidFill>
            </a:endParaRPr>
          </a:p>
          <a:p>
            <a:endParaRPr lang="cs-CZ" dirty="0"/>
          </a:p>
        </p:txBody>
      </p:sp>
      <p:pic>
        <p:nvPicPr>
          <p:cNvPr id="5" name="Obrázek 4" descr="Poradna">
            <a:extLst>
              <a:ext uri="{FF2B5EF4-FFF2-40B4-BE49-F238E27FC236}">
                <a16:creationId xmlns:a16="http://schemas.microsoft.com/office/drawing/2014/main" id="{B1ED4F90-206D-90BD-662C-B250BF0D44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8912" y="196487"/>
            <a:ext cx="2735580" cy="5867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65308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8949294-8276-AF6A-878E-D5F3EF55FFD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05070" y="811763"/>
            <a:ext cx="10373156" cy="526246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b="1" dirty="0"/>
              <a:t>Klientka, paní MONIKA</a:t>
            </a:r>
          </a:p>
          <a:p>
            <a:pPr marL="0" indent="0" algn="ctr">
              <a:buNone/>
            </a:pPr>
            <a:endParaRPr lang="cs-CZ" dirty="0"/>
          </a:p>
          <a:p>
            <a:r>
              <a:rPr lang="cs-CZ" dirty="0"/>
              <a:t>vyhledala služby Poradny pro občanství/občanská  a lidská práva na doporučení své kamarádky</a:t>
            </a:r>
          </a:p>
          <a:p>
            <a:r>
              <a:rPr lang="cs-CZ" dirty="0"/>
              <a:t>56letou ženu, žijící (od roku 2022) sama v městském bytě v mladé </a:t>
            </a:r>
            <a:r>
              <a:rPr lang="cs-CZ" dirty="0" err="1"/>
              <a:t>boleslavi</a:t>
            </a:r>
            <a:r>
              <a:rPr lang="cs-CZ" dirty="0"/>
              <a:t> </a:t>
            </a:r>
          </a:p>
          <a:p>
            <a:r>
              <a:rPr lang="cs-CZ" dirty="0"/>
              <a:t>Psychiatrické onemocnění – smíšená, středně těžká úzkostně-depresivní porucha</a:t>
            </a:r>
          </a:p>
          <a:p>
            <a:pPr marL="0" indent="0">
              <a:buNone/>
            </a:pPr>
            <a:r>
              <a:rPr lang="cs-CZ" dirty="0"/>
              <a:t>    -  pobírá III. stupeň invalidního důchodu</a:t>
            </a:r>
          </a:p>
          <a:p>
            <a:pPr marL="0" indent="0">
              <a:buNone/>
            </a:pPr>
            <a:r>
              <a:rPr lang="cs-CZ" dirty="0"/>
              <a:t>    - velice výkyvné chován, které je ovlivněno nastalou situací (negativní </a:t>
            </a:r>
          </a:p>
          <a:p>
            <a:pPr marL="0" indent="0">
              <a:buNone/>
            </a:pPr>
            <a:r>
              <a:rPr lang="cs-CZ" dirty="0"/>
              <a:t>       informace – křik, potřeba bušení do věcí. Pozitivní informace – chování se </a:t>
            </a:r>
          </a:p>
          <a:p>
            <a:pPr marL="0" indent="0">
              <a:buNone/>
            </a:pPr>
            <a:r>
              <a:rPr lang="cs-CZ" dirty="0"/>
              <a:t>       podobá malému dítěti)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pic>
        <p:nvPicPr>
          <p:cNvPr id="2" name="Obrázek 1" descr="Poradna">
            <a:extLst>
              <a:ext uri="{FF2B5EF4-FFF2-40B4-BE49-F238E27FC236}">
                <a16:creationId xmlns:a16="http://schemas.microsoft.com/office/drawing/2014/main" id="{C56A3496-7208-8AC9-E91F-320AB7AA7F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56420" y="197031"/>
            <a:ext cx="2735580" cy="5867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82628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4EAC466-490C-42CD-A5A7-3AB502649F9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332090" y="711200"/>
            <a:ext cx="9516532" cy="518159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b="1" dirty="0"/>
              <a:t>Práce s paní </a:t>
            </a:r>
            <a:r>
              <a:rPr lang="cs-CZ" b="1" dirty="0" err="1"/>
              <a:t>monikou</a:t>
            </a:r>
            <a:endParaRPr lang="cs-CZ" b="1" dirty="0"/>
          </a:p>
          <a:p>
            <a:pPr marL="0" indent="0" algn="ctr">
              <a:buNone/>
            </a:pPr>
            <a:endParaRPr lang="cs-CZ" dirty="0"/>
          </a:p>
          <a:p>
            <a:r>
              <a:rPr lang="cs-CZ" dirty="0"/>
              <a:t>Návštěva lékařů – vzhledem ke klientčině diagnóze, má u lékaře problémy   s komunikací (díky nervóznímu chování se na židli „pohupuje“)</a:t>
            </a:r>
          </a:p>
          <a:p>
            <a:r>
              <a:rPr lang="cs-CZ" dirty="0"/>
              <a:t>Doprovod na úřady – z důvodů pochopení a výpomoci s vyplňování potřebných formalit (např. nemožnost pochopení prodloužení nájemní smlouvy v městském bytě na dobu určitou – 1. roku)</a:t>
            </a:r>
          </a:p>
          <a:p>
            <a:r>
              <a:rPr lang="cs-CZ" dirty="0"/>
              <a:t>V prvopočátku výpomoc s vyzvedáváním invalidního důchodu na poště  a uhrazení potřebných nákladů souvisejících s bydlením – již zvládá sama.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/>
              <a:t> </a:t>
            </a:r>
          </a:p>
        </p:txBody>
      </p:sp>
      <p:pic>
        <p:nvPicPr>
          <p:cNvPr id="2" name="Obrázek 1" descr="Poradna">
            <a:extLst>
              <a:ext uri="{FF2B5EF4-FFF2-40B4-BE49-F238E27FC236}">
                <a16:creationId xmlns:a16="http://schemas.microsoft.com/office/drawing/2014/main" id="{18236314-0046-23AF-A50C-B30A8D051D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4855" y="196488"/>
            <a:ext cx="2735580" cy="5867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62416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5048A71-C7D6-44E2-83F0-9425FC02F8B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377244" y="609600"/>
            <a:ext cx="9900981" cy="5181599"/>
          </a:xfrm>
        </p:spPr>
        <p:txBody>
          <a:bodyPr/>
          <a:lstStyle/>
          <a:p>
            <a:pPr marL="0" indent="0" algn="ctr">
              <a:buNone/>
            </a:pPr>
            <a:r>
              <a:rPr lang="cs-CZ" b="1" dirty="0"/>
              <a:t>Zvládá žít sama?</a:t>
            </a:r>
          </a:p>
          <a:p>
            <a:pPr marL="0" indent="0" algn="ctr">
              <a:buNone/>
            </a:pPr>
            <a:endParaRPr lang="cs-CZ" dirty="0"/>
          </a:p>
          <a:p>
            <a:r>
              <a:rPr lang="cs-CZ" dirty="0"/>
              <a:t>Názor psychiatra – vhodné zažádat o dům s pečovatelskou službou – paní </a:t>
            </a:r>
            <a:r>
              <a:rPr lang="cs-CZ" dirty="0" err="1"/>
              <a:t>monika</a:t>
            </a:r>
            <a:r>
              <a:rPr lang="cs-CZ" dirty="0"/>
              <a:t> razantně odmítá.</a:t>
            </a:r>
          </a:p>
          <a:p>
            <a:r>
              <a:rPr lang="cs-CZ" dirty="0"/>
              <a:t>Návrh řešení ze strany paní </a:t>
            </a:r>
            <a:r>
              <a:rPr lang="cs-CZ" dirty="0" err="1"/>
              <a:t>moniky</a:t>
            </a:r>
            <a:r>
              <a:rPr lang="cs-CZ" dirty="0"/>
              <a:t> – péče a dohled od kamarádky, která bydlí ve stejném domě (kamarádka v rámci možností souhlasí)</a:t>
            </a:r>
          </a:p>
          <a:p>
            <a:r>
              <a:rPr lang="cs-CZ" dirty="0"/>
              <a:t>Zdravotní problémy paní </a:t>
            </a:r>
            <a:r>
              <a:rPr lang="cs-CZ" dirty="0" err="1"/>
              <a:t>moniky</a:t>
            </a:r>
            <a:r>
              <a:rPr lang="cs-CZ" dirty="0"/>
              <a:t> – způsobené autonehodou (špatná a nenávratná hybnost kolene – problém s motorikou ve vaně)</a:t>
            </a:r>
          </a:p>
          <a:p>
            <a:r>
              <a:rPr lang="cs-CZ" dirty="0"/>
              <a:t>Zažádáno o příspěvek na péči – aktuálně rozhodnuto o přiznání II. Stupně</a:t>
            </a:r>
          </a:p>
          <a:p>
            <a:pPr marL="0" indent="0">
              <a:buNone/>
            </a:pPr>
            <a:r>
              <a:rPr lang="cs-CZ" dirty="0"/>
              <a:t>    - dohoda paní </a:t>
            </a:r>
            <a:r>
              <a:rPr lang="cs-CZ" dirty="0" err="1"/>
              <a:t>moniky</a:t>
            </a:r>
            <a:r>
              <a:rPr lang="cs-CZ" dirty="0"/>
              <a:t> s kamarádkou – poskytovaná péče za úplatu (uvaření </a:t>
            </a:r>
          </a:p>
          <a:p>
            <a:pPr marL="0" indent="0">
              <a:buNone/>
            </a:pPr>
            <a:r>
              <a:rPr lang="cs-CZ" dirty="0"/>
              <a:t>      obědu, pomoc při vlezu a výlezu z vany)</a:t>
            </a:r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endParaRPr lang="cs-CZ" dirty="0"/>
          </a:p>
          <a:p>
            <a:endParaRPr lang="cs-CZ" dirty="0"/>
          </a:p>
        </p:txBody>
      </p:sp>
      <p:pic>
        <p:nvPicPr>
          <p:cNvPr id="2" name="Obrázek 1" descr="Poradna">
            <a:extLst>
              <a:ext uri="{FF2B5EF4-FFF2-40B4-BE49-F238E27FC236}">
                <a16:creationId xmlns:a16="http://schemas.microsoft.com/office/drawing/2014/main" id="{D811B76E-C589-1610-FC61-5C2623D4DB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6966" y="131173"/>
            <a:ext cx="2735580" cy="5867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54057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08967C9-DC21-4A41-AA4F-F6FC7329168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365956" y="609600"/>
            <a:ext cx="9912269" cy="5181599"/>
          </a:xfrm>
        </p:spPr>
        <p:txBody>
          <a:bodyPr/>
          <a:lstStyle/>
          <a:p>
            <a:pPr marL="0" indent="0" algn="ctr">
              <a:buNone/>
            </a:pPr>
            <a:r>
              <a:rPr lang="cs-CZ" b="1" dirty="0"/>
              <a:t>Žije si podle svého</a:t>
            </a:r>
          </a:p>
          <a:p>
            <a:pPr marL="0" indent="0" algn="ctr">
              <a:buNone/>
            </a:pPr>
            <a:endParaRPr lang="cs-CZ" dirty="0"/>
          </a:p>
          <a:p>
            <a:r>
              <a:rPr lang="cs-CZ" dirty="0"/>
              <a:t>Ohrožení sebe sama či okolí            snížené riziko          kontrola sousedky </a:t>
            </a:r>
          </a:p>
          <a:p>
            <a:pPr marL="0" indent="0">
              <a:buNone/>
            </a:pPr>
            <a:r>
              <a:rPr lang="cs-CZ" dirty="0"/>
              <a:t>              již sama nic nevaří</a:t>
            </a:r>
          </a:p>
          <a:p>
            <a:r>
              <a:rPr lang="cs-CZ" dirty="0"/>
              <a:t>Je si vědoma potřeby braní léků</a:t>
            </a:r>
          </a:p>
          <a:p>
            <a:r>
              <a:rPr lang="cs-CZ" dirty="0"/>
              <a:t>Chodí na procházky se svým pejskem</a:t>
            </a:r>
          </a:p>
          <a:p>
            <a:r>
              <a:rPr lang="cs-CZ" dirty="0"/>
              <a:t>Navštěvuje děti svých známých</a:t>
            </a:r>
          </a:p>
        </p:txBody>
      </p:sp>
      <p:pic>
        <p:nvPicPr>
          <p:cNvPr id="2" name="Obrázek 1" descr="Poradna">
            <a:extLst>
              <a:ext uri="{FF2B5EF4-FFF2-40B4-BE49-F238E27FC236}">
                <a16:creationId xmlns:a16="http://schemas.microsoft.com/office/drawing/2014/main" id="{5DC78608-D5C0-829E-1D23-D57A951E88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4855" y="196487"/>
            <a:ext cx="2735580" cy="58674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Šipka: doprava 3">
            <a:extLst>
              <a:ext uri="{FF2B5EF4-FFF2-40B4-BE49-F238E27FC236}">
                <a16:creationId xmlns:a16="http://schemas.microsoft.com/office/drawing/2014/main" id="{3472488F-D76D-D3C8-2514-93980BBEB5F8}"/>
              </a:ext>
            </a:extLst>
          </p:cNvPr>
          <p:cNvSpPr/>
          <p:nvPr/>
        </p:nvSpPr>
        <p:spPr>
          <a:xfrm>
            <a:off x="5215812" y="1819469"/>
            <a:ext cx="550506" cy="74645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Šipka: doprava 4">
            <a:extLst>
              <a:ext uri="{FF2B5EF4-FFF2-40B4-BE49-F238E27FC236}">
                <a16:creationId xmlns:a16="http://schemas.microsoft.com/office/drawing/2014/main" id="{9553F913-0A5B-C4DD-E305-7171F3AE41F9}"/>
              </a:ext>
            </a:extLst>
          </p:cNvPr>
          <p:cNvSpPr/>
          <p:nvPr/>
        </p:nvSpPr>
        <p:spPr>
          <a:xfrm>
            <a:off x="7641771" y="1819469"/>
            <a:ext cx="550506" cy="74645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Šipka: doprava 5">
            <a:extLst>
              <a:ext uri="{FF2B5EF4-FFF2-40B4-BE49-F238E27FC236}">
                <a16:creationId xmlns:a16="http://schemas.microsoft.com/office/drawing/2014/main" id="{6BD5713C-3330-1308-7357-B0D500A89324}"/>
              </a:ext>
            </a:extLst>
          </p:cNvPr>
          <p:cNvSpPr/>
          <p:nvPr/>
        </p:nvSpPr>
        <p:spPr>
          <a:xfrm>
            <a:off x="1763486" y="2220686"/>
            <a:ext cx="569167" cy="111967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22156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E8C045F-0C0F-49E7-8D72-E047C2CE92D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286934" y="609600"/>
            <a:ext cx="9991292" cy="552026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b="1" dirty="0"/>
              <a:t>Motivace pracovnice poradny</a:t>
            </a:r>
          </a:p>
          <a:p>
            <a:pPr marL="0" indent="0" algn="ctr">
              <a:buNone/>
            </a:pPr>
            <a:endParaRPr lang="cs-CZ" dirty="0"/>
          </a:p>
          <a:p>
            <a:r>
              <a:rPr lang="cs-CZ" dirty="0"/>
              <a:t>Bydlení je základ (intervence, zda je vše řádně uhrazeno)</a:t>
            </a:r>
          </a:p>
          <a:p>
            <a:r>
              <a:rPr lang="cs-CZ" dirty="0"/>
              <a:t>Každý nastalý problém má nějaké řešení (je potřeba se jim zabývat). Častá slova paní </a:t>
            </a:r>
            <a:r>
              <a:rPr lang="cs-CZ" dirty="0" err="1"/>
              <a:t>moniky</a:t>
            </a:r>
            <a:r>
              <a:rPr lang="cs-CZ" dirty="0"/>
              <a:t> „půjdu pod most“</a:t>
            </a:r>
          </a:p>
          <a:p>
            <a:r>
              <a:rPr lang="cs-CZ" dirty="0"/>
              <a:t>potřeba vysvětlit paní </a:t>
            </a:r>
            <a:r>
              <a:rPr lang="cs-CZ" dirty="0" err="1"/>
              <a:t>monice</a:t>
            </a:r>
            <a:r>
              <a:rPr lang="cs-CZ" dirty="0"/>
              <a:t> informace, které jí zajímají, či které slyší prostřednictvím médií</a:t>
            </a:r>
          </a:p>
          <a:p>
            <a:r>
              <a:rPr lang="cs-CZ" dirty="0"/>
              <a:t>Osobní přítomnost pracovnice a povídání si o běžných věcech</a:t>
            </a:r>
          </a:p>
          <a:p>
            <a:r>
              <a:rPr lang="cs-CZ" dirty="0"/>
              <a:t>Poskytnutí potravinové pomoci</a:t>
            </a:r>
          </a:p>
        </p:txBody>
      </p:sp>
      <p:pic>
        <p:nvPicPr>
          <p:cNvPr id="2" name="Obrázek 1" descr="Poradna">
            <a:extLst>
              <a:ext uri="{FF2B5EF4-FFF2-40B4-BE49-F238E27FC236}">
                <a16:creationId xmlns:a16="http://schemas.microsoft.com/office/drawing/2014/main" id="{E26BC69C-3BE2-7D3F-DEEB-12971A6782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56420" y="141393"/>
            <a:ext cx="2735580" cy="5867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94986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F30B416-DC15-4300-98B8-AB427785C44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320800" y="609600"/>
            <a:ext cx="9957425" cy="5463822"/>
          </a:xfrm>
        </p:spPr>
        <p:txBody>
          <a:bodyPr/>
          <a:lstStyle/>
          <a:p>
            <a:pPr marL="0" indent="0" algn="ctr">
              <a:buNone/>
            </a:pPr>
            <a:r>
              <a:rPr lang="cs-CZ" b="1" dirty="0"/>
              <a:t>Stěžejní práce s paní </a:t>
            </a:r>
            <a:r>
              <a:rPr lang="cs-CZ" b="1" dirty="0" err="1"/>
              <a:t>monikou</a:t>
            </a:r>
            <a:endParaRPr lang="cs-CZ" b="1" dirty="0"/>
          </a:p>
          <a:p>
            <a:pPr marL="0" indent="0" algn="ctr">
              <a:buNone/>
            </a:pPr>
            <a:endParaRPr lang="cs-CZ" dirty="0"/>
          </a:p>
          <a:p>
            <a:r>
              <a:rPr lang="cs-CZ" dirty="0"/>
              <a:t>Vzhledem k diagnóze, je často komunikace velmi těžká (negativní informace – např. zaslaný dopis od exekutora o uhrazení dluhu, dokáží paní </a:t>
            </a:r>
            <a:r>
              <a:rPr lang="cs-CZ" dirty="0" err="1"/>
              <a:t>moniku</a:t>
            </a:r>
            <a:r>
              <a:rPr lang="cs-CZ" dirty="0"/>
              <a:t> přivést do stavu, kdy křičí, není si vědoma dluhu, v její mysli, si  exekutor vše vymyslel a na závěr, dopis odhodí či roztrhá)</a:t>
            </a:r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Spolupráce s klientkou probíhá od února 2022 do současné doby</a:t>
            </a: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2" name="Obrázek 1" descr="Poradna">
            <a:extLst>
              <a:ext uri="{FF2B5EF4-FFF2-40B4-BE49-F238E27FC236}">
                <a16:creationId xmlns:a16="http://schemas.microsoft.com/office/drawing/2014/main" id="{062B5802-66BC-C551-6CEC-D4C46FE2AF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56420" y="131173"/>
            <a:ext cx="2735580" cy="5867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23382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A92B4AB-5E7F-993A-DDB3-6A08E2E1A2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7751" y="2512631"/>
            <a:ext cx="10364451" cy="1596177"/>
          </a:xfrm>
        </p:spPr>
        <p:txBody>
          <a:bodyPr/>
          <a:lstStyle/>
          <a:p>
            <a:r>
              <a:rPr lang="cs-CZ" dirty="0"/>
              <a:t>Děkuji za pozornost</a:t>
            </a:r>
          </a:p>
        </p:txBody>
      </p:sp>
    </p:spTree>
    <p:extLst>
      <p:ext uri="{BB962C8B-B14F-4D97-AF65-F5344CB8AC3E}">
        <p14:creationId xmlns:p14="http://schemas.microsoft.com/office/powerpoint/2010/main" val="392612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Kapka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TM04033925[[fn=Kapka]]</Template>
  <TotalTime>491</TotalTime>
  <Words>467</Words>
  <Application>Microsoft Office PowerPoint</Application>
  <PresentationFormat>Širokoúhlá obrazovka</PresentationFormat>
  <Paragraphs>57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1" baseType="lpstr">
      <vt:lpstr>Arial</vt:lpstr>
      <vt:lpstr>Tw Cen MT</vt:lpstr>
      <vt:lpstr>Kapka</vt:lpstr>
      <vt:lpstr>ŽIVOT JAK NA HOUPAČCE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Děkuji za pozornost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Ztráta jistot</dc:title>
  <dc:creator>Pavla Čuříková</dc:creator>
  <cp:lastModifiedBy>Pavla Čuříková</cp:lastModifiedBy>
  <cp:revision>72</cp:revision>
  <dcterms:created xsi:type="dcterms:W3CDTF">2024-05-06T12:43:22Z</dcterms:created>
  <dcterms:modified xsi:type="dcterms:W3CDTF">2024-09-06T08:39:56Z</dcterms:modified>
</cp:coreProperties>
</file>