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3" r:id="rId3"/>
    <p:sldId id="269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4" r:id="rId13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456" y="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B2F976-BDFD-40FA-8CAE-C9917BD9D3D4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ACB9E-E719-467B-9477-465A9BF234A2}" type="datetime1">
              <a:rPr lang="cs-CZ" noProof="0" smtClean="0"/>
              <a:t>05.09.2024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907C2-45F0-433A-A97F-8DDBFB85978E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A3986-C2FB-4188-8E14-C3E7F5021A50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44D860-8CB7-4BFB-8570-BFCC02387E96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74BA-204C-4B77-BBDA-DD7CDC0D22A4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můžete upravit styly předlohy textu.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796E0-0C2D-4B9F-B798-451C481C7363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CA784-6FF3-4AC2-8EED-CC5523B93096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7FCB-9B6D-4D0A-8E15-05156C3EF5DB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84A69-AB0E-43EE-83D1-70B47101107A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8F67C-00C0-4F46-9056-9E359B7E398B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8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8890F-B379-4AB2-B2D2-4CA193A72414}" type="datetime1">
              <a:rPr lang="cs-CZ" smtClean="0"/>
              <a:t>05.09.2024</a:t>
            </a:fld>
            <a:endParaRPr 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3" name="Zástupný symbol pro obrázek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4" descr="Prázdný zástupný symbol pro přidání obrázku Klikněte na zástupný symbol a vyberte obrázek, který chcete přida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 úroveň</a:t>
            </a:r>
          </a:p>
          <a:p>
            <a:pPr lvl="6" rtl="0"/>
            <a:r>
              <a:rPr lang="cs-CZ" noProof="0" dirty="0"/>
              <a:t>Sedmá úroveň</a:t>
            </a:r>
          </a:p>
          <a:p>
            <a:pPr lvl="7" rtl="0"/>
            <a:r>
              <a:rPr lang="cs-CZ" noProof="0" dirty="0"/>
              <a:t>Osmá úroveň</a:t>
            </a:r>
          </a:p>
          <a:p>
            <a:pPr lvl="8" rtl="0"/>
            <a:r>
              <a:rPr lang="cs-CZ" noProof="0" dirty="0"/>
              <a:t>Devátá úroveň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F8B812E-5739-4F10-A848-683BA183E532}" type="datetime1">
              <a:rPr lang="cs-CZ" noProof="0" smtClean="0"/>
              <a:t>05.09.2024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1844" y="1772816"/>
            <a:ext cx="10441160" cy="5040560"/>
          </a:xfrm>
        </p:spPr>
        <p:txBody>
          <a:bodyPr rtlCol="0"/>
          <a:lstStyle/>
          <a:p>
            <a:pPr rtl="0"/>
            <a:r>
              <a:rPr lang="cs-CZ" b="1" dirty="0">
                <a:solidFill>
                  <a:schemeClr val="tx1">
                    <a:lumMod val="50000"/>
                  </a:schemeClr>
                </a:solidFill>
              </a:rPr>
              <a:t>Představení Poradny pro občanství/občanská a lidská práva: </a:t>
            </a:r>
          </a:p>
          <a:p>
            <a:pPr rtl="0"/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  <a:p>
            <a:pPr lvl="0"/>
            <a:r>
              <a:rPr lang="cs-CZ" b="1" dirty="0"/>
              <a:t>Založena</a:t>
            </a:r>
            <a:r>
              <a:rPr lang="cs-CZ" dirty="0"/>
              <a:t> v roce 1999</a:t>
            </a:r>
          </a:p>
          <a:p>
            <a:pPr lvl="0"/>
            <a:r>
              <a:rPr lang="cs-CZ" dirty="0"/>
              <a:t>Celorepubliková působnost</a:t>
            </a:r>
          </a:p>
          <a:p>
            <a:pPr lvl="0"/>
            <a:r>
              <a:rPr lang="cs-CZ" b="1" dirty="0"/>
              <a:t>Pobočky: </a:t>
            </a:r>
            <a:r>
              <a:rPr lang="cs-CZ" dirty="0"/>
              <a:t>Praha, Mladá Boleslav, Beroun, Slaný, Olomouc, Ostrava, Šternberk, Vyškov, Děčín, Ústí nad Labem, Trmice, Krupka</a:t>
            </a:r>
          </a:p>
          <a:p>
            <a:pPr lvl="0"/>
            <a:r>
              <a:rPr lang="cs-CZ" b="1" dirty="0"/>
              <a:t>Poskytované služby: </a:t>
            </a:r>
            <a:r>
              <a:rPr lang="cs-CZ" dirty="0"/>
              <a:t>Odborné sociální poradenství, Sociálně aktivizační služby pro rodiny s dětmi, Terénní programy, Nízkoprahová zařízení pro děti a mládež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Pobočka Mladá Boleslav </a:t>
            </a:r>
            <a:r>
              <a:rPr lang="cs-CZ" dirty="0"/>
              <a:t>– 4 pracovnice, 1 soc. pracovnice, 3 pracovnice v soc. službách, úvazky v rámci programu SAS 2,25, úvazky v rámci terénního programu 1,75</a:t>
            </a:r>
          </a:p>
          <a:p>
            <a:pPr lvl="0"/>
            <a:r>
              <a:rPr lang="cs-CZ" b="1" dirty="0"/>
              <a:t>Provoz pobočky: </a:t>
            </a:r>
            <a:r>
              <a:rPr lang="cs-CZ" dirty="0"/>
              <a:t>2 dny ambulantní služby, 3 dny terénní služby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8AC485-B142-41B7-890B-BACBDD00C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72645"/>
            <a:ext cx="4824536" cy="15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C9A4E-2792-4189-BFD6-5145F25C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88640"/>
            <a:ext cx="9601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Obecně bydlení v rámci programu SAS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539923-4384-4D99-8384-EEA427A2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836712"/>
            <a:ext cx="96012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programu SAS se velmi často setkáváme se situacemi, kdy rodině hrozí ztráta bydlení, o bydlení přišli, bydlení je nevyhovující či finančně nedostupné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Pomoc s hledáním bydlení je jedna z nejčastějších zakázek a nejtěžších zakázek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Pomoc potřebují často velmi početné rodiny, které nikdo do podnájmu nechce (romské rodiny, nízkopříjmové rodiny na sociálních dávkách…)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Podmínky pronajímatelů jsou často pro klienty nedostupné  – přesný počet osob, podmínka pouze pracující osoby, vysoké náklady na bydlení předem  (kauce – 2 nájmy, 1 nájem uhradit dopředu a často provize RK)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Rodiny jsou limitované ve vyhledávání bytů – byty jsou totiž často k zprostředkování přes Realitní kanceláře, je minimum nabídek přímo od majitelů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Rodiny nemají finance na provize realitním kancelářím, které nehradí ani ÚP ani žádné nadace. Kauce jsou celkem k zajištění přes - ÚP MOP, nadace.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Klienti často nejsou schopni splnit podmínky k žádostem o městské byty – hlavní podmínkou je často trvalé bydliště v daném městě, nemít dluh  na nájemném apod.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0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5B0A3-EB40-4CD3-A57B-42DED7A0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Bydlení v rámci programu SAS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BAA121-B71B-46F5-B364-A27A504B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96752"/>
            <a:ext cx="9601200" cy="532859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U výše zmíněných rodin dochází k časté migraci za bydlením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Rodiny často bydlí po příbuzných, nebo v provizorním bydlení, kde nemohou zůstat déle, nevědí, kde budou za pár dní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Dochází zde k situacím, kdy děti v tuto dobu nedochází do školy a zanedbávají povinnou školní docházku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Dále pak nemají v tuto dobu lékaře, který by jim poskytl péči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Rodiny často končí u pronajímatelů, kteří využívají situace a za neadekvátní ubytování si účtují velmi vysoké částky. V těchto podmínkách rodina spíše přežívá a není motivovaná vytvářet aktivitu ke změně, počítá s tím, že jde o přestupnou stanici a vyčkává že se najde vhodnější bydlení.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Tyto rodiny často začínají stále znovu a řeší se stále zakázky typu – pomoc s počátečními náklady na bydlení, najít školu pro děti, najít lékaře, pomoc s vyřízením soc. dávek nebo převodem soc. dávek.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Často po vyřízení těchto záležitostí se rodina přesouvá jinam s vidinou lepšího bydlení a podmínek. Nepodaří se tak více rozvinout práce </a:t>
            </a:r>
            <a:r>
              <a:rPr lang="cs-CZ" sz="3200" dirty="0" err="1"/>
              <a:t>např</a:t>
            </a:r>
            <a:r>
              <a:rPr lang="cs-CZ" sz="3200" dirty="0"/>
              <a:t> na pravidelné docházce dětí do školy, zkvalitnění spolupráce rodiny se školou, nastartování zájmových činností dětí, práce na zlepšení hospodaření rodiny apod.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670322-35AF-4396-A54D-FB3377CE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764704"/>
            <a:ext cx="9601200" cy="5255096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095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4B67F-E772-4D42-ABA6-0F0D7DA6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60648"/>
            <a:ext cx="9601200" cy="79208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/>
              <a:t>Táta na cestě…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FBD56D-FF3B-4C60-B9A5-366A5AF8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052736"/>
            <a:ext cx="9601200" cy="561662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Muž 44 let (pan V.L.)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Samoživitel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Syn 10 let (3.třída), ADHD, dětský psychiatr – nyní ukončena spolupráce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Rozhodnutím soudu získal syna do péče, ve 3 letech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Matka syna psychiatrická diagnóza (schizofrenie), bez domova, nyní ve VTOS, se synem ani V.L. není v kontaktu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Bydlí v městském bytě. Garsonka (1 místnost, malá chodba a koupelna – cca 32 m2)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Dlouhodobě v evidenci ÚP, dříve pracoval jako dělník ve výrobě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Pobírá dávky hmotné nouze (živobytí, doplatek na bydlení), dávky státní soc. podpory (přídavek na dítě, příspěvek na bydlení) a náhradní výživné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Má za sebou VTOS – loupežné přepadení, nyní již zahlazeno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Dětství – úplná rodina, vícečlenná rodina, soc. nestabilní, na ZŠ pobyt v diagnostickém ústavu poté výchovný ústav – výchovné problémy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8000" dirty="0">
                <a:solidFill>
                  <a:schemeClr val="tx1">
                    <a:lumMod val="50000"/>
                  </a:schemeClr>
                </a:solidFill>
              </a:rPr>
              <a:t>Problematický vztah s rodinou, vídají se sporadicky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5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1933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b="1" dirty="0"/>
              <a:t>Charakteristika otce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522414" y="1268760"/>
            <a:ext cx="9601200" cy="5184576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Impulsivní, netrpělivý, hlučný, strhává na sebe svým chováním pozornost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Přílišně komunikativní – zahlcující, dlouhé monology ve kterých vždy veškeré problémy „smíchá“ v jednu nekonečnou stížnost na celý systém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Často se vrací do minulosti – neustále opakuje staré „křivdy“, ne traumata, ale spíše přístup institucí k jeho osobě (úřady, soudy apod.)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Vyžaduje od syna poslušnost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Často vtipkuje, někdy však nevím ani já ani syn, zda je to vtip nebo to myslí vážně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Snaží se být upřímný, říká co si myslí - někdy si tím u jiných osob spíše ublíží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Je velmi vztahovačný – vše si bere jako osobní útok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BF4E2-46F5-4F7F-AB7D-6A1E3AF6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pPr algn="ctr"/>
            <a:r>
              <a:rPr lang="cs-CZ" b="1" dirty="0"/>
              <a:t>Charakteristika syna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F67545-BF8A-40B6-9629-5C6A3764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96752"/>
            <a:ext cx="9601200" cy="54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Diagnóza ADHD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Komunikativní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Dožadující se pozornosti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Veselý, milý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Nedokáže vyhodnotit následky svého chování, nedomýšlí situace, neadekvátní reakce (spolužačce vytekla lahev s pitím na jeho batoh, on jí za to strčí po cestě ze školy do silnice…)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Nechává se často strhnout chováním ostatních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Školní výsledky má velmi dobré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Snaží se získat přízeň starších spolužáků, ti ho však moc neberou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konfliktu se spolužáky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Často ztrácí nebo ničí věci (kartičku na obědy, klíče od bytu, ztráta kola apod.)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3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332656"/>
            <a:ext cx="9144000" cy="936104"/>
          </a:xfrm>
        </p:spPr>
        <p:txBody>
          <a:bodyPr rtlCol="0"/>
          <a:lstStyle/>
          <a:p>
            <a:pPr algn="ctr" rtl="0"/>
            <a:r>
              <a:rPr lang="cs-CZ" dirty="0"/>
              <a:t> </a:t>
            </a:r>
            <a:r>
              <a:rPr lang="cs-CZ" sz="3200" b="1" dirty="0"/>
              <a:t>Služba SAS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1844" y="1268760"/>
            <a:ext cx="10441160" cy="5544616"/>
          </a:xfrm>
        </p:spPr>
        <p:txBody>
          <a:bodyPr rtlCol="0"/>
          <a:lstStyle/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Poprvé pan V.L. navázal spolupráci s Poradnou v listopadu 2018 – zakázkou bylo stýkat se synem, který byl v té době v pěstounské péči tety (sestry matky syna) a zároveň podat žádost o svěření do své péče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 prosinci 2019 byl syn svěřen do péče pana V.L.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Od ledna 2021 pracuji s rodinou jako nový klíčový pracovník</a:t>
            </a:r>
          </a:p>
          <a:p>
            <a:pPr marL="342900" indent="-342900" rtl="0"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Zakázkou je: Péče o syna</a:t>
            </a:r>
          </a:p>
          <a:p>
            <a:pPr rtl="0"/>
            <a:endParaRPr lang="cs-CZ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FC0D9-FD9D-43CF-AF1D-41962A03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pPr algn="ctr"/>
            <a:r>
              <a:rPr lang="cs-CZ" dirty="0"/>
              <a:t> </a:t>
            </a:r>
            <a:r>
              <a:rPr lang="cs-CZ" b="1" dirty="0"/>
              <a:t>Zakázka Péče o syna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0952B-8995-4848-8807-6C3CE658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124744"/>
            <a:ext cx="9601200" cy="4895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V rámci spolupráce došlo k: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Přijetí syna na ZŠ, pomoc s vybavením školními pomůckami, se zajištěním obědů zdarma, zajištěním částečně hrazené družiny, pomoc s aplikací Bakaláři, pomoc s komunikací s třídní uč., zajištění financí na školní pobyty přes nadaci Patron dětí (opakovaně každý školní rok)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Pomoc s nalezením fotbalového klubu, kam syn začal pravidelně docházet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Pomoc s vyřízením a nalezením letního pobytového tábora, pomoc s uhrazením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Zprostředkování kontaktu s ambulantním zařízením Střediska výchovné péče </a:t>
            </a:r>
            <a:r>
              <a:rPr lang="cs-CZ" dirty="0" err="1">
                <a:solidFill>
                  <a:schemeClr val="tx1">
                    <a:lumMod val="50000"/>
                  </a:schemeClr>
                </a:solidFill>
              </a:rPr>
              <a:t>Klíčov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 – Mladá Boleslav, kam dochází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>
                    <a:lumMod val="50000"/>
                  </a:schemeClr>
                </a:solidFill>
              </a:rPr>
              <a:t>Pomoc s návrhem o zrušení soudního dohledu nad péčí o syna. Bylo soudem vyhověno a došlo ke zrušení soudního dohledu.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7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69FAD-9B79-444E-829A-65216E37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/>
          <a:lstStyle/>
          <a:p>
            <a:pPr algn="ctr"/>
            <a:r>
              <a:rPr lang="cs-CZ" b="1" dirty="0"/>
              <a:t>Žít si po svém…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A06EF2-F65C-4719-AF3E-A69A4E56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84784"/>
            <a:ext cx="9601200" cy="4535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Jedná se o typicky mužskou domácnost, mají svůj životní styl, např.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Pan V.L. často vaří, často sleduje slevové akce a cíleně jezdí pro zlevněné potraviny, je to jeho téma v rámci hospodaření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 synem se po městě pohybují na kolech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Syna bere s sebou na brigády, kde občas i vypomáhá (dostává za to menší finanční obnos)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létě se jezdí koupat k řece, kde v minulosti také stanovali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Pan V.L. neustále shání, kupuje, prodává a směňuje věci přes bazary a známé – často jsou to potřeby pro syna (brusle, které syn potřeboval na bruslení se školou, kola, helmy, telefony,  kopačky, televize)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9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3D884-1ECC-4D99-879D-2CB05A24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O co se společně snažíme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795BDA-E4BB-442A-8A99-284984A9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84784"/>
            <a:ext cx="9601200" cy="45350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Navštěvuji domácnost jednou týdně, dle potřeby si voláme a  jsme v kontaktu častěji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Pan V.L. i syn mě vnímají jako ženský prvek domácnosti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Zrcadlím jim jejich chování a potřeby vůči sobě navzájem. Zlepšit jejich vzájemnou komunikaci.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Panu V.L. pomáhám zvládat především náročnost role otce samoživitele, pomoc uchopit mu výchovný přístup k synovi, aby byl srozumitelný a pro syna bezpečný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Zvládat školu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Mít zájmy a kvalitní náplň volného času, aby syn prožíval stejné věci jako jeho kamarádi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Udržet stabilitu rodiny – bydlení, škola, lékaři, finance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4D79C-FAC1-44A9-8353-E94AA353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Žít doma je plus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96683B-5F33-4034-816B-0E57812C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84784"/>
            <a:ext cx="9601200" cy="45350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Díky zázemí, které V.L. má můžeme pracovat celkem v klidu na zakázkách, které nejsou v časové tísni a nejsou krizové z pohledu soc. stabilizace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Dlouhodobé zázemí v podobě městského bytu, kde žijí již 7 let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 pohledu sociální práce dochází ke stabilizujícím a socializačním situacím, které jsou důležité především pro vývoj syna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Syn pokračuje od 1.třídy ve stejné škole se stejným kolektivem, dochází pravidelně do kroužku v blízkosti bydliště, má v okolí bydliště kamarády, navazují se zde sousedské vztahy, mají stálé lékaře (pediatr, zubař apod.)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4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varel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3_TF02886637_TF02886637.potx" id="{5184D00B-3589-4047-8B33-6430F58C03F6}" vid="{D606666C-1CBB-45FF-A35C-24084C51E482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Akvarelová prezentace (širokoúhlá)</Template>
  <TotalTime>318</TotalTime>
  <Words>1411</Words>
  <Application>Microsoft Office PowerPoint</Application>
  <PresentationFormat>Vlastní</PresentationFormat>
  <Paragraphs>107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Palatino Linotype</vt:lpstr>
      <vt:lpstr>Wingdings</vt:lpstr>
      <vt:lpstr>Akvarel_16x9</vt:lpstr>
      <vt:lpstr>Prezentace aplikace PowerPoint</vt:lpstr>
      <vt:lpstr>Táta na cestě…</vt:lpstr>
      <vt:lpstr>Charakteristika otce</vt:lpstr>
      <vt:lpstr>Charakteristika syna</vt:lpstr>
      <vt:lpstr> Služba SAS</vt:lpstr>
      <vt:lpstr> Zakázka Péče o syna </vt:lpstr>
      <vt:lpstr>Žít si po svém…</vt:lpstr>
      <vt:lpstr>O co se společně snažíme</vt:lpstr>
      <vt:lpstr>Žít doma je plus</vt:lpstr>
      <vt:lpstr>Obecně bydlení v rámci programu SAS</vt:lpstr>
      <vt:lpstr>Bydlení v rámci programu SAS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Táta na cestě…</dc:title>
  <dc:creator>user</dc:creator>
  <cp:lastModifiedBy>user</cp:lastModifiedBy>
  <cp:revision>36</cp:revision>
  <dcterms:created xsi:type="dcterms:W3CDTF">2024-08-22T10:54:13Z</dcterms:created>
  <dcterms:modified xsi:type="dcterms:W3CDTF">2024-09-05T11:15:33Z</dcterms:modified>
</cp:coreProperties>
</file>