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4" r:id="rId4"/>
    <p:sldId id="298" r:id="rId5"/>
    <p:sldId id="304" r:id="rId6"/>
    <p:sldId id="303" r:id="rId7"/>
    <p:sldId id="308" r:id="rId8"/>
    <p:sldId id="309" r:id="rId9"/>
    <p:sldId id="320" r:id="rId10"/>
    <p:sldId id="314" r:id="rId11"/>
    <p:sldId id="315" r:id="rId12"/>
    <p:sldId id="318" r:id="rId13"/>
    <p:sldId id="316" r:id="rId14"/>
    <p:sldId id="296" r:id="rId15"/>
    <p:sldId id="319" r:id="rId1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441" autoAdjust="0"/>
    <p:restoredTop sz="94671" autoAdjust="0"/>
  </p:normalViewPr>
  <p:slideViewPr>
    <p:cSldViewPr snapToGrid="0">
      <p:cViewPr varScale="1">
        <p:scale>
          <a:sx n="114" d="100"/>
          <a:sy n="114" d="100"/>
        </p:scale>
        <p:origin x="73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43A58-4274-40E7-955D-F932DE0025E0}" type="datetimeFigureOut">
              <a:rPr lang="cs-CZ" smtClean="0"/>
              <a:pPr/>
              <a:t>06.09.2024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29C04-EA58-4FC2-9D7B-6E99B8B67BA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7796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43A58-4274-40E7-955D-F932DE0025E0}" type="datetimeFigureOut">
              <a:rPr lang="cs-CZ" smtClean="0"/>
              <a:pPr/>
              <a:t>06.09.2024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29C04-EA58-4FC2-9D7B-6E99B8B67BA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5239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43A58-4274-40E7-955D-F932DE0025E0}" type="datetimeFigureOut">
              <a:rPr lang="cs-CZ" smtClean="0"/>
              <a:pPr/>
              <a:t>06.09.2024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29C04-EA58-4FC2-9D7B-6E99B8B67BA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0182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43A58-4274-40E7-955D-F932DE0025E0}" type="datetimeFigureOut">
              <a:rPr lang="cs-CZ" smtClean="0"/>
              <a:pPr/>
              <a:t>06.09.2024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29C04-EA58-4FC2-9D7B-6E99B8B67BA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2343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43A58-4274-40E7-955D-F932DE0025E0}" type="datetimeFigureOut">
              <a:rPr lang="cs-CZ" smtClean="0"/>
              <a:pPr/>
              <a:t>06.09.2024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29C04-EA58-4FC2-9D7B-6E99B8B67BA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4315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43A58-4274-40E7-955D-F932DE0025E0}" type="datetimeFigureOut">
              <a:rPr lang="cs-CZ" smtClean="0"/>
              <a:pPr/>
              <a:t>06.09.2024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29C04-EA58-4FC2-9D7B-6E99B8B67BA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5720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43A58-4274-40E7-955D-F932DE0025E0}" type="datetimeFigureOut">
              <a:rPr lang="cs-CZ" smtClean="0"/>
              <a:pPr/>
              <a:t>06.09.2024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29C04-EA58-4FC2-9D7B-6E99B8B67BA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439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43A58-4274-40E7-955D-F932DE0025E0}" type="datetimeFigureOut">
              <a:rPr lang="cs-CZ" smtClean="0"/>
              <a:pPr/>
              <a:t>06.09.2024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29C04-EA58-4FC2-9D7B-6E99B8B67BA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44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43A58-4274-40E7-955D-F932DE0025E0}" type="datetimeFigureOut">
              <a:rPr lang="cs-CZ" smtClean="0"/>
              <a:pPr/>
              <a:t>06.09.2024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29C04-EA58-4FC2-9D7B-6E99B8B67BA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8957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43A58-4274-40E7-955D-F932DE0025E0}" type="datetimeFigureOut">
              <a:rPr lang="cs-CZ" smtClean="0"/>
              <a:pPr/>
              <a:t>06.09.2024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29C04-EA58-4FC2-9D7B-6E99B8B67BA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8784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43A58-4274-40E7-955D-F932DE0025E0}" type="datetimeFigureOut">
              <a:rPr lang="cs-CZ" smtClean="0"/>
              <a:pPr/>
              <a:t>06.09.2024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29C04-EA58-4FC2-9D7B-6E99B8B67BA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1335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43A58-4274-40E7-955D-F932DE0025E0}" type="datetimeFigureOut">
              <a:rPr lang="cs-CZ" smtClean="0"/>
              <a:pPr/>
              <a:t>06.09.2024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829C04-EA58-4FC2-9D7B-6E99B8B67BA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1867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terenniprogramy@ps-benesov.cz" TargetMode="External"/><Relationship Id="rId2" Type="http://schemas.openxmlformats.org/officeDocument/2006/relationships/hyperlink" Target="mailto:kralickova@ps-benesov.cz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935373"/>
            <a:ext cx="9144000" cy="3426902"/>
          </a:xfrm>
        </p:spPr>
        <p:txBody>
          <a:bodyPr>
            <a:normAutofit fontScale="90000"/>
          </a:bodyPr>
          <a:lstStyle/>
          <a:p>
            <a:br>
              <a:rPr lang="cs-CZ" sz="3600" dirty="0">
                <a:latin typeface="+mn-lt"/>
              </a:rPr>
            </a:br>
            <a:br>
              <a:rPr lang="cs-CZ" sz="3600" dirty="0">
                <a:latin typeface="+mn-lt"/>
              </a:rPr>
            </a:br>
            <a:br>
              <a:rPr lang="cs-CZ" sz="3600" dirty="0">
                <a:latin typeface="+mn-lt"/>
              </a:rPr>
            </a:br>
            <a:br>
              <a:rPr lang="cs-CZ" sz="3600" dirty="0">
                <a:latin typeface="+mn-lt"/>
              </a:rPr>
            </a:br>
            <a:br>
              <a:rPr lang="cs-CZ" sz="3600" dirty="0">
                <a:latin typeface="+mn-lt"/>
              </a:rPr>
            </a:br>
            <a:br>
              <a:rPr lang="cs-CZ" sz="3600" dirty="0">
                <a:latin typeface="+mn-lt"/>
              </a:rPr>
            </a:br>
            <a:br>
              <a:rPr lang="cs-CZ" sz="3600" dirty="0">
                <a:latin typeface="+mn-lt"/>
              </a:rPr>
            </a:br>
            <a:r>
              <a:rPr lang="cs-CZ" sz="4000" dirty="0">
                <a:latin typeface="+mn-lt"/>
              </a:rPr>
              <a:t>Příběh pana Jana </a:t>
            </a:r>
            <a:br>
              <a:rPr lang="cs-CZ" sz="4000" dirty="0">
                <a:latin typeface="+mn-lt"/>
              </a:rPr>
            </a:br>
            <a:r>
              <a:rPr lang="cs-CZ" sz="27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životní příběh pana Jana (</a:t>
            </a:r>
            <a:r>
              <a:rPr lang="cs-CZ" sz="27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přezd</a:t>
            </a:r>
            <a:r>
              <a:rPr lang="cs-CZ" sz="27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Hakim), který propadl v 16 ti letech drogám, stal se bezdomovcem, byl opakovaně ve výkonu trestu. Nyní 40ti letý muž, se dlouhodobě snaží vrátit do „normálního“ života za podpory a pomoci sociálních služeb a dalších institucí. </a:t>
            </a:r>
            <a:b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cs-CZ" sz="3600" dirty="0">
                <a:latin typeface="+mn-lt"/>
              </a:rPr>
            </a:br>
            <a:br>
              <a:rPr lang="cs-CZ" sz="3100" dirty="0">
                <a:latin typeface="+mn-lt"/>
              </a:rPr>
            </a:br>
            <a:br>
              <a:rPr lang="cs-CZ" sz="3100" dirty="0">
                <a:latin typeface="+mn-lt"/>
              </a:rPr>
            </a:br>
            <a:endParaRPr lang="cs-CZ" sz="3100" dirty="0">
              <a:latin typeface="+mn-lt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4152550"/>
            <a:ext cx="9144000" cy="1770077"/>
          </a:xfrm>
        </p:spPr>
        <p:txBody>
          <a:bodyPr>
            <a:normAutofit fontScale="85000" lnSpcReduction="20000"/>
          </a:bodyPr>
          <a:lstStyle/>
          <a:p>
            <a:endParaRPr lang="cs-CZ" dirty="0"/>
          </a:p>
          <a:p>
            <a:pPr algn="l"/>
            <a:r>
              <a:rPr lang="cs-CZ" sz="2400" dirty="0">
                <a:latin typeface="+mn-lt"/>
              </a:rPr>
              <a:t>Pečovatelská služba okresu Benešov</a:t>
            </a:r>
            <a:endParaRPr lang="cs-CZ" dirty="0"/>
          </a:p>
          <a:p>
            <a:pPr algn="l"/>
            <a:endParaRPr lang="cs-CZ" sz="1600" dirty="0"/>
          </a:p>
          <a:p>
            <a:pPr algn="l"/>
            <a:r>
              <a:rPr lang="cs-CZ" sz="1600" dirty="0"/>
              <a:t>Mgr. Alena Králíčková, ředitelka, </a:t>
            </a:r>
            <a:r>
              <a:rPr lang="cs-CZ" sz="1600" dirty="0">
                <a:hlinkClick r:id="rId2"/>
              </a:rPr>
              <a:t>kralickova@ps-benesov.cz</a:t>
            </a:r>
            <a:r>
              <a:rPr lang="cs-CZ" sz="1600" dirty="0"/>
              <a:t>, tel.: 603 593 085</a:t>
            </a:r>
          </a:p>
          <a:p>
            <a:pPr algn="l"/>
            <a:r>
              <a:rPr lang="cs-CZ" sz="1600" dirty="0"/>
              <a:t>                </a:t>
            </a:r>
          </a:p>
          <a:p>
            <a:pPr algn="l"/>
            <a:r>
              <a:rPr lang="cs-CZ" sz="1600" dirty="0"/>
              <a:t>Pavel Doubrava </a:t>
            </a:r>
            <a:r>
              <a:rPr lang="cs-CZ" sz="1600" dirty="0" err="1"/>
              <a:t>DiS</a:t>
            </a:r>
            <a:r>
              <a:rPr lang="cs-CZ" sz="1600" dirty="0"/>
              <a:t>., terénní sociální pracovník, </a:t>
            </a:r>
            <a:r>
              <a:rPr lang="cs-CZ" sz="1600" dirty="0">
                <a:hlinkClick r:id="rId3"/>
              </a:rPr>
              <a:t>terenniprogramy@ps-benesov.cz</a:t>
            </a:r>
            <a:r>
              <a:rPr lang="cs-CZ" sz="1600" dirty="0"/>
              <a:t>,  tel: 734 150 304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3073" name="Obrázek 1" descr="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76" y="347784"/>
            <a:ext cx="774579" cy="774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44712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3DA0D3-54B6-9C9E-0DF2-D42FAACEA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>
                <a:latin typeface="+mn-lt"/>
              </a:rPr>
              <a:t>Příběh pana Jana – první kontakt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2BA0696-9416-D8E8-4B95-81CC62DD81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cs-CZ" sz="2400" b="1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První kontakt v rámci služby K-centra v Benešově v roce 1999</a:t>
            </a:r>
            <a:endParaRPr lang="cs-CZ" sz="2400" kern="1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lvl="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cs-CZ" sz="2400" b="1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závislý na tvrdých drogách od svých 16let</a:t>
            </a:r>
            <a:endParaRPr lang="cs-CZ" sz="2400" kern="1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lvl="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cs-CZ" sz="2400" b="1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vyhozen ze školy, z domova od matky</a:t>
            </a:r>
            <a:endParaRPr lang="cs-CZ" sz="2400" kern="1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lvl="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cs-CZ" sz="2400" b="1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prostředky si obstarával drobnou kriminalitou, přeprodáváním drog, práce „na černo“</a:t>
            </a:r>
            <a:endParaRPr lang="cs-CZ" sz="2400" kern="1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lvl="0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cs-CZ" sz="2400" b="1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první problémy se zákonem, podmínky, kolem roku 2005 první výkony trestu</a:t>
            </a:r>
            <a:endParaRPr lang="cs-CZ" sz="2400" kern="1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cs-CZ" sz="2400" b="1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kolem roku 2010 opět život na ulici, alkohol a lehké drogy (první důležité rozhodnutí bylo skončit s nitrožilně podávanými látkami – osobní rozhodnutí, bez </a:t>
            </a:r>
            <a:r>
              <a:rPr lang="cs-CZ" sz="2400" b="1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adiktologického</a:t>
            </a:r>
            <a:r>
              <a:rPr lang="cs-CZ" sz="2400" b="1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léčení)</a:t>
            </a:r>
            <a:endParaRPr lang="cs-CZ" sz="2400" kern="1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92261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34EB6D-34A7-136A-604E-05E3CD791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kern="100" dirty="0">
                <a:effectLst/>
                <a:latin typeface="+mn-lt"/>
                <a:ea typeface="Calibri" panose="020F0502020204030204" pitchFamily="34" charset="0"/>
                <a:cs typeface="Calibri Light" panose="020F0302020204030204" pitchFamily="34" charset="0"/>
              </a:rPr>
              <a:t>Druhý kontakt v rámci PSOB a DSSP v Táborské 900 v Bene</a:t>
            </a:r>
            <a:r>
              <a:rPr lang="cs-CZ" sz="3200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šově</a:t>
            </a:r>
            <a:br>
              <a:rPr lang="cs-CZ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cs-CZ" sz="32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9022AA2-35D7-2236-0ED7-599F21AC52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9600" b="1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První klient NDC, TP a služby noclehárna</a:t>
            </a:r>
            <a:endParaRPr lang="cs-CZ" sz="9600" kern="1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9600" b="1" kern="100" dirty="0">
                <a:solidFill>
                  <a:srgbClr val="44546A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Motivace od sociálních pracovníků PSOB, tak od </a:t>
            </a:r>
            <a:r>
              <a:rPr lang="cs-CZ" sz="9600" b="1" kern="100" dirty="0" err="1">
                <a:solidFill>
                  <a:srgbClr val="44546A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soc.prac</a:t>
            </a:r>
            <a:r>
              <a:rPr lang="cs-CZ" sz="9600" b="1" kern="100" dirty="0">
                <a:solidFill>
                  <a:srgbClr val="44546A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. </a:t>
            </a:r>
            <a:r>
              <a:rPr lang="cs-CZ" sz="9600" b="1" kern="100" dirty="0" err="1">
                <a:solidFill>
                  <a:srgbClr val="44546A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MěÚ</a:t>
            </a:r>
            <a:r>
              <a:rPr lang="cs-CZ" sz="9600" b="1" kern="100" dirty="0">
                <a:solidFill>
                  <a:srgbClr val="44546A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v Benešově</a:t>
            </a:r>
            <a:endParaRPr lang="cs-CZ" sz="9600" kern="1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9600" b="1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Stabilně zajištěny doklady, dávkové systémy</a:t>
            </a:r>
            <a:endParaRPr lang="cs-CZ" sz="9600" kern="1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9600" b="1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Seznámení s přítelkyní Wandou (alkoholička, bezdomovkyně)</a:t>
            </a:r>
            <a:endParaRPr lang="cs-CZ" sz="9600" kern="1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9600" b="1" kern="100" dirty="0">
                <a:solidFill>
                  <a:srgbClr val="44546A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Překážky/neustálé propady do alkoholu a drog + návraty k rozhodnutí změny životního stylu/</a:t>
            </a:r>
            <a:endParaRPr lang="cs-CZ" sz="9600" kern="1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9600" b="1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Přes zimní měsíce soužití v noclehárně a celoroční využívání služeb NDC, TP, v letních měsících </a:t>
            </a:r>
            <a:r>
              <a:rPr lang="cs-CZ" sz="9600" b="1" kern="100" dirty="0" err="1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squoting</a:t>
            </a:r>
            <a:r>
              <a:rPr lang="cs-CZ" sz="9600" b="1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v okolí Benešova /stan/</a:t>
            </a:r>
            <a:endParaRPr lang="cs-CZ" sz="9600" kern="1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9600" b="1" kern="100" dirty="0">
                <a:solidFill>
                  <a:srgbClr val="44546A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První příznaky touhy po vzdělání a pracovním uplatnění v sociálních službách</a:t>
            </a:r>
            <a:endParaRPr lang="cs-CZ" sz="9600" kern="1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45969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085831-E3D9-456B-838A-45AB2EDBF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2496"/>
          </a:xfrm>
        </p:spPr>
        <p:txBody>
          <a:bodyPr>
            <a:noAutofit/>
          </a:bodyPr>
          <a:lstStyle/>
          <a:p>
            <a:r>
              <a:rPr lang="cs-CZ" sz="3200" dirty="0">
                <a:latin typeface="+mn-lt"/>
              </a:rPr>
              <a:t>Další kontakty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34C162D-3B7E-6C82-E890-5E036CA8AB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1905"/>
            <a:ext cx="10515600" cy="4885058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800" kern="100" dirty="0">
                <a:effectLst/>
                <a:ea typeface="Calibri" panose="020F0502020204030204" pitchFamily="34" charset="0"/>
                <a:cs typeface="Calibri Light" panose="020F0302020204030204" pitchFamily="34" charset="0"/>
              </a:rPr>
              <a:t>Přes ÚP absolvoval rekvalifikační kurz – Pracovník v sociálních službách, ale přes záznamy v TR nemožnost pracovat v žádné sociální službě (měsíční praxe v DD v Benešově – oblíbený)</a:t>
            </a:r>
          </a:p>
          <a:p>
            <a:pPr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cs-CZ" sz="2800" kern="100" dirty="0">
                <a:effectLst/>
                <a:ea typeface="Calibri" panose="020F0502020204030204" pitchFamily="34" charset="0"/>
                <a:cs typeface="Calibri Light" panose="020F0302020204030204" pitchFamily="34" charset="0"/>
              </a:rPr>
              <a:t>Získání sociálního bytu v Benešově, kde po roční smlouvě tato nebyla prodloužena (kočky, pes, problémy se spolubydlícími)</a:t>
            </a:r>
          </a:p>
          <a:p>
            <a:pPr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cs-CZ" sz="2800" kern="100" dirty="0">
                <a:effectLst/>
                <a:ea typeface="Calibri" panose="020F0502020204030204" pitchFamily="34" charset="0"/>
                <a:cs typeface="Calibri Light" panose="020F0302020204030204" pitchFamily="34" charset="0"/>
              </a:rPr>
              <a:t>Onemocnění přítelkyně cirhózou jater, pomalu beznadějný případ, který přes péči přítele Jana skončil vyléčením (vinné střiky, pravidelná životospráva), přiznání </a:t>
            </a:r>
            <a:r>
              <a:rPr lang="cs-CZ" sz="2800" kern="100" dirty="0" err="1">
                <a:effectLst/>
                <a:ea typeface="Calibri" panose="020F0502020204030204" pitchFamily="34" charset="0"/>
                <a:cs typeface="Calibri Light" panose="020F0302020204030204" pitchFamily="34" charset="0"/>
              </a:rPr>
              <a:t>PnP</a:t>
            </a:r>
            <a:endParaRPr lang="cs-CZ" sz="2800" kern="100" dirty="0">
              <a:effectLst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cs-CZ" sz="2800" kern="100" dirty="0">
                <a:effectLst/>
                <a:ea typeface="Calibri" panose="020F0502020204030204" pitchFamily="34" charset="0"/>
                <a:cs typeface="Calibri Light" panose="020F0302020204030204" pitchFamily="34" charset="0"/>
              </a:rPr>
              <a:t>Nalezení nového ubytování na ubytovně, vše pod dávkami H.N.</a:t>
            </a:r>
          </a:p>
          <a:p>
            <a:pPr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cs-CZ" sz="2800" kern="100" dirty="0">
                <a:effectLst/>
                <a:ea typeface="Calibri" panose="020F0502020204030204" pitchFamily="34" charset="0"/>
                <a:cs typeface="Calibri Light" panose="020F0302020204030204" pitchFamily="34" charset="0"/>
              </a:rPr>
              <a:t>Splnění velkého snu o studiu na SŠ s maturitou, neustále žádosti o pomoc se školními povinnostmi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cs-CZ" sz="2800" kern="1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Calibri Light" panose="020F0302020204030204" pitchFamily="34" charset="0"/>
              </a:rPr>
              <a:t>Studená sprcha</a:t>
            </a:r>
            <a:r>
              <a:rPr lang="cs-CZ" sz="2800" kern="100" dirty="0">
                <a:effectLst/>
                <a:ea typeface="Calibri" panose="020F0502020204030204" pitchFamily="34" charset="0"/>
                <a:cs typeface="Calibri Light" panose="020F0302020204030204" pitchFamily="34" charset="0"/>
              </a:rPr>
              <a:t> s nedostatečnou z AJ na konci druhého ročníku (reparát na konci srpna)</a:t>
            </a:r>
          </a:p>
          <a:p>
            <a:pPr marL="0" indent="0">
              <a:buNone/>
            </a:pPr>
            <a:endParaRPr lang="cs-CZ" sz="2800" kern="1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324286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9A2B36-9F22-CBA4-0EDE-EAEAFC81C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1947"/>
          </a:xfrm>
        </p:spPr>
        <p:txBody>
          <a:bodyPr>
            <a:normAutofit/>
          </a:bodyPr>
          <a:lstStyle/>
          <a:p>
            <a:r>
              <a:rPr lang="cs-CZ" sz="3200" dirty="0">
                <a:latin typeface="+mn-lt"/>
              </a:rPr>
              <a:t>Zamyšlení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0D0A28-1E6D-61C9-69C0-585DB81DC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2572"/>
            <a:ext cx="10515600" cy="5100303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cs-CZ" sz="2400" b="1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… touha pana Jana po začlenění zpět do společnosti a na druhé straně, .. promarněná léta na ulici a vězení, která mu vzala tolik potřebné kompetence ve studiu</a:t>
            </a:r>
            <a:endParaRPr lang="cs-CZ" sz="2400" kern="1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cs-CZ" sz="2400" b="1" kern="1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… je naučen žít na sociálních dávkách, z pokusů pracovat se vždy vrátil k využívání dávkových systémů</a:t>
            </a:r>
            <a:endParaRPr lang="cs-CZ" sz="2400" kern="1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57EAF60-F36B-CA20-1EBD-72152BF8E0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644" y="3724712"/>
            <a:ext cx="3414319" cy="276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1414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Děkujeme za pozornost. 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855" y="3366149"/>
            <a:ext cx="1270289" cy="1270289"/>
          </a:xfrm>
        </p:spPr>
      </p:pic>
    </p:spTree>
    <p:extLst>
      <p:ext uri="{BB962C8B-B14F-4D97-AF65-F5344CB8AC3E}">
        <p14:creationId xmlns:p14="http://schemas.microsoft.com/office/powerpoint/2010/main" val="38017593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4C2C8B-3785-804D-1C8F-98B53BCB3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97EB3F2-5613-CB22-873C-25FE167AD3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9270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60336"/>
          </a:xfrm>
        </p:spPr>
        <p:txBody>
          <a:bodyPr>
            <a:normAutofit/>
          </a:bodyPr>
          <a:lstStyle/>
          <a:p>
            <a:pPr algn="ctr"/>
            <a:r>
              <a:rPr lang="cs-CZ" sz="2800" dirty="0">
                <a:latin typeface="+mn-lt"/>
              </a:rPr>
              <a:t>Pečovatelská služba okresu Benešov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/>
              <a:t>Příspěvková organizace města Benešov</a:t>
            </a:r>
          </a:p>
          <a:p>
            <a:pPr marL="0" indent="0">
              <a:buNone/>
            </a:pPr>
            <a:r>
              <a:rPr lang="cs-CZ" sz="2400" dirty="0"/>
              <a:t>Registrované sociální služby: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 </a:t>
            </a:r>
            <a:r>
              <a:rPr lang="cs-CZ" sz="2400" b="1" dirty="0"/>
              <a:t>pečovatelská služba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24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2400" b="1" dirty="0"/>
              <a:t>Služby sociální prevence – cílová skupina osoby bez přístřeší</a:t>
            </a:r>
          </a:p>
          <a:p>
            <a:pPr marL="0" indent="0">
              <a:buNone/>
            </a:pPr>
            <a:r>
              <a:rPr lang="cs-CZ" sz="2400" b="1" dirty="0"/>
              <a:t>					- nízkoprahové denní centrum</a:t>
            </a:r>
          </a:p>
          <a:p>
            <a:pPr marL="0" indent="0">
              <a:buNone/>
            </a:pPr>
            <a:r>
              <a:rPr lang="cs-CZ" sz="2400" b="1" dirty="0"/>
              <a:t>					- terénní programy</a:t>
            </a:r>
          </a:p>
          <a:p>
            <a:pPr marL="0" indent="0">
              <a:buNone/>
            </a:pPr>
            <a:r>
              <a:rPr lang="cs-CZ" sz="2400" b="1" dirty="0"/>
              <a:t>					- noclehárny</a:t>
            </a:r>
          </a:p>
          <a:p>
            <a:pPr marL="0" indent="0">
              <a:buNone/>
            </a:pPr>
            <a:r>
              <a:rPr lang="cs-CZ" sz="2400" b="1" dirty="0"/>
              <a:t>					- azylové domy 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</p:txBody>
      </p:sp>
      <p:pic>
        <p:nvPicPr>
          <p:cNvPr id="4" name="Obrázek 1" descr="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76" y="347784"/>
            <a:ext cx="774579" cy="774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758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8444"/>
          </a:xfrm>
        </p:spPr>
        <p:txBody>
          <a:bodyPr>
            <a:normAutofit fontScale="90000"/>
          </a:bodyPr>
          <a:lstStyle/>
          <a:p>
            <a:pPr algn="ctr"/>
            <a:br>
              <a:rPr lang="cs-CZ" sz="2400" dirty="0"/>
            </a:br>
            <a:r>
              <a:rPr lang="cs-CZ" sz="3600" dirty="0">
                <a:latin typeface="+mn-lt"/>
              </a:rPr>
              <a:t>Pečovatelská služba</a:t>
            </a:r>
            <a:r>
              <a:rPr lang="cs-CZ" sz="3600" dirty="0"/>
              <a:t> </a:t>
            </a:r>
            <a:br>
              <a:rPr lang="cs-CZ" sz="2400" dirty="0"/>
            </a:br>
            <a:r>
              <a:rPr lang="cs-CZ" sz="2400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3825381"/>
            <a:ext cx="10515600" cy="2667492"/>
          </a:xfrm>
        </p:spPr>
        <p:txBody>
          <a:bodyPr>
            <a:normAutofit/>
          </a:bodyPr>
          <a:lstStyle/>
          <a:p>
            <a:pPr>
              <a:buNone/>
            </a:pPr>
            <a:endParaRPr lang="cs-CZ" dirty="0"/>
          </a:p>
          <a:p>
            <a:pPr>
              <a:buFont typeface="Wingdings" pitchFamily="2" charset="2"/>
              <a:buChar char="§"/>
            </a:pPr>
            <a:r>
              <a:rPr lang="cs-CZ" sz="2400" dirty="0"/>
              <a:t>Poskytována v městech a obcích na území bývalého okresu Benešov (na základě smlouvy s městem/obcí)</a:t>
            </a:r>
          </a:p>
          <a:p>
            <a:pPr>
              <a:buFont typeface="Wingdings" pitchFamily="2" charset="2"/>
              <a:buChar char="§"/>
            </a:pPr>
            <a:r>
              <a:rPr lang="cs-CZ" sz="2400" dirty="0"/>
              <a:t>Ročně cca 500 klientů </a:t>
            </a:r>
          </a:p>
          <a:p>
            <a:pPr>
              <a:buFont typeface="Wingdings" pitchFamily="2" charset="2"/>
              <a:buChar char="§"/>
            </a:pPr>
            <a:r>
              <a:rPr lang="cs-CZ" sz="2400" dirty="0"/>
              <a:t>Zaměření PS na „</a:t>
            </a:r>
            <a:r>
              <a:rPr lang="cs-CZ" sz="2400" dirty="0" err="1"/>
              <a:t>péčové</a:t>
            </a:r>
            <a:r>
              <a:rPr lang="cs-CZ" sz="2400" dirty="0"/>
              <a:t> úkony</a:t>
            </a:r>
            <a:r>
              <a:rPr lang="cs-CZ" sz="2000" dirty="0"/>
              <a:t>“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</p:txBody>
      </p:sp>
      <p:pic>
        <p:nvPicPr>
          <p:cNvPr id="1026" name="Picture 2" descr="C:\Users\User\Desktop\Foto\Alenka - práce\IMG_50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1545" y="1370891"/>
            <a:ext cx="3729910" cy="2118927"/>
          </a:xfrm>
          <a:prstGeom prst="rect">
            <a:avLst/>
          </a:prstGeom>
          <a:noFill/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68B28BB8-F592-B915-93D4-A27D6E2819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70890"/>
            <a:ext cx="3188516" cy="2118929"/>
          </a:xfrm>
          <a:prstGeom prst="rect">
            <a:avLst/>
          </a:prstGeom>
        </p:spPr>
      </p:pic>
      <p:pic>
        <p:nvPicPr>
          <p:cNvPr id="8" name="Picture 7" descr="P1250144">
            <a:extLst>
              <a:ext uri="{FF2B5EF4-FFF2-40B4-BE49-F238E27FC236}">
                <a16:creationId xmlns:a16="http://schemas.microsoft.com/office/drawing/2014/main" id="{F7B5999F-F559-AA0C-4AE8-B567D40528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38444" y="1370893"/>
            <a:ext cx="3456491" cy="21189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23870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450761"/>
            <a:ext cx="7339885" cy="1239927"/>
          </a:xfrm>
        </p:spPr>
        <p:txBody>
          <a:bodyPr>
            <a:normAutofit/>
          </a:bodyPr>
          <a:lstStyle/>
          <a:p>
            <a:pPr algn="ctr"/>
            <a:r>
              <a:rPr lang="cs-CZ" sz="3200" dirty="0">
                <a:latin typeface="+mn-lt"/>
              </a:rPr>
              <a:t>Služby sociální prevence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976566"/>
            <a:ext cx="10515600" cy="455914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Poskytujeme od r. 2011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Místo poskytování : Benešov, Táborská 900 </a:t>
            </a:r>
          </a:p>
          <a:p>
            <a:pPr marL="0" indent="0">
              <a:buNone/>
            </a:pPr>
            <a:r>
              <a:rPr lang="cs-CZ" sz="2400" dirty="0"/>
              <a:t>    kromě služby terénní programy – území okresu BN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Cílová skupina: </a:t>
            </a:r>
          </a:p>
          <a:p>
            <a:pPr marL="0" indent="0">
              <a:buNone/>
            </a:pPr>
            <a:r>
              <a:rPr lang="cs-CZ" sz="2400" dirty="0"/>
              <a:t>    osoby bez přístřeší, starší 18 ti let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Noclehárna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14 lůžek (pro muže i ženy)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Provozní doba 19.00 – 7.00 hodin </a:t>
            </a:r>
          </a:p>
          <a:p>
            <a:pPr marL="0" indent="0">
              <a:buNone/>
            </a:pPr>
            <a:endParaRPr lang="cs-CZ" sz="2200" dirty="0"/>
          </a:p>
        </p:txBody>
      </p:sp>
      <p:pic>
        <p:nvPicPr>
          <p:cNvPr id="4" name="Obrázek 3" descr="DSC005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84316" y="927279"/>
            <a:ext cx="3825103" cy="2889712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DA117851-8B9F-FA96-69C8-658349EA3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84316" y="3998572"/>
            <a:ext cx="3825103" cy="2537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72196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9000"/>
          </a:xfrm>
        </p:spPr>
        <p:txBody>
          <a:bodyPr>
            <a:normAutofit/>
          </a:bodyPr>
          <a:lstStyle/>
          <a:p>
            <a:r>
              <a:rPr lang="cs-CZ" sz="3200" dirty="0">
                <a:latin typeface="+mn-lt"/>
              </a:rPr>
              <a:t>Terénní programy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065402"/>
            <a:ext cx="10515600" cy="5111561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Sociální služba terénní programy je zaměřena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    - na práci v terénu, vyhledávání osob v nepříznivé sociální situaci spojené se ztrátou bydlení či nevyhovujícím bydlením,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    - navázání kontaktu, získání důvěry a následnou práci s klienty při řešení jejich nepříznivé sociální situace, poradenství, motivace, doprovázení uživatele.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Působnost: území okresu Benešov</a:t>
            </a:r>
          </a:p>
          <a:p>
            <a:endParaRPr lang="cs-CZ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188" y="3137484"/>
            <a:ext cx="2211051" cy="303948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687" y="3137481"/>
            <a:ext cx="2197024" cy="303948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290" y="3137481"/>
            <a:ext cx="2211051" cy="303948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1C8E5917-BBC6-AB33-2532-6654FF3746E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4559" y="3137481"/>
            <a:ext cx="2663533" cy="3039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217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2914"/>
          </a:xfrm>
        </p:spPr>
        <p:txBody>
          <a:bodyPr>
            <a:normAutofit/>
          </a:bodyPr>
          <a:lstStyle/>
          <a:p>
            <a:r>
              <a:rPr lang="cs-CZ" sz="3200" dirty="0" err="1">
                <a:latin typeface="+mn-lt"/>
              </a:rPr>
              <a:t>Nízkoprahové</a:t>
            </a:r>
            <a:r>
              <a:rPr lang="cs-CZ" sz="3200" dirty="0">
                <a:latin typeface="+mn-lt"/>
              </a:rPr>
              <a:t> denní centrum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151536"/>
            <a:ext cx="10515600" cy="5198929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endParaRPr lang="cs-CZ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>
                <a:cs typeface="Times New Roman" panose="02020603050405020304" pitchFamily="18" charset="0"/>
              </a:rPr>
              <a:t>Cílem: poskytnout lidem bez přístřeší zázemí, </a:t>
            </a:r>
          </a:p>
          <a:p>
            <a:pPr marL="0" indent="0">
              <a:buNone/>
            </a:pPr>
            <a:r>
              <a:rPr lang="cs-CZ" sz="2000" dirty="0">
                <a:cs typeface="Times New Roman" panose="02020603050405020304" pitchFamily="18" charset="0"/>
              </a:rPr>
              <a:t>                kde najdou pomoc při řešení své situace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Provozní doba:  v pracovních dnech 8.00 až 15.00 hod.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Poskytované služby v nízkoprahovém denním centru: </a:t>
            </a:r>
          </a:p>
          <a:p>
            <a:pPr marL="0" indent="0">
              <a:buNone/>
            </a:pPr>
            <a:r>
              <a:rPr lang="cs-CZ" sz="2000" dirty="0"/>
              <a:t>    - poradenství a  pomoc při řešení nepříznivé životní situace,</a:t>
            </a:r>
          </a:p>
          <a:p>
            <a:pPr marL="0" indent="0">
              <a:buNone/>
            </a:pPr>
            <a:r>
              <a:rPr lang="cs-CZ" sz="2000" dirty="0"/>
              <a:t>    - možnost hygieny, vyprání prádla, </a:t>
            </a:r>
          </a:p>
          <a:p>
            <a:pPr marL="0" indent="0">
              <a:buNone/>
            </a:pPr>
            <a:r>
              <a:rPr lang="cs-CZ" sz="2000" dirty="0"/>
              <a:t>    - jedno jednoduché jídlo denně</a:t>
            </a:r>
          </a:p>
          <a:p>
            <a:pPr marL="0" indent="0">
              <a:buNone/>
            </a:pPr>
            <a:r>
              <a:rPr lang="cs-CZ" sz="2000" dirty="0"/>
              <a:t>    - možnost odpočinku a zapojení do aktivit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Sociální šatník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Potravinová banka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2900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 descr="DSC00591.JPG">
            <a:extLst>
              <a:ext uri="{FF2B5EF4-FFF2-40B4-BE49-F238E27FC236}">
                <a16:creationId xmlns:a16="http://schemas.microsoft.com/office/drawing/2014/main" id="{A4AA4977-0888-3766-BCED-DD355AC8062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85932" y="724646"/>
            <a:ext cx="4318715" cy="2879608"/>
          </a:xfrm>
          <a:prstGeom prst="rect">
            <a:avLst/>
          </a:prstGeom>
        </p:spPr>
      </p:pic>
      <p:pic>
        <p:nvPicPr>
          <p:cNvPr id="5" name="Obrázek 4" descr="DSC00594.JPG">
            <a:extLst>
              <a:ext uri="{FF2B5EF4-FFF2-40B4-BE49-F238E27FC236}">
                <a16:creationId xmlns:a16="http://schemas.microsoft.com/office/drawing/2014/main" id="{2DCD21E0-D81D-30E1-7AEA-7F721151042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41328" y="3815809"/>
            <a:ext cx="3263319" cy="2814034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D66AB742-9300-C54E-B28F-00575ED51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61233" y="3815809"/>
            <a:ext cx="3112316" cy="2814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60425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7447"/>
          </a:xfrm>
        </p:spPr>
        <p:txBody>
          <a:bodyPr>
            <a:normAutofit/>
          </a:bodyPr>
          <a:lstStyle/>
          <a:p>
            <a:r>
              <a:rPr lang="cs-CZ" sz="2800" dirty="0">
                <a:latin typeface="+mn-lt"/>
              </a:rPr>
              <a:t>Azylové domy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224794"/>
            <a:ext cx="10515600" cy="526808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Cílem: poskytnout pomoc a podporu osobám, které se ocitly v nepříznivé životní situaci spojené se ztrátou bydlení, tak aby si mohly v co nejkratší možné době vyřešit svou situaci a znovu samostatně fungovat ve společnosti (např. mít, kde bydlet, mít práci či jinak zajištěné příjmy).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Poskytuje: ubytování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                    možnost přípravy stravy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                     sociální poradenství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Kapacita: 8 lůžek</a:t>
            </a:r>
          </a:p>
          <a:p>
            <a:endParaRPr lang="cs-CZ" sz="2400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2FF18050-66E3-C4CE-7097-849B7563BC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8969" y="3760385"/>
            <a:ext cx="3804033" cy="2732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Obrázek 6" descr="DSC00577.JPG">
            <a:extLst>
              <a:ext uri="{FF2B5EF4-FFF2-40B4-BE49-F238E27FC236}">
                <a16:creationId xmlns:a16="http://schemas.microsoft.com/office/drawing/2014/main" id="{366D729B-6570-74C9-BA2E-A2400FA4B6A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1" y="3762555"/>
            <a:ext cx="4083666" cy="273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513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344FF1-246D-4DD3-C3CE-F9E7F796B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832790"/>
          </a:xfrm>
        </p:spPr>
        <p:txBody>
          <a:bodyPr>
            <a:normAutofit/>
          </a:bodyPr>
          <a:lstStyle/>
          <a:p>
            <a:r>
              <a:rPr lang="cs-CZ" sz="2800" dirty="0">
                <a:latin typeface="+mn-lt"/>
              </a:rPr>
              <a:t>??? Cesta ke štěstí klienta  ???</a:t>
            </a:r>
            <a:br>
              <a:rPr lang="cs-CZ" sz="2800" dirty="0"/>
            </a:br>
            <a:br>
              <a:rPr lang="cs-CZ" sz="2800" dirty="0"/>
            </a:br>
            <a:r>
              <a:rPr lang="cs-CZ" sz="2400" dirty="0">
                <a:latin typeface="+mn-lt"/>
              </a:rPr>
              <a:t>Život na ulici – NDC – noclehárna – azylový dům – běžný život  ???</a:t>
            </a:r>
            <a:br>
              <a:rPr lang="cs-CZ" sz="2800" dirty="0"/>
            </a:br>
            <a:endParaRPr lang="cs-CZ" sz="2800" dirty="0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55DC80DB-B5B2-D075-15E2-C7E5D2AE82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738827"/>
            <a:ext cx="2190226" cy="2759825"/>
          </a:xfrm>
          <a:prstGeom prst="rect">
            <a:avLst/>
          </a:prstGeom>
        </p:spPr>
      </p:pic>
      <p:pic>
        <p:nvPicPr>
          <p:cNvPr id="5" name="Zástupný symbol pro obsah 3" descr="IMG_8558.jpg">
            <a:extLst>
              <a:ext uri="{FF2B5EF4-FFF2-40B4-BE49-F238E27FC236}">
                <a16:creationId xmlns:a16="http://schemas.microsoft.com/office/drawing/2014/main" id="{439B5F52-7298-FA73-6F9E-A258C327AB9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58062" y="2738827"/>
            <a:ext cx="2414232" cy="2750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140713F1-54BF-7765-9905-18906E686F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8499" y="2738827"/>
            <a:ext cx="2477731" cy="2750695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C042D9C8-EBA7-5F05-03CB-06863D81D7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094" y="2738827"/>
            <a:ext cx="2414233" cy="2750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697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8FF5F7-BF4C-A54F-0FB2-F3A9152FF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0611"/>
          </a:xfrm>
        </p:spPr>
        <p:txBody>
          <a:bodyPr>
            <a:normAutofit/>
          </a:bodyPr>
          <a:lstStyle/>
          <a:p>
            <a:r>
              <a:rPr lang="cs-CZ" sz="3200" dirty="0">
                <a:latin typeface="+mn-lt"/>
              </a:rPr>
              <a:t>Nesoběstační klienti služeb sociální prevence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3984F92-BE33-C4ED-BF70-3DE872A38C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Poskytování PS klientům služeb sociální prevence (od r. 2020)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Azylové domy - 3 klienti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NDC – 2 klienti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Terén (za součinnosti terénního pracovníka) – 1 klient + 1 v jednání</a:t>
            </a:r>
          </a:p>
          <a:p>
            <a:endParaRPr lang="cs-CZ" sz="2400" dirty="0"/>
          </a:p>
          <a:p>
            <a:pPr marL="0" indent="0">
              <a:buNone/>
            </a:pPr>
            <a:r>
              <a:rPr lang="cs-CZ" sz="2400" dirty="0"/>
              <a:t>Umístění klientů služeb sociální prevence vyžadujících pomoc (od r. 2012)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DS - 3 klienti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DPS - 13 klientů (pouze 1 klientovi neprodloužena nájemní smlouva)</a:t>
            </a:r>
          </a:p>
          <a:p>
            <a:pPr marL="0" indent="0">
              <a:buNone/>
            </a:pPr>
            <a:endParaRPr lang="cs-CZ" sz="24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BBCEE1C-DA57-3EA5-07FC-C89E09115F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0936" y="428985"/>
            <a:ext cx="3204595" cy="316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50609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4577</TotalTime>
  <Words>916</Words>
  <Application>Microsoft Office PowerPoint</Application>
  <PresentationFormat>Širokoúhlá obrazovka</PresentationFormat>
  <Paragraphs>103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Symbol</vt:lpstr>
      <vt:lpstr>Times New Roman</vt:lpstr>
      <vt:lpstr>Wingdings</vt:lpstr>
      <vt:lpstr>Motiv Office</vt:lpstr>
      <vt:lpstr>       Příběh pana Jana  životní příběh pana Jana (přezd. Hakim), který propadl v 16 ti letech drogám, stal se bezdomovcem, byl opakovaně ve výkonu trestu. Nyní 40ti letý muž, se dlouhodobě snaží vrátit do „normálního“ života za podpory a pomoci sociálních služeb a dalších institucí.     </vt:lpstr>
      <vt:lpstr>Pečovatelská služba okresu Benešov</vt:lpstr>
      <vt:lpstr> Pečovatelská služba   </vt:lpstr>
      <vt:lpstr>Služby sociální prevence </vt:lpstr>
      <vt:lpstr>Terénní programy</vt:lpstr>
      <vt:lpstr>Nízkoprahové denní centrum </vt:lpstr>
      <vt:lpstr>Azylové domy</vt:lpstr>
      <vt:lpstr>??? Cesta ke štěstí klienta  ???  Život na ulici – NDC – noclehárna – azylový dům – běžný život  ??? </vt:lpstr>
      <vt:lpstr>Nesoběstační klienti služeb sociální prevence</vt:lpstr>
      <vt:lpstr>Příběh pana Jana – první kontakt</vt:lpstr>
      <vt:lpstr>Druhý kontakt v rámci PSOB a DSSP v Táborské 900 v Benešově </vt:lpstr>
      <vt:lpstr>Další kontakty </vt:lpstr>
      <vt:lpstr>Zamyšlení</vt:lpstr>
      <vt:lpstr>Děkujeme za pozornost. 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Alena Králíčková</dc:creator>
  <cp:lastModifiedBy>Alena Králíčková</cp:lastModifiedBy>
  <cp:revision>152</cp:revision>
  <dcterms:created xsi:type="dcterms:W3CDTF">2013-07-08T11:03:51Z</dcterms:created>
  <dcterms:modified xsi:type="dcterms:W3CDTF">2024-09-06T07:26:16Z</dcterms:modified>
</cp:coreProperties>
</file>