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9753600" cy="7315200"/>
  <p:notesSz cx="6858000" cy="9144000"/>
  <p:embeddedFontLst>
    <p:embeddedFont>
      <p:font typeface="DM Serif Display" charset="1" panose="00000000000000000000"/>
      <p:regular r:id="rId26"/>
    </p:embeddedFont>
    <p:embeddedFont>
      <p:font typeface="Cantata One" charset="1" panose="02060503070700060704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9.png" Type="http://schemas.openxmlformats.org/officeDocument/2006/relationships/image"/><Relationship Id="rId3" Target="../media/image50.svg" Type="http://schemas.openxmlformats.org/officeDocument/2006/relationships/image"/><Relationship Id="rId4" Target="../media/image51.png" Type="http://schemas.openxmlformats.org/officeDocument/2006/relationships/image"/><Relationship Id="rId5" Target="../media/image52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9.png" Type="http://schemas.openxmlformats.org/officeDocument/2006/relationships/image"/><Relationship Id="rId3" Target="../media/image50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9.png" Type="http://schemas.openxmlformats.org/officeDocument/2006/relationships/image"/><Relationship Id="rId3" Target="../media/image50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9.png" Type="http://schemas.openxmlformats.org/officeDocument/2006/relationships/image"/><Relationship Id="rId3" Target="../media/image50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9.png" Type="http://schemas.openxmlformats.org/officeDocument/2006/relationships/image"/><Relationship Id="rId3" Target="../media/image50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9.png" Type="http://schemas.openxmlformats.org/officeDocument/2006/relationships/image"/><Relationship Id="rId3" Target="../media/image50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Relationship Id="rId3" Target="../media/image45.png" Type="http://schemas.openxmlformats.org/officeDocument/2006/relationships/image"/><Relationship Id="rId4" Target="../media/image46.svg" Type="http://schemas.openxmlformats.org/officeDocument/2006/relationships/image"/><Relationship Id="rId5" Target="../media/image34.png" Type="http://schemas.openxmlformats.org/officeDocument/2006/relationships/image"/><Relationship Id="rId6" Target="../media/image35.svg" Type="http://schemas.openxmlformats.org/officeDocument/2006/relationships/image"/><Relationship Id="rId7" Target="../media/image47.png" Type="http://schemas.openxmlformats.org/officeDocument/2006/relationships/image"/><Relationship Id="rId8" Target="../media/image48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4.jpeg" Type="http://schemas.openxmlformats.org/officeDocument/2006/relationships/image"/><Relationship Id="rId3" Target="../media/image45.png" Type="http://schemas.openxmlformats.org/officeDocument/2006/relationships/image"/><Relationship Id="rId4" Target="../media/image46.svg" Type="http://schemas.openxmlformats.org/officeDocument/2006/relationships/image"/><Relationship Id="rId5" Target="../media/image47.png" Type="http://schemas.openxmlformats.org/officeDocument/2006/relationships/image"/><Relationship Id="rId6" Target="../media/image48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jpeg" Type="http://schemas.openxmlformats.org/officeDocument/2006/relationships/image"/><Relationship Id="rId3" Target="../media/image45.png" Type="http://schemas.openxmlformats.org/officeDocument/2006/relationships/image"/><Relationship Id="rId4" Target="../media/image46.svg" Type="http://schemas.openxmlformats.org/officeDocument/2006/relationships/image"/><Relationship Id="rId5" Target="../media/image34.png" Type="http://schemas.openxmlformats.org/officeDocument/2006/relationships/image"/><Relationship Id="rId6" Target="../media/image35.svg" Type="http://schemas.openxmlformats.org/officeDocument/2006/relationships/image"/><Relationship Id="rId7" Target="../media/image47.png" Type="http://schemas.openxmlformats.org/officeDocument/2006/relationships/image"/><Relationship Id="rId8" Target="../media/image48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png" Type="http://schemas.openxmlformats.org/officeDocument/2006/relationships/image"/><Relationship Id="rId3" Target="../media/image43.sv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5.jpeg" Type="http://schemas.openxmlformats.org/officeDocument/2006/relationships/image"/><Relationship Id="rId5" Target="../media/image4.png" Type="http://schemas.openxmlformats.org/officeDocument/2006/relationships/image"/><Relationship Id="rId6" Target="../media/image8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56.png" Type="http://schemas.openxmlformats.org/officeDocument/2006/relationships/image"/><Relationship Id="rId5" Target="../media/image57.svg" Type="http://schemas.openxmlformats.org/officeDocument/2006/relationships/image"/><Relationship Id="rId6" Target="../media/image58.png" Type="http://schemas.openxmlformats.org/officeDocument/2006/relationships/image"/><Relationship Id="rId7" Target="../media/image59.svg" Type="http://schemas.openxmlformats.org/officeDocument/2006/relationships/image"/><Relationship Id="rId8" Target="../media/image5.jpeg" Type="http://schemas.openxmlformats.org/officeDocument/2006/relationships/image"/><Relationship Id="rId9" Target="../media/image4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png" Type="http://schemas.openxmlformats.org/officeDocument/2006/relationships/image"/><Relationship Id="rId11" Target="../media/image18.svg" Type="http://schemas.openxmlformats.org/officeDocument/2006/relationships/image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1.jpeg" Type="http://schemas.openxmlformats.org/officeDocument/2006/relationships/image"/><Relationship Id="rId5" Target="../media/image12.jpeg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Relationship Id="rId8" Target="../media/image15.png" Type="http://schemas.openxmlformats.org/officeDocument/2006/relationships/image"/><Relationship Id="rId9" Target="../media/image16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Relationship Id="rId5" Target="../media/image22.png" Type="http://schemas.openxmlformats.org/officeDocument/2006/relationships/image"/><Relationship Id="rId6" Target="../media/image23.svg" Type="http://schemas.openxmlformats.org/officeDocument/2006/relationships/image"/><Relationship Id="rId7" Target="../media/image24.png" Type="http://schemas.openxmlformats.org/officeDocument/2006/relationships/image"/><Relationship Id="rId8" Target="../media/image25.png" Type="http://schemas.openxmlformats.org/officeDocument/2006/relationships/image"/><Relationship Id="rId9" Target="../media/image26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28.svg" Type="http://schemas.openxmlformats.org/officeDocument/2006/relationships/image"/><Relationship Id="rId4" Target="../media/image29.png" Type="http://schemas.openxmlformats.org/officeDocument/2006/relationships/image"/><Relationship Id="rId5" Target="../media/image30.svg" Type="http://schemas.openxmlformats.org/officeDocument/2006/relationships/image"/><Relationship Id="rId6" Target="../media/image31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28.svg" Type="http://schemas.openxmlformats.org/officeDocument/2006/relationships/image"/><Relationship Id="rId4" Target="../media/image29.png" Type="http://schemas.openxmlformats.org/officeDocument/2006/relationships/image"/><Relationship Id="rId5" Target="../media/image30.svg" Type="http://schemas.openxmlformats.org/officeDocument/2006/relationships/image"/><Relationship Id="rId6" Target="../media/image32.jpeg" Type="http://schemas.openxmlformats.org/officeDocument/2006/relationships/image"/><Relationship Id="rId7" Target="../media/image33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1.svg" Type="http://schemas.openxmlformats.org/officeDocument/2006/relationships/image"/><Relationship Id="rId11" Target="../media/image17.png" Type="http://schemas.openxmlformats.org/officeDocument/2006/relationships/image"/><Relationship Id="rId12" Target="../media/image18.svg" Type="http://schemas.openxmlformats.org/officeDocument/2006/relationships/image"/><Relationship Id="rId2" Target="../media/image1.jpeg" Type="http://schemas.openxmlformats.org/officeDocument/2006/relationships/image"/><Relationship Id="rId3" Target="../media/image34.png" Type="http://schemas.openxmlformats.org/officeDocument/2006/relationships/image"/><Relationship Id="rId4" Target="../media/image35.svg" Type="http://schemas.openxmlformats.org/officeDocument/2006/relationships/image"/><Relationship Id="rId5" Target="../media/image36.png" Type="http://schemas.openxmlformats.org/officeDocument/2006/relationships/image"/><Relationship Id="rId6" Target="../media/image37.svg" Type="http://schemas.openxmlformats.org/officeDocument/2006/relationships/image"/><Relationship Id="rId7" Target="../media/image38.png" Type="http://schemas.openxmlformats.org/officeDocument/2006/relationships/image"/><Relationship Id="rId8" Target="../media/image39.svg" Type="http://schemas.openxmlformats.org/officeDocument/2006/relationships/image"/><Relationship Id="rId9" Target="../media/image40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png" Type="http://schemas.openxmlformats.org/officeDocument/2006/relationships/image"/><Relationship Id="rId3" Target="../media/image43.sv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jpeg" Type="http://schemas.openxmlformats.org/officeDocument/2006/relationships/image"/><Relationship Id="rId3" Target="../media/image45.png" Type="http://schemas.openxmlformats.org/officeDocument/2006/relationships/image"/><Relationship Id="rId4" Target="../media/image46.svg" Type="http://schemas.openxmlformats.org/officeDocument/2006/relationships/image"/><Relationship Id="rId5" Target="../media/image34.png" Type="http://schemas.openxmlformats.org/officeDocument/2006/relationships/image"/><Relationship Id="rId6" Target="../media/image35.svg" Type="http://schemas.openxmlformats.org/officeDocument/2006/relationships/image"/><Relationship Id="rId7" Target="../media/image47.png" Type="http://schemas.openxmlformats.org/officeDocument/2006/relationships/image"/><Relationship Id="rId8" Target="../media/image48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01548" y="4701341"/>
            <a:ext cx="10208919" cy="3359098"/>
            <a:chOff x="0" y="0"/>
            <a:chExt cx="6982952" cy="22976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982952" cy="2297640"/>
            </a:xfrm>
            <a:custGeom>
              <a:avLst/>
              <a:gdLst/>
              <a:ahLst/>
              <a:cxnLst/>
              <a:rect r="r" b="b" t="t" l="l"/>
              <a:pathLst>
                <a:path h="2297640" w="6982952">
                  <a:moveTo>
                    <a:pt x="0" y="0"/>
                  </a:moveTo>
                  <a:lnTo>
                    <a:pt x="6982952" y="0"/>
                  </a:lnTo>
                  <a:lnTo>
                    <a:pt x="6982952" y="2297640"/>
                  </a:lnTo>
                  <a:lnTo>
                    <a:pt x="0" y="229764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4" id="4"/>
          <p:cNvSpPr/>
          <p:nvPr/>
        </p:nvSpPr>
        <p:spPr>
          <a:xfrm flipH="true" flipV="true" rot="0">
            <a:off x="-491333" y="-464536"/>
            <a:ext cx="10736267" cy="4296900"/>
          </a:xfrm>
          <a:custGeom>
            <a:avLst/>
            <a:gdLst/>
            <a:ahLst/>
            <a:cxnLst/>
            <a:rect r="r" b="b" t="t" l="l"/>
            <a:pathLst>
              <a:path h="4296900" w="10736267">
                <a:moveTo>
                  <a:pt x="10736266" y="4296900"/>
                </a:moveTo>
                <a:lnTo>
                  <a:pt x="0" y="4296900"/>
                </a:lnTo>
                <a:lnTo>
                  <a:pt x="0" y="0"/>
                </a:lnTo>
                <a:lnTo>
                  <a:pt x="10736266" y="0"/>
                </a:lnTo>
                <a:lnTo>
                  <a:pt x="10736266" y="4296900"/>
                </a:lnTo>
                <a:close/>
              </a:path>
            </a:pathLst>
          </a:custGeom>
          <a:blipFill>
            <a:blip r:embed="rId2"/>
            <a:stretch>
              <a:fillRect l="0" t="-212325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50979">
            <a:off x="7371636" y="1779158"/>
            <a:ext cx="3540863" cy="3756884"/>
          </a:xfrm>
          <a:custGeom>
            <a:avLst/>
            <a:gdLst/>
            <a:ahLst/>
            <a:cxnLst/>
            <a:rect r="r" b="b" t="t" l="l"/>
            <a:pathLst>
              <a:path h="3756884" w="3540863">
                <a:moveTo>
                  <a:pt x="0" y="0"/>
                </a:moveTo>
                <a:lnTo>
                  <a:pt x="3540863" y="0"/>
                </a:lnTo>
                <a:lnTo>
                  <a:pt x="3540863" y="3756884"/>
                </a:lnTo>
                <a:lnTo>
                  <a:pt x="0" y="37568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561705" y="5574185"/>
            <a:ext cx="2191895" cy="2191895"/>
          </a:xfrm>
          <a:custGeom>
            <a:avLst/>
            <a:gdLst/>
            <a:ahLst/>
            <a:cxnLst/>
            <a:rect r="r" b="b" t="t" l="l"/>
            <a:pathLst>
              <a:path h="2191895" w="2191895">
                <a:moveTo>
                  <a:pt x="0" y="0"/>
                </a:moveTo>
                <a:lnTo>
                  <a:pt x="2191895" y="0"/>
                </a:lnTo>
                <a:lnTo>
                  <a:pt x="2191895" y="2191895"/>
                </a:lnTo>
                <a:lnTo>
                  <a:pt x="0" y="21918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627395" y="6380890"/>
            <a:ext cx="934310" cy="934310"/>
          </a:xfrm>
          <a:custGeom>
            <a:avLst/>
            <a:gdLst/>
            <a:ahLst/>
            <a:cxnLst/>
            <a:rect r="r" b="b" t="t" l="l"/>
            <a:pathLst>
              <a:path h="934310" w="934310">
                <a:moveTo>
                  <a:pt x="0" y="0"/>
                </a:moveTo>
                <a:lnTo>
                  <a:pt x="934310" y="0"/>
                </a:lnTo>
                <a:lnTo>
                  <a:pt x="934310" y="934310"/>
                </a:lnTo>
                <a:lnTo>
                  <a:pt x="0" y="9343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39089" y="3889514"/>
            <a:ext cx="6081054" cy="1202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27"/>
              </a:lnSpc>
            </a:pPr>
            <a:r>
              <a:rPr lang="en-US" sz="7019">
                <a:solidFill>
                  <a:srgbClr val="8A947B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Důvěra je klíč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97854" y="5263799"/>
            <a:ext cx="6279285" cy="393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24"/>
              </a:lnSpc>
            </a:pPr>
            <a:r>
              <a:rPr lang="en-US" sz="2499">
                <a:solidFill>
                  <a:srgbClr val="462B22"/>
                </a:solidFill>
                <a:latin typeface="Cantata One"/>
                <a:ea typeface="Cantata One"/>
                <a:cs typeface="Cantata One"/>
                <a:sym typeface="Cantata One"/>
              </a:rPr>
              <a:t>Kazuistika klientky NZDM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46008" y="6371365"/>
            <a:ext cx="4860000" cy="588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74"/>
              </a:lnSpc>
            </a:pPr>
            <a:r>
              <a:rPr lang="en-US" sz="1899">
                <a:solidFill>
                  <a:srgbClr val="462B22"/>
                </a:solidFill>
                <a:latin typeface="Cantata One"/>
                <a:ea typeface="Cantata One"/>
                <a:cs typeface="Cantata One"/>
                <a:sym typeface="Cantata One"/>
              </a:rPr>
              <a:t>Bc. Ilga Rybáčková</a:t>
            </a:r>
          </a:p>
          <a:p>
            <a:pPr algn="just">
              <a:lnSpc>
                <a:spcPts val="2374"/>
              </a:lnSpc>
            </a:pPr>
            <a:r>
              <a:rPr lang="en-US" sz="1899">
                <a:solidFill>
                  <a:srgbClr val="462B22"/>
                </a:solidFill>
                <a:latin typeface="Cantata One"/>
                <a:ea typeface="Cantata One"/>
                <a:cs typeface="Cantata One"/>
                <a:sym typeface="Cantata One"/>
              </a:rPr>
              <a:t>Praha 11. 9. 2024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03139" y="568346"/>
            <a:ext cx="8656320" cy="1279637"/>
            <a:chOff x="0" y="0"/>
            <a:chExt cx="11541760" cy="1706183"/>
          </a:xfrm>
        </p:grpSpPr>
        <p:sp>
          <p:nvSpPr>
            <p:cNvPr name="AutoShape 3" id="3"/>
            <p:cNvSpPr/>
            <p:nvPr/>
          </p:nvSpPr>
          <p:spPr>
            <a:xfrm>
              <a:off x="0" y="0"/>
              <a:ext cx="11541760" cy="1706183"/>
            </a:xfrm>
            <a:prstGeom prst="rect">
              <a:avLst/>
            </a:prstGeom>
            <a:solidFill>
              <a:srgbClr val="8A947B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-5631453">
            <a:off x="7432789" y="935932"/>
            <a:ext cx="2251149" cy="1443549"/>
          </a:xfrm>
          <a:custGeom>
            <a:avLst/>
            <a:gdLst/>
            <a:ahLst/>
            <a:cxnLst/>
            <a:rect r="r" b="b" t="t" l="l"/>
            <a:pathLst>
              <a:path h="1443549" w="2251149">
                <a:moveTo>
                  <a:pt x="0" y="0"/>
                </a:moveTo>
                <a:lnTo>
                  <a:pt x="2251149" y="0"/>
                </a:lnTo>
                <a:lnTo>
                  <a:pt x="2251149" y="1443549"/>
                </a:lnTo>
                <a:lnTo>
                  <a:pt x="0" y="14435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91632" y="600153"/>
            <a:ext cx="8079332" cy="987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50"/>
              </a:lnSpc>
            </a:pPr>
            <a:r>
              <a:rPr lang="en-US" sz="5000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Kazuistika klientky B.</a:t>
            </a:r>
          </a:p>
        </p:txBody>
      </p:sp>
      <p:sp>
        <p:nvSpPr>
          <p:cNvPr name="Freeform 6" id="6"/>
          <p:cNvSpPr/>
          <p:nvPr/>
        </p:nvSpPr>
        <p:spPr>
          <a:xfrm flipH="false" flipV="true" rot="-4877243">
            <a:off x="-97737" y="935932"/>
            <a:ext cx="2251149" cy="1443549"/>
          </a:xfrm>
          <a:custGeom>
            <a:avLst/>
            <a:gdLst/>
            <a:ahLst/>
            <a:cxnLst/>
            <a:rect r="r" b="b" t="t" l="l"/>
            <a:pathLst>
              <a:path h="1443549" w="2251149">
                <a:moveTo>
                  <a:pt x="0" y="1443549"/>
                </a:moveTo>
                <a:lnTo>
                  <a:pt x="2251149" y="1443549"/>
                </a:lnTo>
                <a:lnTo>
                  <a:pt x="2251149" y="0"/>
                </a:lnTo>
                <a:lnTo>
                  <a:pt x="0" y="0"/>
                </a:lnTo>
                <a:lnTo>
                  <a:pt x="0" y="144354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349504" y="6197394"/>
            <a:ext cx="4130102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96571" indent="-248285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Věk pod 15 let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59029" y="2924983"/>
            <a:ext cx="8260204" cy="789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6571" indent="-248285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První kontakt - na konci r. 2021, zakázka: přetěžování v rodině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49504" y="3817158"/>
            <a:ext cx="8260204" cy="789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6571" indent="-248285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2022: práce se stresem, sebepoškozování kamarádky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49504" y="4709333"/>
            <a:ext cx="7378941" cy="789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6571" indent="-248285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2023: konflikty s otcem, nevhodné chování kamaráda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49504" y="5703364"/>
            <a:ext cx="3302241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496571" indent="-248285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2024: znásilnění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-5400000">
            <a:off x="4589678" y="5565038"/>
            <a:ext cx="574243" cy="2926080"/>
          </a:xfrm>
          <a:custGeom>
            <a:avLst/>
            <a:gdLst/>
            <a:ahLst/>
            <a:cxnLst/>
            <a:rect r="r" b="b" t="t" l="l"/>
            <a:pathLst>
              <a:path h="2926080" w="574243">
                <a:moveTo>
                  <a:pt x="0" y="0"/>
                </a:moveTo>
                <a:lnTo>
                  <a:pt x="574244" y="0"/>
                </a:lnTo>
                <a:lnTo>
                  <a:pt x="574244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03139" y="568346"/>
            <a:ext cx="8656320" cy="1279637"/>
            <a:chOff x="0" y="0"/>
            <a:chExt cx="11541760" cy="1706183"/>
          </a:xfrm>
        </p:grpSpPr>
        <p:sp>
          <p:nvSpPr>
            <p:cNvPr name="AutoShape 3" id="3"/>
            <p:cNvSpPr/>
            <p:nvPr/>
          </p:nvSpPr>
          <p:spPr>
            <a:xfrm>
              <a:off x="0" y="0"/>
              <a:ext cx="11541760" cy="1706183"/>
            </a:xfrm>
            <a:prstGeom prst="rect">
              <a:avLst/>
            </a:prstGeom>
            <a:solidFill>
              <a:srgbClr val="8A947B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-5631453">
            <a:off x="7432789" y="935932"/>
            <a:ext cx="2251149" cy="1443549"/>
          </a:xfrm>
          <a:custGeom>
            <a:avLst/>
            <a:gdLst/>
            <a:ahLst/>
            <a:cxnLst/>
            <a:rect r="r" b="b" t="t" l="l"/>
            <a:pathLst>
              <a:path h="1443549" w="2251149">
                <a:moveTo>
                  <a:pt x="0" y="0"/>
                </a:moveTo>
                <a:lnTo>
                  <a:pt x="2251149" y="0"/>
                </a:lnTo>
                <a:lnTo>
                  <a:pt x="2251149" y="1443549"/>
                </a:lnTo>
                <a:lnTo>
                  <a:pt x="0" y="14435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91632" y="600153"/>
            <a:ext cx="8079332" cy="987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50"/>
              </a:lnSpc>
            </a:pPr>
            <a:r>
              <a:rPr lang="en-US" sz="5000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První zmínka a krize</a:t>
            </a:r>
          </a:p>
        </p:txBody>
      </p:sp>
      <p:sp>
        <p:nvSpPr>
          <p:cNvPr name="Freeform 6" id="6"/>
          <p:cNvSpPr/>
          <p:nvPr/>
        </p:nvSpPr>
        <p:spPr>
          <a:xfrm flipH="false" flipV="true" rot="-4877243">
            <a:off x="-97737" y="935932"/>
            <a:ext cx="2251149" cy="1443549"/>
          </a:xfrm>
          <a:custGeom>
            <a:avLst/>
            <a:gdLst/>
            <a:ahLst/>
            <a:cxnLst/>
            <a:rect r="r" b="b" t="t" l="l"/>
            <a:pathLst>
              <a:path h="1443549" w="2251149">
                <a:moveTo>
                  <a:pt x="0" y="1443549"/>
                </a:moveTo>
                <a:lnTo>
                  <a:pt x="2251149" y="1443549"/>
                </a:lnTo>
                <a:lnTo>
                  <a:pt x="2251149" y="0"/>
                </a:lnTo>
                <a:lnTo>
                  <a:pt x="0" y="0"/>
                </a:lnTo>
                <a:lnTo>
                  <a:pt x="0" y="144354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349504" y="2437303"/>
            <a:ext cx="7208859" cy="789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6571" indent="-248285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Podpora klientky při prvním rozhovoru, ocenění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49504" y="3231869"/>
            <a:ext cx="8260204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6571" indent="-248285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Vysvětlení naší role, oznamovací povinnost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95641" y="3900343"/>
            <a:ext cx="7378941" cy="1589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6571" indent="-248285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Druhý kontakt - krize</a:t>
            </a:r>
          </a:p>
          <a:p>
            <a:pPr algn="l" marL="496571" indent="-248285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Klientka zmiňuje, že se chystá ukončit život</a:t>
            </a:r>
          </a:p>
          <a:p>
            <a:pPr algn="l" marL="496571" indent="-248285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Krizová intervence</a:t>
            </a:r>
          </a:p>
          <a:p>
            <a:pPr algn="l" marL="496571" indent="-248285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Řešení s rodinou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03139" y="568346"/>
            <a:ext cx="8656320" cy="1279637"/>
            <a:chOff x="0" y="0"/>
            <a:chExt cx="11541760" cy="1706183"/>
          </a:xfrm>
        </p:grpSpPr>
        <p:sp>
          <p:nvSpPr>
            <p:cNvPr name="AutoShape 3" id="3"/>
            <p:cNvSpPr/>
            <p:nvPr/>
          </p:nvSpPr>
          <p:spPr>
            <a:xfrm>
              <a:off x="0" y="0"/>
              <a:ext cx="11541760" cy="1706183"/>
            </a:xfrm>
            <a:prstGeom prst="rect">
              <a:avLst/>
            </a:prstGeom>
            <a:solidFill>
              <a:srgbClr val="8A947B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-5631453">
            <a:off x="7432789" y="935932"/>
            <a:ext cx="2251149" cy="1443549"/>
          </a:xfrm>
          <a:custGeom>
            <a:avLst/>
            <a:gdLst/>
            <a:ahLst/>
            <a:cxnLst/>
            <a:rect r="r" b="b" t="t" l="l"/>
            <a:pathLst>
              <a:path h="1443549" w="2251149">
                <a:moveTo>
                  <a:pt x="0" y="0"/>
                </a:moveTo>
                <a:lnTo>
                  <a:pt x="2251149" y="0"/>
                </a:lnTo>
                <a:lnTo>
                  <a:pt x="2251149" y="1443549"/>
                </a:lnTo>
                <a:lnTo>
                  <a:pt x="0" y="14435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91632" y="600153"/>
            <a:ext cx="8079332" cy="987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50"/>
              </a:lnSpc>
            </a:pPr>
            <a:r>
              <a:rPr lang="en-US" sz="5000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Rodina</a:t>
            </a:r>
          </a:p>
        </p:txBody>
      </p:sp>
      <p:sp>
        <p:nvSpPr>
          <p:cNvPr name="Freeform 6" id="6"/>
          <p:cNvSpPr/>
          <p:nvPr/>
        </p:nvSpPr>
        <p:spPr>
          <a:xfrm flipH="false" flipV="true" rot="-4877243">
            <a:off x="-97737" y="935932"/>
            <a:ext cx="2251149" cy="1443549"/>
          </a:xfrm>
          <a:custGeom>
            <a:avLst/>
            <a:gdLst/>
            <a:ahLst/>
            <a:cxnLst/>
            <a:rect r="r" b="b" t="t" l="l"/>
            <a:pathLst>
              <a:path h="1443549" w="2251149">
                <a:moveTo>
                  <a:pt x="0" y="1443549"/>
                </a:moveTo>
                <a:lnTo>
                  <a:pt x="2251149" y="1443549"/>
                </a:lnTo>
                <a:lnTo>
                  <a:pt x="2251149" y="0"/>
                </a:lnTo>
                <a:lnTo>
                  <a:pt x="0" y="0"/>
                </a:lnTo>
                <a:lnTo>
                  <a:pt x="0" y="144354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349504" y="2437303"/>
            <a:ext cx="5487272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6571" indent="-248285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Podpora rodiny při prvotní krizi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49504" y="2924983"/>
            <a:ext cx="8260204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6571" indent="-248285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Řešení psychologické péče o klientku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49504" y="3412663"/>
            <a:ext cx="7319464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6571" indent="-248285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Řešení oznamovací povinnosti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95641" y="3900343"/>
            <a:ext cx="7378941" cy="789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6571" indent="-248285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Postavení se za klientku, že chce celou situaci řešit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95641" y="4784898"/>
            <a:ext cx="7378941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6571" indent="-248285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Práce s obavami rodiny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03139" y="568346"/>
            <a:ext cx="8656320" cy="1697506"/>
            <a:chOff x="0" y="0"/>
            <a:chExt cx="11541760" cy="2263342"/>
          </a:xfrm>
        </p:grpSpPr>
        <p:sp>
          <p:nvSpPr>
            <p:cNvPr name="AutoShape 3" id="3"/>
            <p:cNvSpPr/>
            <p:nvPr/>
          </p:nvSpPr>
          <p:spPr>
            <a:xfrm>
              <a:off x="0" y="0"/>
              <a:ext cx="11541760" cy="2263342"/>
            </a:xfrm>
            <a:prstGeom prst="rect">
              <a:avLst/>
            </a:prstGeom>
            <a:solidFill>
              <a:srgbClr val="8A947B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-5631453">
            <a:off x="7745390" y="1763153"/>
            <a:ext cx="2251149" cy="1443549"/>
          </a:xfrm>
          <a:custGeom>
            <a:avLst/>
            <a:gdLst/>
            <a:ahLst/>
            <a:cxnLst/>
            <a:rect r="r" b="b" t="t" l="l"/>
            <a:pathLst>
              <a:path h="1443549" w="2251149">
                <a:moveTo>
                  <a:pt x="0" y="0"/>
                </a:moveTo>
                <a:lnTo>
                  <a:pt x="2251149" y="0"/>
                </a:lnTo>
                <a:lnTo>
                  <a:pt x="2251149" y="1443549"/>
                </a:lnTo>
                <a:lnTo>
                  <a:pt x="0" y="14435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91632" y="744000"/>
            <a:ext cx="8079332" cy="1393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0"/>
              </a:lnSpc>
            </a:pPr>
            <a:r>
              <a:rPr lang="en-US" sz="5000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Vrstevníci a sebevražedné sklony</a:t>
            </a:r>
          </a:p>
        </p:txBody>
      </p:sp>
      <p:sp>
        <p:nvSpPr>
          <p:cNvPr name="Freeform 6" id="6"/>
          <p:cNvSpPr/>
          <p:nvPr/>
        </p:nvSpPr>
        <p:spPr>
          <a:xfrm flipH="false" flipV="true" rot="-4877243">
            <a:off x="-241628" y="1650896"/>
            <a:ext cx="2251149" cy="1443549"/>
          </a:xfrm>
          <a:custGeom>
            <a:avLst/>
            <a:gdLst/>
            <a:ahLst/>
            <a:cxnLst/>
            <a:rect r="r" b="b" t="t" l="l"/>
            <a:pathLst>
              <a:path h="1443549" w="2251149">
                <a:moveTo>
                  <a:pt x="0" y="1443550"/>
                </a:moveTo>
                <a:lnTo>
                  <a:pt x="2251149" y="1443550"/>
                </a:lnTo>
                <a:lnTo>
                  <a:pt x="2251149" y="0"/>
                </a:lnTo>
                <a:lnTo>
                  <a:pt x="0" y="0"/>
                </a:lnTo>
                <a:lnTo>
                  <a:pt x="0" y="144355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349504" y="2437303"/>
            <a:ext cx="5487272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6571" indent="-248285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Silná reakce vrstevnické skupiny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49504" y="2924983"/>
            <a:ext cx="8260204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6571" indent="-248285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Osočování klientky, vyhrožování násilím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49504" y="3412663"/>
            <a:ext cx="7378941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6571" indent="-248285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Práce s vrstevníky na klubu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49504" y="3900343"/>
            <a:ext cx="7378941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6571" indent="-248285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Podpora klientky a její kamarádky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49504" y="4388023"/>
            <a:ext cx="7378941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6571" indent="-248285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Znovu suicidální riziko - policie + rodina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49504" y="4872528"/>
            <a:ext cx="7378941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6571" indent="-248285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Konfliktní situace klientek na klubu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03139" y="568346"/>
            <a:ext cx="8656320" cy="1279637"/>
            <a:chOff x="0" y="0"/>
            <a:chExt cx="11541760" cy="1706183"/>
          </a:xfrm>
        </p:grpSpPr>
        <p:sp>
          <p:nvSpPr>
            <p:cNvPr name="AutoShape 3" id="3"/>
            <p:cNvSpPr/>
            <p:nvPr/>
          </p:nvSpPr>
          <p:spPr>
            <a:xfrm>
              <a:off x="0" y="0"/>
              <a:ext cx="11541760" cy="1706183"/>
            </a:xfrm>
            <a:prstGeom prst="rect">
              <a:avLst/>
            </a:prstGeom>
            <a:solidFill>
              <a:srgbClr val="8A947B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-5631453">
            <a:off x="7432789" y="935932"/>
            <a:ext cx="2251149" cy="1443549"/>
          </a:xfrm>
          <a:custGeom>
            <a:avLst/>
            <a:gdLst/>
            <a:ahLst/>
            <a:cxnLst/>
            <a:rect r="r" b="b" t="t" l="l"/>
            <a:pathLst>
              <a:path h="1443549" w="2251149">
                <a:moveTo>
                  <a:pt x="0" y="0"/>
                </a:moveTo>
                <a:lnTo>
                  <a:pt x="2251149" y="0"/>
                </a:lnTo>
                <a:lnTo>
                  <a:pt x="2251149" y="1443549"/>
                </a:lnTo>
                <a:lnTo>
                  <a:pt x="0" y="14435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91632" y="600153"/>
            <a:ext cx="8079332" cy="987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50"/>
              </a:lnSpc>
            </a:pPr>
            <a:r>
              <a:rPr lang="en-US" sz="5000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Škola</a:t>
            </a:r>
          </a:p>
        </p:txBody>
      </p:sp>
      <p:sp>
        <p:nvSpPr>
          <p:cNvPr name="Freeform 6" id="6"/>
          <p:cNvSpPr/>
          <p:nvPr/>
        </p:nvSpPr>
        <p:spPr>
          <a:xfrm flipH="false" flipV="true" rot="-4877243">
            <a:off x="-97737" y="935932"/>
            <a:ext cx="2251149" cy="1443549"/>
          </a:xfrm>
          <a:custGeom>
            <a:avLst/>
            <a:gdLst/>
            <a:ahLst/>
            <a:cxnLst/>
            <a:rect r="r" b="b" t="t" l="l"/>
            <a:pathLst>
              <a:path h="1443549" w="2251149">
                <a:moveTo>
                  <a:pt x="0" y="1443549"/>
                </a:moveTo>
                <a:lnTo>
                  <a:pt x="2251149" y="1443549"/>
                </a:lnTo>
                <a:lnTo>
                  <a:pt x="2251149" y="0"/>
                </a:lnTo>
                <a:lnTo>
                  <a:pt x="0" y="0"/>
                </a:lnTo>
                <a:lnTo>
                  <a:pt x="0" y="144354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349504" y="2589703"/>
            <a:ext cx="5487272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6571" indent="-248285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Nátlak na klientku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49504" y="3077383"/>
            <a:ext cx="8260204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6571" indent="-248285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Kontakt NZDM se školou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49504" y="3565063"/>
            <a:ext cx="7319464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6571" indent="-248285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Podpora při hledání možností a nové školy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49504" y="2136928"/>
            <a:ext cx="5487272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6571" indent="-248285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Absence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03139" y="568346"/>
            <a:ext cx="8656320" cy="1279637"/>
            <a:chOff x="0" y="0"/>
            <a:chExt cx="11541760" cy="1706183"/>
          </a:xfrm>
        </p:grpSpPr>
        <p:sp>
          <p:nvSpPr>
            <p:cNvPr name="AutoShape 3" id="3"/>
            <p:cNvSpPr/>
            <p:nvPr/>
          </p:nvSpPr>
          <p:spPr>
            <a:xfrm>
              <a:off x="0" y="0"/>
              <a:ext cx="11541760" cy="1706183"/>
            </a:xfrm>
            <a:prstGeom prst="rect">
              <a:avLst/>
            </a:prstGeom>
            <a:solidFill>
              <a:srgbClr val="8A947B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-5631453">
            <a:off x="7432789" y="935932"/>
            <a:ext cx="2251149" cy="1443549"/>
          </a:xfrm>
          <a:custGeom>
            <a:avLst/>
            <a:gdLst/>
            <a:ahLst/>
            <a:cxnLst/>
            <a:rect r="r" b="b" t="t" l="l"/>
            <a:pathLst>
              <a:path h="1443549" w="2251149">
                <a:moveTo>
                  <a:pt x="0" y="0"/>
                </a:moveTo>
                <a:lnTo>
                  <a:pt x="2251149" y="0"/>
                </a:lnTo>
                <a:lnTo>
                  <a:pt x="2251149" y="1443549"/>
                </a:lnTo>
                <a:lnTo>
                  <a:pt x="0" y="14435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91632" y="600153"/>
            <a:ext cx="8079332" cy="987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50"/>
              </a:lnSpc>
            </a:pPr>
            <a:r>
              <a:rPr lang="en-US" sz="5000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OSPOD a terapie</a:t>
            </a:r>
          </a:p>
        </p:txBody>
      </p:sp>
      <p:sp>
        <p:nvSpPr>
          <p:cNvPr name="Freeform 6" id="6"/>
          <p:cNvSpPr/>
          <p:nvPr/>
        </p:nvSpPr>
        <p:spPr>
          <a:xfrm flipH="false" flipV="true" rot="-4877243">
            <a:off x="-97737" y="935932"/>
            <a:ext cx="2251149" cy="1443549"/>
          </a:xfrm>
          <a:custGeom>
            <a:avLst/>
            <a:gdLst/>
            <a:ahLst/>
            <a:cxnLst/>
            <a:rect r="r" b="b" t="t" l="l"/>
            <a:pathLst>
              <a:path h="1443549" w="2251149">
                <a:moveTo>
                  <a:pt x="0" y="1443549"/>
                </a:moveTo>
                <a:lnTo>
                  <a:pt x="2251149" y="1443549"/>
                </a:lnTo>
                <a:lnTo>
                  <a:pt x="2251149" y="0"/>
                </a:lnTo>
                <a:lnTo>
                  <a:pt x="0" y="0"/>
                </a:lnTo>
                <a:lnTo>
                  <a:pt x="0" y="144354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349504" y="2437303"/>
            <a:ext cx="5487272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6571" indent="-248285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Doprovod rodiny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49504" y="2924983"/>
            <a:ext cx="8260204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6571" indent="-248285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Spolupráce s přidělenou pracovnicí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49504" y="3412663"/>
            <a:ext cx="7319464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6571" indent="-248285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Podpora rodiny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49504" y="3897168"/>
            <a:ext cx="7319464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6571" indent="-248285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Důraz na potřebu terapie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48640" y="188118"/>
            <a:ext cx="8656320" cy="2783709"/>
            <a:chOff x="0" y="0"/>
            <a:chExt cx="11541760" cy="371161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49404" r="0" b="29170"/>
            <a:stretch>
              <a:fillRect/>
            </a:stretch>
          </p:blipFill>
          <p:spPr>
            <a:xfrm flipH="false" flipV="false">
              <a:off x="0" y="0"/>
              <a:ext cx="11541760" cy="3711612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0">
            <a:off x="8760918" y="6276566"/>
            <a:ext cx="1208530" cy="1095784"/>
          </a:xfrm>
          <a:custGeom>
            <a:avLst/>
            <a:gdLst/>
            <a:ahLst/>
            <a:cxnLst/>
            <a:rect r="r" b="b" t="t" l="l"/>
            <a:pathLst>
              <a:path h="1095784" w="1208530">
                <a:moveTo>
                  <a:pt x="0" y="0"/>
                </a:moveTo>
                <a:lnTo>
                  <a:pt x="1208530" y="0"/>
                </a:lnTo>
                <a:lnTo>
                  <a:pt x="1208530" y="1095784"/>
                </a:lnTo>
                <a:lnTo>
                  <a:pt x="0" y="10957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-38542" b="-50574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003922">
            <a:off x="8502981" y="3419918"/>
            <a:ext cx="2131192" cy="1379463"/>
          </a:xfrm>
          <a:custGeom>
            <a:avLst/>
            <a:gdLst/>
            <a:ahLst/>
            <a:cxnLst/>
            <a:rect r="r" b="b" t="t" l="l"/>
            <a:pathLst>
              <a:path h="1379463" w="2131192">
                <a:moveTo>
                  <a:pt x="0" y="0"/>
                </a:moveTo>
                <a:lnTo>
                  <a:pt x="2131192" y="0"/>
                </a:lnTo>
                <a:lnTo>
                  <a:pt x="2131192" y="1379463"/>
                </a:lnTo>
                <a:lnTo>
                  <a:pt x="0" y="13794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2700000">
            <a:off x="-1208636" y="4509050"/>
            <a:ext cx="2757830" cy="2926080"/>
          </a:xfrm>
          <a:custGeom>
            <a:avLst/>
            <a:gdLst/>
            <a:ahLst/>
            <a:cxnLst/>
            <a:rect r="r" b="b" t="t" l="l"/>
            <a:pathLst>
              <a:path h="2926080" w="2757830">
                <a:moveTo>
                  <a:pt x="0" y="0"/>
                </a:moveTo>
                <a:lnTo>
                  <a:pt x="2757830" y="0"/>
                </a:lnTo>
                <a:lnTo>
                  <a:pt x="275783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31520" y="3317170"/>
            <a:ext cx="7426701" cy="792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59"/>
              </a:lnSpc>
            </a:pPr>
            <a:r>
              <a:rPr lang="en-US" sz="4500">
                <a:solidFill>
                  <a:srgbClr val="462B22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Budování důvěry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411871" y="4279732"/>
            <a:ext cx="6296586" cy="3660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Řešení přetěžování doma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Mediace situací se spolužákem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Téma konfliktů s otcem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Nespavost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Sebepoškozování kamarádky a zásah policie</a:t>
            </a:r>
          </a:p>
          <a:p>
            <a:pPr algn="l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Programy - fotbalový turnaj, kreativní dílny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     přespávací akce, úklidy města a další</a:t>
            </a:r>
          </a:p>
          <a:p>
            <a:pPr algn="l">
              <a:lnSpc>
                <a:spcPts val="3220"/>
              </a:lnSpc>
            </a:pPr>
          </a:p>
          <a:p>
            <a:pPr algn="l">
              <a:lnSpc>
                <a:spcPts val="3220"/>
              </a:lnSpc>
            </a:pPr>
          </a:p>
          <a:p>
            <a:pPr algn="l">
              <a:lnSpc>
                <a:spcPts val="3220"/>
              </a:lnSpc>
            </a:pP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138224" y="560070"/>
            <a:ext cx="3369433" cy="4842944"/>
            <a:chOff x="0" y="0"/>
            <a:chExt cx="4492577" cy="6457258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27768" t="0" r="25964" b="0"/>
            <a:stretch>
              <a:fillRect/>
            </a:stretch>
          </p:blipFill>
          <p:spPr>
            <a:xfrm flipH="false" flipV="false">
              <a:off x="0" y="0"/>
              <a:ext cx="4492577" cy="6457258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0">
            <a:off x="8760918" y="6276566"/>
            <a:ext cx="1208530" cy="1095784"/>
          </a:xfrm>
          <a:custGeom>
            <a:avLst/>
            <a:gdLst/>
            <a:ahLst/>
            <a:cxnLst/>
            <a:rect r="r" b="b" t="t" l="l"/>
            <a:pathLst>
              <a:path h="1095784" w="1208530">
                <a:moveTo>
                  <a:pt x="0" y="0"/>
                </a:moveTo>
                <a:lnTo>
                  <a:pt x="1208530" y="0"/>
                </a:lnTo>
                <a:lnTo>
                  <a:pt x="1208530" y="1095784"/>
                </a:lnTo>
                <a:lnTo>
                  <a:pt x="0" y="10957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-38542" b="-50574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2700000">
            <a:off x="-1208636" y="4509050"/>
            <a:ext cx="2757830" cy="2926080"/>
          </a:xfrm>
          <a:custGeom>
            <a:avLst/>
            <a:gdLst/>
            <a:ahLst/>
            <a:cxnLst/>
            <a:rect r="r" b="b" t="t" l="l"/>
            <a:pathLst>
              <a:path h="2926080" w="2757830">
                <a:moveTo>
                  <a:pt x="0" y="0"/>
                </a:moveTo>
                <a:lnTo>
                  <a:pt x="2757830" y="0"/>
                </a:lnTo>
                <a:lnTo>
                  <a:pt x="275783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96240" y="860452"/>
            <a:ext cx="7426701" cy="792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59"/>
              </a:lnSpc>
            </a:pPr>
            <a:r>
              <a:rPr lang="en-US" sz="4500">
                <a:solidFill>
                  <a:srgbClr val="462B22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Klíčové faktory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96240" y="1929157"/>
            <a:ext cx="6296586" cy="2223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Respektující komunikace</a:t>
            </a:r>
          </a:p>
          <a:p>
            <a:pPr algn="l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Partnerský přístup</a:t>
            </a:r>
          </a:p>
          <a:p>
            <a:pPr algn="l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“Čistý štít”</a:t>
            </a:r>
          </a:p>
          <a:p>
            <a:pPr algn="l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Pozitivní zážitky z programů a akcí</a:t>
            </a:r>
          </a:p>
          <a:p>
            <a:pPr algn="l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Předchozí pomoc</a:t>
            </a:r>
          </a:p>
          <a:p>
            <a:pPr algn="l">
              <a:lnSpc>
                <a:spcPts val="2940"/>
              </a:lnSpc>
            </a:pP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48640" y="188118"/>
            <a:ext cx="8656320" cy="2783709"/>
            <a:chOff x="0" y="0"/>
            <a:chExt cx="11541760" cy="371161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25911" r="0" b="25911"/>
            <a:stretch>
              <a:fillRect/>
            </a:stretch>
          </p:blipFill>
          <p:spPr>
            <a:xfrm flipH="false" flipV="false">
              <a:off x="0" y="0"/>
              <a:ext cx="11541760" cy="3711612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0">
            <a:off x="8760918" y="6276566"/>
            <a:ext cx="1208530" cy="1095784"/>
          </a:xfrm>
          <a:custGeom>
            <a:avLst/>
            <a:gdLst/>
            <a:ahLst/>
            <a:cxnLst/>
            <a:rect r="r" b="b" t="t" l="l"/>
            <a:pathLst>
              <a:path h="1095784" w="1208530">
                <a:moveTo>
                  <a:pt x="0" y="0"/>
                </a:moveTo>
                <a:lnTo>
                  <a:pt x="1208530" y="0"/>
                </a:lnTo>
                <a:lnTo>
                  <a:pt x="1208530" y="1095784"/>
                </a:lnTo>
                <a:lnTo>
                  <a:pt x="0" y="10957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-38542" b="-50574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003922">
            <a:off x="8502981" y="3419918"/>
            <a:ext cx="2131192" cy="1379463"/>
          </a:xfrm>
          <a:custGeom>
            <a:avLst/>
            <a:gdLst/>
            <a:ahLst/>
            <a:cxnLst/>
            <a:rect r="r" b="b" t="t" l="l"/>
            <a:pathLst>
              <a:path h="1379463" w="2131192">
                <a:moveTo>
                  <a:pt x="0" y="0"/>
                </a:moveTo>
                <a:lnTo>
                  <a:pt x="2131192" y="0"/>
                </a:lnTo>
                <a:lnTo>
                  <a:pt x="2131192" y="1379463"/>
                </a:lnTo>
                <a:lnTo>
                  <a:pt x="0" y="13794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2700000">
            <a:off x="-1208636" y="4509050"/>
            <a:ext cx="2757830" cy="2926080"/>
          </a:xfrm>
          <a:custGeom>
            <a:avLst/>
            <a:gdLst/>
            <a:ahLst/>
            <a:cxnLst/>
            <a:rect r="r" b="b" t="t" l="l"/>
            <a:pathLst>
              <a:path h="2926080" w="2757830">
                <a:moveTo>
                  <a:pt x="0" y="0"/>
                </a:moveTo>
                <a:lnTo>
                  <a:pt x="2757830" y="0"/>
                </a:lnTo>
                <a:lnTo>
                  <a:pt x="275783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31520" y="3317170"/>
            <a:ext cx="7426701" cy="792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59"/>
              </a:lnSpc>
            </a:pPr>
            <a:r>
              <a:rPr lang="en-US" sz="4500">
                <a:solidFill>
                  <a:srgbClr val="462B22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Co dál?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449971" y="4367557"/>
            <a:ext cx="6296586" cy="3189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6571" indent="-248285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Možnost sdílení procesu</a:t>
            </a:r>
          </a:p>
          <a:p>
            <a:pPr algn="l" marL="496571" indent="-248285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Součinnost s policií</a:t>
            </a:r>
          </a:p>
          <a:p>
            <a:pPr algn="l" marL="496571" indent="-248285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Odreagování, zdroj pozitivních interakcí</a:t>
            </a:r>
          </a:p>
          <a:p>
            <a:pPr algn="l" marL="496571" indent="-248285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Podpora při zvládnutí nástupu do nové školy</a:t>
            </a:r>
          </a:p>
          <a:p>
            <a:pPr algn="l">
              <a:lnSpc>
                <a:spcPts val="3220"/>
              </a:lnSpc>
            </a:pPr>
          </a:p>
          <a:p>
            <a:pPr algn="l">
              <a:lnSpc>
                <a:spcPts val="3220"/>
              </a:lnSpc>
            </a:pP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47481" y="227894"/>
            <a:ext cx="7258638" cy="6859413"/>
          </a:xfrm>
          <a:custGeom>
            <a:avLst/>
            <a:gdLst/>
            <a:ahLst/>
            <a:cxnLst/>
            <a:rect r="r" b="b" t="t" l="l"/>
            <a:pathLst>
              <a:path h="6859413" w="7258638">
                <a:moveTo>
                  <a:pt x="0" y="0"/>
                </a:moveTo>
                <a:lnTo>
                  <a:pt x="7258638" y="0"/>
                </a:lnTo>
                <a:lnTo>
                  <a:pt x="7258638" y="6859412"/>
                </a:lnTo>
                <a:lnTo>
                  <a:pt x="0" y="68594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549802" y="3499010"/>
            <a:ext cx="2653997" cy="431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77"/>
              </a:lnSpc>
            </a:pPr>
            <a:r>
              <a:rPr lang="en-US" sz="3611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NZDM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592733" y="1285963"/>
            <a:ext cx="4126242" cy="763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Klientka</a:t>
            </a:r>
          </a:p>
          <a:p>
            <a:pPr algn="ctr">
              <a:lnSpc>
                <a:spcPts val="3079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4042026" y="1313903"/>
            <a:ext cx="4126242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Rodina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421111" y="3546989"/>
            <a:ext cx="4126242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Vrstevníci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042026" y="5756521"/>
            <a:ext cx="4126242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OSPOD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592733" y="5756521"/>
            <a:ext cx="4126242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Policie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97206" y="3546989"/>
            <a:ext cx="4126242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Škola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-2351894">
            <a:off x="-357987" y="-279363"/>
            <a:ext cx="3901440" cy="2321357"/>
          </a:xfrm>
          <a:custGeom>
            <a:avLst/>
            <a:gdLst/>
            <a:ahLst/>
            <a:cxnLst/>
            <a:rect r="r" b="b" t="t" l="l"/>
            <a:pathLst>
              <a:path h="2321357" w="3901440">
                <a:moveTo>
                  <a:pt x="0" y="0"/>
                </a:moveTo>
                <a:lnTo>
                  <a:pt x="3901440" y="0"/>
                </a:lnTo>
                <a:lnTo>
                  <a:pt x="3901440" y="2321357"/>
                </a:lnTo>
                <a:lnTo>
                  <a:pt x="0" y="23213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-3515001">
            <a:off x="6827211" y="4861489"/>
            <a:ext cx="3901440" cy="2321357"/>
          </a:xfrm>
          <a:custGeom>
            <a:avLst/>
            <a:gdLst/>
            <a:ahLst/>
            <a:cxnLst/>
            <a:rect r="r" b="b" t="t" l="l"/>
            <a:pathLst>
              <a:path h="2321357" w="3901440">
                <a:moveTo>
                  <a:pt x="0" y="2321356"/>
                </a:moveTo>
                <a:lnTo>
                  <a:pt x="3901440" y="2321356"/>
                </a:lnTo>
                <a:lnTo>
                  <a:pt x="3901440" y="0"/>
                </a:lnTo>
                <a:lnTo>
                  <a:pt x="0" y="0"/>
                </a:lnTo>
                <a:lnTo>
                  <a:pt x="0" y="232135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A947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842219" y="1005097"/>
            <a:ext cx="3223930" cy="4410850"/>
          </a:xfrm>
          <a:custGeom>
            <a:avLst/>
            <a:gdLst/>
            <a:ahLst/>
            <a:cxnLst/>
            <a:rect r="r" b="b" t="t" l="l"/>
            <a:pathLst>
              <a:path h="4410850" w="3223930">
                <a:moveTo>
                  <a:pt x="0" y="0"/>
                </a:moveTo>
                <a:lnTo>
                  <a:pt x="3223930" y="0"/>
                </a:lnTo>
                <a:lnTo>
                  <a:pt x="3223930" y="4410850"/>
                </a:lnTo>
                <a:lnTo>
                  <a:pt x="0" y="4410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6380890"/>
            <a:ext cx="11165573" cy="934310"/>
            <a:chOff x="0" y="0"/>
            <a:chExt cx="4135397" cy="34604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135398" cy="346041"/>
            </a:xfrm>
            <a:custGeom>
              <a:avLst/>
              <a:gdLst/>
              <a:ahLst/>
              <a:cxnLst/>
              <a:rect r="r" b="b" t="t" l="l"/>
              <a:pathLst>
                <a:path h="346041" w="4135398">
                  <a:moveTo>
                    <a:pt x="0" y="0"/>
                  </a:moveTo>
                  <a:lnTo>
                    <a:pt x="4135398" y="0"/>
                  </a:lnTo>
                  <a:lnTo>
                    <a:pt x="4135398" y="346041"/>
                  </a:lnTo>
                  <a:lnTo>
                    <a:pt x="0" y="34604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19050"/>
              <a:ext cx="4135397" cy="3269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527505" y="6425448"/>
            <a:ext cx="845194" cy="845194"/>
          </a:xfrm>
          <a:custGeom>
            <a:avLst/>
            <a:gdLst/>
            <a:ahLst/>
            <a:cxnLst/>
            <a:rect r="r" b="b" t="t" l="l"/>
            <a:pathLst>
              <a:path h="845194" w="845194">
                <a:moveTo>
                  <a:pt x="0" y="0"/>
                </a:moveTo>
                <a:lnTo>
                  <a:pt x="845194" y="0"/>
                </a:lnTo>
                <a:lnTo>
                  <a:pt x="845194" y="845194"/>
                </a:lnTo>
                <a:lnTo>
                  <a:pt x="0" y="8451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117469" y="436450"/>
            <a:ext cx="8354659" cy="898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00"/>
              </a:lnSpc>
            </a:pPr>
            <a:r>
              <a:rPr lang="en-US" sz="5000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Magdaléna o.p.s.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254587" y="1819551"/>
            <a:ext cx="5847914" cy="40100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20095" indent="-260048" lvl="1">
              <a:lnSpc>
                <a:spcPts val="3565"/>
              </a:lnSpc>
              <a:buFont typeface="Arial"/>
              <a:buChar char="•"/>
            </a:pPr>
            <a:r>
              <a:rPr lang="en-US" sz="2408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Prevence a léčba závislostí</a:t>
            </a:r>
          </a:p>
          <a:p>
            <a:pPr algn="l" marL="520095" indent="-260048" lvl="1">
              <a:lnSpc>
                <a:spcPts val="3565"/>
              </a:lnSpc>
              <a:buFont typeface="Arial"/>
              <a:buChar char="•"/>
            </a:pPr>
            <a:r>
              <a:rPr lang="en-US" sz="2408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Od roku 1997</a:t>
            </a:r>
          </a:p>
          <a:p>
            <a:pPr algn="l" marL="520095" indent="-260048" lvl="1">
              <a:lnSpc>
                <a:spcPts val="3565"/>
              </a:lnSpc>
              <a:buFont typeface="Arial"/>
              <a:buChar char="•"/>
            </a:pPr>
            <a:r>
              <a:rPr lang="en-US" sz="2408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Terapeutická komunita</a:t>
            </a:r>
          </a:p>
          <a:p>
            <a:pPr algn="l" marL="520095" indent="-260048" lvl="1">
              <a:lnSpc>
                <a:spcPts val="3565"/>
              </a:lnSpc>
              <a:buFont typeface="Arial"/>
              <a:buChar char="•"/>
            </a:pPr>
            <a:r>
              <a:rPr lang="en-US" sz="2408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Léčba klientů s duální diagnózou</a:t>
            </a:r>
          </a:p>
          <a:p>
            <a:pPr algn="l" marL="520095" indent="-260048" lvl="1">
              <a:lnSpc>
                <a:spcPts val="3565"/>
              </a:lnSpc>
              <a:buFont typeface="Arial"/>
              <a:buChar char="•"/>
            </a:pPr>
            <a:r>
              <a:rPr lang="en-US" sz="2408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Doléčovací centrum</a:t>
            </a:r>
          </a:p>
          <a:p>
            <a:pPr algn="l" marL="520095" indent="-260048" lvl="1">
              <a:lnSpc>
                <a:spcPts val="3565"/>
              </a:lnSpc>
              <a:buFont typeface="Arial"/>
              <a:buChar char="•"/>
            </a:pPr>
            <a:r>
              <a:rPr lang="en-US" sz="2408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3 adiktologické ambulance</a:t>
            </a:r>
          </a:p>
          <a:p>
            <a:pPr algn="l" marL="520095" indent="-260048" lvl="1">
              <a:lnSpc>
                <a:spcPts val="3565"/>
              </a:lnSpc>
              <a:buFont typeface="Arial"/>
              <a:buChar char="•"/>
            </a:pPr>
            <a:r>
              <a:rPr lang="en-US" sz="2408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Terénní programy</a:t>
            </a:r>
          </a:p>
          <a:p>
            <a:pPr algn="l" marL="520095" indent="-260048" lvl="1">
              <a:lnSpc>
                <a:spcPts val="3565"/>
              </a:lnSpc>
              <a:buFont typeface="Arial"/>
              <a:buChar char="•"/>
            </a:pPr>
            <a:r>
              <a:rPr lang="en-US" sz="2408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Centra adiktologických služeb</a:t>
            </a:r>
          </a:p>
          <a:p>
            <a:pPr algn="l" marL="520095" indent="-260048" lvl="1">
              <a:lnSpc>
                <a:spcPts val="3565"/>
              </a:lnSpc>
              <a:buFont typeface="Arial"/>
              <a:buChar char="•"/>
            </a:pPr>
            <a:r>
              <a:rPr lang="en-US" sz="2408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Centrum primární prevence + NZDM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7561705" y="5784153"/>
            <a:ext cx="1981927" cy="1981927"/>
          </a:xfrm>
          <a:custGeom>
            <a:avLst/>
            <a:gdLst/>
            <a:ahLst/>
            <a:cxnLst/>
            <a:rect r="r" b="b" t="t" l="l"/>
            <a:pathLst>
              <a:path h="1981927" w="1981927">
                <a:moveTo>
                  <a:pt x="0" y="0"/>
                </a:moveTo>
                <a:lnTo>
                  <a:pt x="1981927" y="0"/>
                </a:lnTo>
                <a:lnTo>
                  <a:pt x="1981927" y="1981927"/>
                </a:lnTo>
                <a:lnTo>
                  <a:pt x="0" y="19819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98590" y="153553"/>
            <a:ext cx="1607194" cy="1607194"/>
          </a:xfrm>
          <a:custGeom>
            <a:avLst/>
            <a:gdLst/>
            <a:ahLst/>
            <a:cxnLst/>
            <a:rect r="r" b="b" t="t" l="l"/>
            <a:pathLst>
              <a:path h="1607194" w="1607194">
                <a:moveTo>
                  <a:pt x="0" y="0"/>
                </a:moveTo>
                <a:lnTo>
                  <a:pt x="1607195" y="0"/>
                </a:lnTo>
                <a:lnTo>
                  <a:pt x="1607195" y="1607194"/>
                </a:lnTo>
                <a:lnTo>
                  <a:pt x="0" y="16071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A947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842219" y="1005097"/>
            <a:ext cx="3223930" cy="4410850"/>
          </a:xfrm>
          <a:custGeom>
            <a:avLst/>
            <a:gdLst/>
            <a:ahLst/>
            <a:cxnLst/>
            <a:rect r="r" b="b" t="t" l="l"/>
            <a:pathLst>
              <a:path h="4410850" w="3223930">
                <a:moveTo>
                  <a:pt x="0" y="0"/>
                </a:moveTo>
                <a:lnTo>
                  <a:pt x="3223930" y="0"/>
                </a:lnTo>
                <a:lnTo>
                  <a:pt x="3223930" y="4410850"/>
                </a:lnTo>
                <a:lnTo>
                  <a:pt x="0" y="4410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82290" y="5081232"/>
            <a:ext cx="396427" cy="396427"/>
          </a:xfrm>
          <a:custGeom>
            <a:avLst/>
            <a:gdLst/>
            <a:ahLst/>
            <a:cxnLst/>
            <a:rect r="r" b="b" t="t" l="l"/>
            <a:pathLst>
              <a:path h="396427" w="396427">
                <a:moveTo>
                  <a:pt x="0" y="0"/>
                </a:moveTo>
                <a:lnTo>
                  <a:pt x="396427" y="0"/>
                </a:lnTo>
                <a:lnTo>
                  <a:pt x="396427" y="396427"/>
                </a:lnTo>
                <a:lnTo>
                  <a:pt x="0" y="396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82833" y="5586211"/>
            <a:ext cx="395884" cy="395884"/>
          </a:xfrm>
          <a:custGeom>
            <a:avLst/>
            <a:gdLst/>
            <a:ahLst/>
            <a:cxnLst/>
            <a:rect r="r" b="b" t="t" l="l"/>
            <a:pathLst>
              <a:path h="395884" w="395884">
                <a:moveTo>
                  <a:pt x="0" y="0"/>
                </a:moveTo>
                <a:lnTo>
                  <a:pt x="395884" y="0"/>
                </a:lnTo>
                <a:lnTo>
                  <a:pt x="395884" y="395884"/>
                </a:lnTo>
                <a:lnTo>
                  <a:pt x="0" y="3958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0" y="6380890"/>
            <a:ext cx="11165573" cy="934310"/>
            <a:chOff x="0" y="0"/>
            <a:chExt cx="4135397" cy="34604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135398" cy="346041"/>
            </a:xfrm>
            <a:custGeom>
              <a:avLst/>
              <a:gdLst/>
              <a:ahLst/>
              <a:cxnLst/>
              <a:rect r="r" b="b" t="t" l="l"/>
              <a:pathLst>
                <a:path h="346041" w="4135398">
                  <a:moveTo>
                    <a:pt x="0" y="0"/>
                  </a:moveTo>
                  <a:lnTo>
                    <a:pt x="4135398" y="0"/>
                  </a:lnTo>
                  <a:lnTo>
                    <a:pt x="4135398" y="346041"/>
                  </a:lnTo>
                  <a:lnTo>
                    <a:pt x="0" y="34604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19050"/>
              <a:ext cx="4135397" cy="3269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6527505" y="6425448"/>
            <a:ext cx="845194" cy="845194"/>
          </a:xfrm>
          <a:custGeom>
            <a:avLst/>
            <a:gdLst/>
            <a:ahLst/>
            <a:cxnLst/>
            <a:rect r="r" b="b" t="t" l="l"/>
            <a:pathLst>
              <a:path h="845194" w="845194">
                <a:moveTo>
                  <a:pt x="0" y="0"/>
                </a:moveTo>
                <a:lnTo>
                  <a:pt x="845194" y="0"/>
                </a:lnTo>
                <a:lnTo>
                  <a:pt x="845194" y="845194"/>
                </a:lnTo>
                <a:lnTo>
                  <a:pt x="0" y="8451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82290" y="1729961"/>
            <a:ext cx="8354659" cy="898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00"/>
              </a:lnSpc>
            </a:pPr>
            <a:r>
              <a:rPr lang="en-US" sz="5000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Děkuji za pozornost!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08668" y="5574242"/>
            <a:ext cx="6755868" cy="3626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1"/>
              </a:lnSpc>
            </a:pPr>
            <a:r>
              <a:rPr lang="en-US" sz="2021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www.magdalena-ops.cz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08668" y="5067132"/>
            <a:ext cx="6755868" cy="3626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1"/>
              </a:lnSpc>
            </a:pPr>
            <a:r>
              <a:rPr lang="en-US" sz="2021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rybackova@magdalena-ops.cz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87162" y="3848754"/>
            <a:ext cx="3184414" cy="8804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5"/>
              </a:lnSpc>
            </a:pPr>
            <a:r>
              <a:rPr lang="en-US" sz="2408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Bc. Ilga Rybáčková</a:t>
            </a:r>
          </a:p>
          <a:p>
            <a:pPr algn="l">
              <a:lnSpc>
                <a:spcPts val="3565"/>
              </a:lnSpc>
            </a:pPr>
            <a:r>
              <a:rPr lang="en-US" sz="2408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Magdaléna o.p.s.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7561705" y="5784153"/>
            <a:ext cx="1981927" cy="1981927"/>
          </a:xfrm>
          <a:custGeom>
            <a:avLst/>
            <a:gdLst/>
            <a:ahLst/>
            <a:cxnLst/>
            <a:rect r="r" b="b" t="t" l="l"/>
            <a:pathLst>
              <a:path h="1981927" w="1981927">
                <a:moveTo>
                  <a:pt x="0" y="0"/>
                </a:moveTo>
                <a:lnTo>
                  <a:pt x="1981927" y="0"/>
                </a:lnTo>
                <a:lnTo>
                  <a:pt x="1981927" y="1981927"/>
                </a:lnTo>
                <a:lnTo>
                  <a:pt x="0" y="19819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1201">
            <a:off x="8302113" y="5616537"/>
            <a:ext cx="1805693" cy="1779428"/>
          </a:xfrm>
          <a:custGeom>
            <a:avLst/>
            <a:gdLst/>
            <a:ahLst/>
            <a:cxnLst/>
            <a:rect r="r" b="b" t="t" l="l"/>
            <a:pathLst>
              <a:path h="1779428" w="1805693">
                <a:moveTo>
                  <a:pt x="0" y="0"/>
                </a:moveTo>
                <a:lnTo>
                  <a:pt x="1805694" y="0"/>
                </a:lnTo>
                <a:lnTo>
                  <a:pt x="1805694" y="1779428"/>
                </a:lnTo>
                <a:lnTo>
                  <a:pt x="0" y="17794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48640" y="4206284"/>
            <a:ext cx="4328160" cy="2600916"/>
            <a:chOff x="0" y="0"/>
            <a:chExt cx="5770880" cy="3467889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4"/>
            <a:srcRect l="0" t="17332" r="13674" b="4805"/>
            <a:stretch>
              <a:fillRect/>
            </a:stretch>
          </p:blipFill>
          <p:spPr>
            <a:xfrm flipH="false" flipV="false">
              <a:off x="0" y="0"/>
              <a:ext cx="5770880" cy="3467889"/>
            </a:xfrm>
            <a:prstGeom prst="rect">
              <a:avLst/>
            </a:prstGeom>
          </p:spPr>
        </p:pic>
      </p:grpSp>
      <p:grpSp>
        <p:nvGrpSpPr>
          <p:cNvPr name="Group 5" id="5"/>
          <p:cNvGrpSpPr/>
          <p:nvPr/>
        </p:nvGrpSpPr>
        <p:grpSpPr>
          <a:xfrm rot="0">
            <a:off x="4876800" y="4206284"/>
            <a:ext cx="4328160" cy="2600916"/>
            <a:chOff x="0" y="0"/>
            <a:chExt cx="5770880" cy="3467889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0" t="4986" r="0" b="4986"/>
            <a:stretch>
              <a:fillRect/>
            </a:stretch>
          </p:blipFill>
          <p:spPr>
            <a:xfrm flipH="false" flipV="false">
              <a:off x="0" y="0"/>
              <a:ext cx="5770880" cy="3467889"/>
            </a:xfrm>
            <a:prstGeom prst="rect">
              <a:avLst/>
            </a:prstGeom>
          </p:spPr>
        </p:pic>
      </p:grpSp>
      <p:sp>
        <p:nvSpPr>
          <p:cNvPr name="Freeform 7" id="7"/>
          <p:cNvSpPr/>
          <p:nvPr/>
        </p:nvSpPr>
        <p:spPr>
          <a:xfrm flipH="true" flipV="false" rot="1005992">
            <a:off x="6636961" y="-944525"/>
            <a:ext cx="2357438" cy="2194560"/>
          </a:xfrm>
          <a:custGeom>
            <a:avLst/>
            <a:gdLst/>
            <a:ahLst/>
            <a:cxnLst/>
            <a:rect r="r" b="b" t="t" l="l"/>
            <a:pathLst>
              <a:path h="2194560" w="2357438">
                <a:moveTo>
                  <a:pt x="2357438" y="0"/>
                </a:moveTo>
                <a:lnTo>
                  <a:pt x="0" y="0"/>
                </a:lnTo>
                <a:lnTo>
                  <a:pt x="0" y="2194560"/>
                </a:lnTo>
                <a:lnTo>
                  <a:pt x="2357438" y="2194560"/>
                </a:lnTo>
                <a:lnTo>
                  <a:pt x="235743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731520" y="2910496"/>
            <a:ext cx="3674543" cy="844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01"/>
              </a:lnSpc>
            </a:pPr>
            <a:r>
              <a:rPr lang="en-US" sz="6933">
                <a:solidFill>
                  <a:srgbClr val="8A947B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MeziČas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-1765860">
            <a:off x="-1402080" y="-429158"/>
            <a:ext cx="3901440" cy="2321357"/>
          </a:xfrm>
          <a:custGeom>
            <a:avLst/>
            <a:gdLst/>
            <a:ahLst/>
            <a:cxnLst/>
            <a:rect r="r" b="b" t="t" l="l"/>
            <a:pathLst>
              <a:path h="2321357" w="3901440">
                <a:moveTo>
                  <a:pt x="0" y="0"/>
                </a:moveTo>
                <a:lnTo>
                  <a:pt x="3901440" y="0"/>
                </a:lnTo>
                <a:lnTo>
                  <a:pt x="3901440" y="2321356"/>
                </a:lnTo>
                <a:lnTo>
                  <a:pt x="0" y="2321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236720" y="2194560"/>
            <a:ext cx="1280160" cy="2926080"/>
          </a:xfrm>
          <a:custGeom>
            <a:avLst/>
            <a:gdLst/>
            <a:ahLst/>
            <a:cxnLst/>
            <a:rect r="r" b="b" t="t" l="l"/>
            <a:pathLst>
              <a:path h="2926080" w="1280160">
                <a:moveTo>
                  <a:pt x="0" y="0"/>
                </a:moveTo>
                <a:lnTo>
                  <a:pt x="1280160" y="0"/>
                </a:lnTo>
                <a:lnTo>
                  <a:pt x="128016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752559" y="2008796"/>
            <a:ext cx="4126242" cy="1934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74979" indent="-237490" lvl="1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Založeno v roce 2013</a:t>
            </a:r>
          </a:p>
          <a:p>
            <a:pPr algn="l" marL="474979" indent="-237490" lvl="1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Benešov</a:t>
            </a:r>
          </a:p>
          <a:p>
            <a:pPr algn="l" marL="474979" indent="-237490" lvl="1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Člen České asociace streetwork</a:t>
            </a:r>
          </a:p>
          <a:p>
            <a:pPr algn="l">
              <a:lnSpc>
                <a:spcPts val="3079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731520" y="2123096"/>
            <a:ext cx="3674543" cy="577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99"/>
              </a:lnSpc>
            </a:pPr>
            <a:r>
              <a:rPr lang="en-US" sz="2499">
                <a:solidFill>
                  <a:srgbClr val="8A947B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Nízkoprahové zařízení pro děti a mládež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40807" y="72708"/>
            <a:ext cx="2671077" cy="3438329"/>
            <a:chOff x="0" y="0"/>
            <a:chExt cx="3561436" cy="4584439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28151" t="0" r="28151" b="0"/>
            <a:stretch>
              <a:fillRect/>
            </a:stretch>
          </p:blipFill>
          <p:spPr>
            <a:xfrm flipH="false" flipV="false">
              <a:off x="0" y="0"/>
              <a:ext cx="3561436" cy="4584439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-141835">
            <a:off x="6061431" y="964517"/>
            <a:ext cx="1656880" cy="792290"/>
          </a:xfrm>
          <a:custGeom>
            <a:avLst/>
            <a:gdLst/>
            <a:ahLst/>
            <a:cxnLst/>
            <a:rect r="r" b="b" t="t" l="l"/>
            <a:pathLst>
              <a:path h="792290" w="1656880">
                <a:moveTo>
                  <a:pt x="0" y="0"/>
                </a:moveTo>
                <a:lnTo>
                  <a:pt x="1656880" y="0"/>
                </a:lnTo>
                <a:lnTo>
                  <a:pt x="1656880" y="792290"/>
                </a:lnTo>
                <a:lnTo>
                  <a:pt x="0" y="7922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889871" y="4153556"/>
            <a:ext cx="3363310" cy="2926080"/>
          </a:xfrm>
          <a:custGeom>
            <a:avLst/>
            <a:gdLst/>
            <a:ahLst/>
            <a:cxnLst/>
            <a:rect r="r" b="b" t="t" l="l"/>
            <a:pathLst>
              <a:path h="2926080" w="3363310">
                <a:moveTo>
                  <a:pt x="0" y="0"/>
                </a:moveTo>
                <a:lnTo>
                  <a:pt x="3363310" y="0"/>
                </a:lnTo>
                <a:lnTo>
                  <a:pt x="336331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340807" y="3641308"/>
            <a:ext cx="2671077" cy="3438329"/>
            <a:chOff x="0" y="0"/>
            <a:chExt cx="3561436" cy="4584439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7"/>
            <a:srcRect l="20875" t="0" r="20875" b="0"/>
            <a:stretch>
              <a:fillRect/>
            </a:stretch>
          </p:blipFill>
          <p:spPr>
            <a:xfrm flipH="false" flipV="false">
              <a:off x="0" y="0"/>
              <a:ext cx="3561436" cy="4584439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3193301" y="72708"/>
            <a:ext cx="2671077" cy="3438329"/>
            <a:chOff x="0" y="0"/>
            <a:chExt cx="3561436" cy="4584439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8"/>
            <a:srcRect l="0" t="1698" r="0" b="1698"/>
            <a:stretch>
              <a:fillRect/>
            </a:stretch>
          </p:blipFill>
          <p:spPr>
            <a:xfrm flipH="false" flipV="false">
              <a:off x="0" y="0"/>
              <a:ext cx="3561436" cy="4584439"/>
            </a:xfrm>
            <a:prstGeom prst="rect">
              <a:avLst/>
            </a:prstGeom>
          </p:spPr>
        </p:pic>
      </p:grpSp>
      <p:grpSp>
        <p:nvGrpSpPr>
          <p:cNvPr name="Group 10" id="10"/>
          <p:cNvGrpSpPr/>
          <p:nvPr/>
        </p:nvGrpSpPr>
        <p:grpSpPr>
          <a:xfrm rot="0">
            <a:off x="3193301" y="3653560"/>
            <a:ext cx="2671077" cy="3438329"/>
            <a:chOff x="0" y="0"/>
            <a:chExt cx="3561436" cy="4584439"/>
          </a:xfrm>
        </p:grpSpPr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9"/>
            <a:srcRect l="32497" t="0" r="9219" b="0"/>
            <a:stretch>
              <a:fillRect/>
            </a:stretch>
          </p:blipFill>
          <p:spPr>
            <a:xfrm flipH="false" flipV="false">
              <a:off x="0" y="0"/>
              <a:ext cx="3561436" cy="4584439"/>
            </a:xfrm>
            <a:prstGeom prst="rect">
              <a:avLst/>
            </a:prstGeom>
          </p:spPr>
        </p:pic>
      </p:grpSp>
      <p:sp>
        <p:nvSpPr>
          <p:cNvPr name="TextBox 12" id="12"/>
          <p:cNvSpPr txBox="true"/>
          <p:nvPr/>
        </p:nvSpPr>
        <p:spPr>
          <a:xfrm rot="0">
            <a:off x="6548612" y="1734582"/>
            <a:ext cx="2973545" cy="694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27"/>
              </a:lnSpc>
            </a:pPr>
            <a:r>
              <a:rPr lang="en-US" sz="5454">
                <a:solidFill>
                  <a:srgbClr val="8A947B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MeziČas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045796" y="2876490"/>
            <a:ext cx="3707804" cy="2341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85"/>
              </a:lnSpc>
            </a:pPr>
            <a:r>
              <a:rPr lang="en-US" sz="1899">
                <a:solidFill>
                  <a:srgbClr val="462B22"/>
                </a:solidFill>
                <a:latin typeface="Cantata One"/>
                <a:ea typeface="Cantata One"/>
                <a:cs typeface="Cantata One"/>
                <a:sym typeface="Cantata One"/>
              </a:rPr>
              <a:t>... mezi školou a domovem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045796" y="3558662"/>
            <a:ext cx="4207385" cy="237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87"/>
              </a:lnSpc>
            </a:pPr>
            <a:r>
              <a:rPr lang="en-US" sz="1901">
                <a:solidFill>
                  <a:srgbClr val="462B22"/>
                </a:solidFill>
                <a:latin typeface="Cantata One"/>
                <a:ea typeface="Cantata One"/>
                <a:cs typeface="Cantata One"/>
                <a:sym typeface="Cantata One"/>
              </a:rPr>
              <a:t>...mezi dětstvím a dospělostí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875794" y="4451583"/>
            <a:ext cx="4047808" cy="2341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5"/>
              </a:lnSpc>
            </a:pPr>
            <a:r>
              <a:rPr lang="en-US" sz="1899">
                <a:solidFill>
                  <a:srgbClr val="462B22"/>
                </a:solidFill>
                <a:latin typeface="Cantata One"/>
                <a:ea typeface="Cantata One"/>
                <a:cs typeface="Cantata One"/>
                <a:sym typeface="Cantata One"/>
              </a:rPr>
              <a:t>Téma Alenky v říši divů!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346772" y="656122"/>
            <a:ext cx="4575563" cy="6659078"/>
            <a:chOff x="0" y="0"/>
            <a:chExt cx="3129708" cy="455484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129708" cy="4554843"/>
            </a:xfrm>
            <a:custGeom>
              <a:avLst/>
              <a:gdLst/>
              <a:ahLst/>
              <a:cxnLst/>
              <a:rect r="r" b="b" t="t" l="l"/>
              <a:pathLst>
                <a:path h="4554843" w="3129708">
                  <a:moveTo>
                    <a:pt x="0" y="0"/>
                  </a:moveTo>
                  <a:lnTo>
                    <a:pt x="3129708" y="0"/>
                  </a:lnTo>
                  <a:lnTo>
                    <a:pt x="3129708" y="4554843"/>
                  </a:lnTo>
                  <a:lnTo>
                    <a:pt x="0" y="4554843"/>
                  </a:lnTo>
                  <a:close/>
                </a:path>
              </a:pathLst>
            </a:custGeom>
            <a:solidFill>
              <a:srgbClr val="8A947B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8892002" y="5772940"/>
            <a:ext cx="861598" cy="1621479"/>
          </a:xfrm>
          <a:custGeom>
            <a:avLst/>
            <a:gdLst/>
            <a:ahLst/>
            <a:cxnLst/>
            <a:rect r="r" b="b" t="t" l="l"/>
            <a:pathLst>
              <a:path h="1621479" w="861598">
                <a:moveTo>
                  <a:pt x="0" y="0"/>
                </a:moveTo>
                <a:lnTo>
                  <a:pt x="861598" y="0"/>
                </a:lnTo>
                <a:lnTo>
                  <a:pt x="861598" y="1621480"/>
                </a:lnTo>
                <a:lnTo>
                  <a:pt x="0" y="16214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699850" y="1486747"/>
            <a:ext cx="3475918" cy="1749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Ambulantní forma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-6155526">
            <a:off x="7627166" y="1138956"/>
            <a:ext cx="3610670" cy="3830949"/>
          </a:xfrm>
          <a:custGeom>
            <a:avLst/>
            <a:gdLst/>
            <a:ahLst/>
            <a:cxnLst/>
            <a:rect r="r" b="b" t="t" l="l"/>
            <a:pathLst>
              <a:path h="3830949" w="3610670">
                <a:moveTo>
                  <a:pt x="0" y="0"/>
                </a:moveTo>
                <a:lnTo>
                  <a:pt x="3610670" y="0"/>
                </a:lnTo>
                <a:lnTo>
                  <a:pt x="3610670" y="3830950"/>
                </a:lnTo>
                <a:lnTo>
                  <a:pt x="0" y="3830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731520" y="874930"/>
            <a:ext cx="3846523" cy="5455597"/>
            <a:chOff x="0" y="0"/>
            <a:chExt cx="5128697" cy="7274130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6"/>
            <a:srcRect l="2996" t="0" r="2996" b="0"/>
            <a:stretch>
              <a:fillRect/>
            </a:stretch>
          </p:blipFill>
          <p:spPr>
            <a:xfrm flipH="false" flipV="false">
              <a:off x="0" y="0"/>
              <a:ext cx="5128697" cy="7274130"/>
            </a:xfrm>
            <a:prstGeom prst="rect">
              <a:avLst/>
            </a:prstGeom>
          </p:spPr>
        </p:pic>
      </p:grpSp>
      <p:sp>
        <p:nvSpPr>
          <p:cNvPr name="TextBox 9" id="9"/>
          <p:cNvSpPr txBox="true"/>
          <p:nvPr/>
        </p:nvSpPr>
        <p:spPr>
          <a:xfrm rot="0">
            <a:off x="5571432" y="5176732"/>
            <a:ext cx="4126242" cy="1544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74979" indent="-237490" lvl="1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FFFFF"/>
                </a:solidFill>
                <a:latin typeface="Cantata One"/>
                <a:ea typeface="Cantata One"/>
                <a:cs typeface="Cantata One"/>
                <a:sym typeface="Cantata One"/>
              </a:rPr>
              <a:t>Klub</a:t>
            </a:r>
          </a:p>
          <a:p>
            <a:pPr algn="l" marL="474979" indent="-237490" lvl="1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FFFFF"/>
                </a:solidFill>
                <a:latin typeface="Cantata One"/>
                <a:ea typeface="Cantata One"/>
                <a:cs typeface="Cantata One"/>
                <a:sym typeface="Cantata One"/>
              </a:rPr>
              <a:t>PO - ČT </a:t>
            </a:r>
          </a:p>
          <a:p>
            <a:pPr algn="l" marL="474979" indent="-237490" lvl="1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FFFFF"/>
                </a:solidFill>
                <a:latin typeface="Cantata One"/>
                <a:ea typeface="Cantata One"/>
                <a:cs typeface="Cantata One"/>
                <a:sym typeface="Cantata One"/>
              </a:rPr>
              <a:t>13:00 - 18:00</a:t>
            </a:r>
          </a:p>
          <a:p>
            <a:pPr algn="l">
              <a:lnSpc>
                <a:spcPts val="3079"/>
              </a:lnSpc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7841" y="-275108"/>
            <a:ext cx="4575563" cy="6659078"/>
            <a:chOff x="0" y="0"/>
            <a:chExt cx="3129708" cy="455484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129708" cy="4554843"/>
            </a:xfrm>
            <a:custGeom>
              <a:avLst/>
              <a:gdLst/>
              <a:ahLst/>
              <a:cxnLst/>
              <a:rect r="r" b="b" t="t" l="l"/>
              <a:pathLst>
                <a:path h="4554843" w="3129708">
                  <a:moveTo>
                    <a:pt x="0" y="0"/>
                  </a:moveTo>
                  <a:lnTo>
                    <a:pt x="3129708" y="0"/>
                  </a:lnTo>
                  <a:lnTo>
                    <a:pt x="3129708" y="4554843"/>
                  </a:lnTo>
                  <a:lnTo>
                    <a:pt x="0" y="4554843"/>
                  </a:lnTo>
                  <a:close/>
                </a:path>
              </a:pathLst>
            </a:custGeom>
            <a:solidFill>
              <a:srgbClr val="8A947B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3289786" y="4556703"/>
            <a:ext cx="861598" cy="1621479"/>
          </a:xfrm>
          <a:custGeom>
            <a:avLst/>
            <a:gdLst/>
            <a:ahLst/>
            <a:cxnLst/>
            <a:rect r="r" b="b" t="t" l="l"/>
            <a:pathLst>
              <a:path h="1621479" w="861598">
                <a:moveTo>
                  <a:pt x="0" y="0"/>
                </a:moveTo>
                <a:lnTo>
                  <a:pt x="861597" y="0"/>
                </a:lnTo>
                <a:lnTo>
                  <a:pt x="861597" y="1621479"/>
                </a:lnTo>
                <a:lnTo>
                  <a:pt x="0" y="1621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44666" y="2127331"/>
            <a:ext cx="3475918" cy="1749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Terénní forma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-6155526">
            <a:off x="7627166" y="1138956"/>
            <a:ext cx="3610670" cy="3830949"/>
          </a:xfrm>
          <a:custGeom>
            <a:avLst/>
            <a:gdLst/>
            <a:ahLst/>
            <a:cxnLst/>
            <a:rect r="r" b="b" t="t" l="l"/>
            <a:pathLst>
              <a:path h="3830949" w="3610670">
                <a:moveTo>
                  <a:pt x="0" y="0"/>
                </a:moveTo>
                <a:lnTo>
                  <a:pt x="3610670" y="0"/>
                </a:lnTo>
                <a:lnTo>
                  <a:pt x="3610670" y="3830950"/>
                </a:lnTo>
                <a:lnTo>
                  <a:pt x="0" y="3830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4876800" y="121820"/>
            <a:ext cx="2898573" cy="3649127"/>
            <a:chOff x="0" y="0"/>
            <a:chExt cx="3864764" cy="4865502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6"/>
            <a:srcRect l="0" t="2763" r="0" b="2763"/>
            <a:stretch>
              <a:fillRect/>
            </a:stretch>
          </p:blipFill>
          <p:spPr>
            <a:xfrm flipH="false" flipV="false">
              <a:off x="0" y="0"/>
              <a:ext cx="3864764" cy="4865502"/>
            </a:xfrm>
            <a:prstGeom prst="rect">
              <a:avLst/>
            </a:prstGeom>
          </p:spPr>
        </p:pic>
      </p:grpSp>
      <p:sp>
        <p:nvSpPr>
          <p:cNvPr name="Freeform 9" id="9"/>
          <p:cNvSpPr/>
          <p:nvPr/>
        </p:nvSpPr>
        <p:spPr>
          <a:xfrm flipH="false" flipV="true" rot="71510">
            <a:off x="2129392" y="-1403129"/>
            <a:ext cx="3610670" cy="3830949"/>
          </a:xfrm>
          <a:custGeom>
            <a:avLst/>
            <a:gdLst/>
            <a:ahLst/>
            <a:cxnLst/>
            <a:rect r="r" b="b" t="t" l="l"/>
            <a:pathLst>
              <a:path h="3830949" w="3610670">
                <a:moveTo>
                  <a:pt x="0" y="3830949"/>
                </a:moveTo>
                <a:lnTo>
                  <a:pt x="3610669" y="3830949"/>
                </a:lnTo>
                <a:lnTo>
                  <a:pt x="3610669" y="0"/>
                </a:lnTo>
                <a:lnTo>
                  <a:pt x="0" y="0"/>
                </a:lnTo>
                <a:lnTo>
                  <a:pt x="0" y="383094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51480" y="4423622"/>
            <a:ext cx="4126242" cy="1934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74979" indent="-237490" lvl="1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FFFFF"/>
                </a:solidFill>
                <a:latin typeface="Cantata One"/>
                <a:ea typeface="Cantata One"/>
                <a:cs typeface="Cantata One"/>
                <a:sym typeface="Cantata One"/>
              </a:rPr>
              <a:t>ÚT a ČT</a:t>
            </a:r>
          </a:p>
          <a:p>
            <a:pPr algn="l" marL="474979" indent="-237490" lvl="1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FFFFF"/>
                </a:solidFill>
                <a:latin typeface="Cantata One"/>
                <a:ea typeface="Cantata One"/>
                <a:cs typeface="Cantata One"/>
                <a:sym typeface="Cantata One"/>
              </a:rPr>
              <a:t>13:00 - 18:00</a:t>
            </a:r>
          </a:p>
          <a:p>
            <a:pPr algn="l" marL="474979" indent="-237490" lvl="1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FFFFF"/>
                </a:solidFill>
                <a:latin typeface="Cantata One"/>
                <a:ea typeface="Cantata One"/>
                <a:cs typeface="Cantata One"/>
                <a:sym typeface="Cantata One"/>
              </a:rPr>
              <a:t>Projekt Kola </a:t>
            </a:r>
          </a:p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Cantata One"/>
                <a:ea typeface="Cantata One"/>
                <a:cs typeface="Cantata One"/>
                <a:sym typeface="Cantata One"/>
              </a:rPr>
              <a:t>     příležitostí</a:t>
            </a:r>
          </a:p>
          <a:p>
            <a:pPr algn="l">
              <a:lnSpc>
                <a:spcPts val="3079"/>
              </a:lnSpc>
            </a:pPr>
          </a:p>
        </p:txBody>
      </p:sp>
      <p:grpSp>
        <p:nvGrpSpPr>
          <p:cNvPr name="Group 11" id="11"/>
          <p:cNvGrpSpPr/>
          <p:nvPr/>
        </p:nvGrpSpPr>
        <p:grpSpPr>
          <a:xfrm rot="0">
            <a:off x="6533928" y="3409369"/>
            <a:ext cx="2898573" cy="3649127"/>
            <a:chOff x="0" y="0"/>
            <a:chExt cx="3864764" cy="4865502"/>
          </a:xfrm>
        </p:grpSpPr>
        <p:pic>
          <p:nvPicPr>
            <p:cNvPr name="Picture 12" id="12"/>
            <p:cNvPicPr>
              <a:picLocks noChangeAspect="true"/>
            </p:cNvPicPr>
            <p:nvPr/>
          </p:nvPicPr>
          <p:blipFill>
            <a:blip r:embed="rId7"/>
            <a:srcRect l="0" t="2763" r="0" b="2763"/>
            <a:stretch>
              <a:fillRect/>
            </a:stretch>
          </p:blipFill>
          <p:spPr>
            <a:xfrm flipH="false" flipV="false">
              <a:off x="0" y="0"/>
              <a:ext cx="3864764" cy="486550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-100340" y="0"/>
            <a:ext cx="19167594" cy="7671310"/>
          </a:xfrm>
          <a:custGeom>
            <a:avLst/>
            <a:gdLst/>
            <a:ahLst/>
            <a:cxnLst/>
            <a:rect r="r" b="b" t="t" l="l"/>
            <a:pathLst>
              <a:path h="7671310" w="19167594">
                <a:moveTo>
                  <a:pt x="19167594" y="7671310"/>
                </a:moveTo>
                <a:lnTo>
                  <a:pt x="0" y="7671310"/>
                </a:lnTo>
                <a:lnTo>
                  <a:pt x="0" y="0"/>
                </a:lnTo>
                <a:lnTo>
                  <a:pt x="19167594" y="0"/>
                </a:lnTo>
                <a:lnTo>
                  <a:pt x="19167594" y="7671310"/>
                </a:lnTo>
                <a:close/>
              </a:path>
            </a:pathLst>
          </a:custGeom>
          <a:blipFill>
            <a:blip r:embed="rId2"/>
            <a:stretch>
              <a:fillRect l="0" t="-212325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1517371"/>
            <a:ext cx="10017780" cy="4885532"/>
            <a:chOff x="0" y="0"/>
            <a:chExt cx="7743148" cy="377622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743148" cy="3776226"/>
            </a:xfrm>
            <a:custGeom>
              <a:avLst/>
              <a:gdLst/>
              <a:ahLst/>
              <a:cxnLst/>
              <a:rect r="r" b="b" t="t" l="l"/>
              <a:pathLst>
                <a:path h="3776226" w="7743148">
                  <a:moveTo>
                    <a:pt x="0" y="0"/>
                  </a:moveTo>
                  <a:lnTo>
                    <a:pt x="7743148" y="0"/>
                  </a:lnTo>
                  <a:lnTo>
                    <a:pt x="7743148" y="3776226"/>
                  </a:lnTo>
                  <a:lnTo>
                    <a:pt x="0" y="3776226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67825" y="4206563"/>
            <a:ext cx="761038" cy="761035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8A947B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1467825" y="3293094"/>
            <a:ext cx="722137" cy="722134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8A947B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7568762" y="702304"/>
            <a:ext cx="1914695" cy="1239330"/>
          </a:xfrm>
          <a:custGeom>
            <a:avLst/>
            <a:gdLst/>
            <a:ahLst/>
            <a:cxnLst/>
            <a:rect r="r" b="b" t="t" l="l"/>
            <a:pathLst>
              <a:path h="1239330" w="1914695">
                <a:moveTo>
                  <a:pt x="0" y="0"/>
                </a:moveTo>
                <a:lnTo>
                  <a:pt x="1914695" y="0"/>
                </a:lnTo>
                <a:lnTo>
                  <a:pt x="1914695" y="1239330"/>
                </a:lnTo>
                <a:lnTo>
                  <a:pt x="0" y="12393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487237" y="5159773"/>
            <a:ext cx="761038" cy="761035"/>
            <a:chOff x="0" y="0"/>
            <a:chExt cx="6350000" cy="634997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8A947B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600122" y="3406802"/>
            <a:ext cx="474472" cy="454307"/>
          </a:xfrm>
          <a:custGeom>
            <a:avLst/>
            <a:gdLst/>
            <a:ahLst/>
            <a:cxnLst/>
            <a:rect r="r" b="b" t="t" l="l"/>
            <a:pathLst>
              <a:path h="454307" w="474472">
                <a:moveTo>
                  <a:pt x="0" y="0"/>
                </a:moveTo>
                <a:lnTo>
                  <a:pt x="474472" y="0"/>
                </a:lnTo>
                <a:lnTo>
                  <a:pt x="474472" y="454307"/>
                </a:lnTo>
                <a:lnTo>
                  <a:pt x="0" y="4543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19793" y="4319447"/>
            <a:ext cx="495925" cy="535267"/>
          </a:xfrm>
          <a:custGeom>
            <a:avLst/>
            <a:gdLst/>
            <a:ahLst/>
            <a:cxnLst/>
            <a:rect r="r" b="b" t="t" l="l"/>
            <a:pathLst>
              <a:path h="535267" w="495925">
                <a:moveTo>
                  <a:pt x="0" y="0"/>
                </a:moveTo>
                <a:lnTo>
                  <a:pt x="495925" y="0"/>
                </a:lnTo>
                <a:lnTo>
                  <a:pt x="495925" y="535267"/>
                </a:lnTo>
                <a:lnTo>
                  <a:pt x="0" y="5352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600122" y="5272657"/>
            <a:ext cx="535267" cy="535267"/>
          </a:xfrm>
          <a:custGeom>
            <a:avLst/>
            <a:gdLst/>
            <a:ahLst/>
            <a:cxnLst/>
            <a:rect r="r" b="b" t="t" l="l"/>
            <a:pathLst>
              <a:path h="535267" w="535267">
                <a:moveTo>
                  <a:pt x="0" y="0"/>
                </a:moveTo>
                <a:lnTo>
                  <a:pt x="535267" y="0"/>
                </a:lnTo>
                <a:lnTo>
                  <a:pt x="535267" y="535267"/>
                </a:lnTo>
                <a:lnTo>
                  <a:pt x="0" y="5352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731520" y="2336742"/>
            <a:ext cx="3836039" cy="476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519"/>
              </a:lnSpc>
            </a:pPr>
            <a:r>
              <a:rPr lang="en-US" sz="3999">
                <a:solidFill>
                  <a:srgbClr val="8A947B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Principy služby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348658" y="3530673"/>
            <a:ext cx="1463184" cy="2729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82"/>
              </a:lnSpc>
            </a:pPr>
            <a:r>
              <a:rPr lang="en-US" sz="163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Anonymita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348658" y="4456083"/>
            <a:ext cx="1463184" cy="2729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82"/>
              </a:lnSpc>
            </a:pPr>
            <a:r>
              <a:rPr lang="en-US" sz="163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Dobrovolnost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368070" y="5409293"/>
            <a:ext cx="1463184" cy="2729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82"/>
              </a:lnSpc>
            </a:pPr>
            <a:r>
              <a:rPr lang="en-US" sz="163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Zdarma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042797" y="2336742"/>
            <a:ext cx="2601916" cy="476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519"/>
              </a:lnSpc>
            </a:pPr>
            <a:r>
              <a:rPr lang="en-US" sz="3999">
                <a:solidFill>
                  <a:srgbClr val="8A947B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Cíl služby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042797" y="3423824"/>
            <a:ext cx="4047808" cy="2433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10209" indent="-205105" lvl="1">
              <a:lnSpc>
                <a:spcPts val="2469"/>
              </a:lnSpc>
              <a:buFont typeface="Arial"/>
              <a:buChar char="•"/>
            </a:pPr>
            <a:r>
              <a:rPr lang="en-US" sz="1899">
                <a:solidFill>
                  <a:srgbClr val="462B22"/>
                </a:solidFill>
                <a:latin typeface="Cantata One"/>
                <a:ea typeface="Cantata One"/>
                <a:cs typeface="Cantata One"/>
                <a:sym typeface="Cantata One"/>
              </a:rPr>
              <a:t>sdílení klíčových a citlivých témat</a:t>
            </a:r>
          </a:p>
          <a:p>
            <a:pPr algn="l" marL="410209" indent="-205105" lvl="1">
              <a:lnSpc>
                <a:spcPts val="2469"/>
              </a:lnSpc>
              <a:buFont typeface="Arial"/>
              <a:buChar char="•"/>
            </a:pPr>
            <a:r>
              <a:rPr lang="en-US" sz="1899">
                <a:solidFill>
                  <a:srgbClr val="462B22"/>
                </a:solidFill>
                <a:latin typeface="Cantata One"/>
                <a:ea typeface="Cantata One"/>
                <a:cs typeface="Cantata One"/>
                <a:sym typeface="Cantata One"/>
              </a:rPr>
              <a:t>pomoc a podpora</a:t>
            </a:r>
          </a:p>
          <a:p>
            <a:pPr algn="l" marL="410209" indent="-205105" lvl="1">
              <a:lnSpc>
                <a:spcPts val="2469"/>
              </a:lnSpc>
              <a:buFont typeface="Arial"/>
              <a:buChar char="•"/>
            </a:pPr>
            <a:r>
              <a:rPr lang="en-US" sz="1899">
                <a:solidFill>
                  <a:srgbClr val="462B22"/>
                </a:solidFill>
                <a:latin typeface="Cantata One"/>
                <a:ea typeface="Cantata One"/>
                <a:cs typeface="Cantata One"/>
                <a:sym typeface="Cantata One"/>
              </a:rPr>
              <a:t>objektivní informace</a:t>
            </a:r>
          </a:p>
          <a:p>
            <a:pPr algn="l" marL="410209" indent="-205105" lvl="1">
              <a:lnSpc>
                <a:spcPts val="2469"/>
              </a:lnSpc>
              <a:buFont typeface="Arial"/>
              <a:buChar char="•"/>
            </a:pPr>
            <a:r>
              <a:rPr lang="en-US" sz="1899">
                <a:solidFill>
                  <a:srgbClr val="462B22"/>
                </a:solidFill>
                <a:latin typeface="Cantata One"/>
                <a:ea typeface="Cantata One"/>
                <a:cs typeface="Cantata One"/>
                <a:sym typeface="Cantata One"/>
              </a:rPr>
              <a:t>samostatné rozhodování</a:t>
            </a:r>
          </a:p>
          <a:p>
            <a:pPr algn="l" marL="410209" indent="-205105" lvl="1">
              <a:lnSpc>
                <a:spcPts val="2469"/>
              </a:lnSpc>
              <a:buFont typeface="Arial"/>
              <a:buChar char="•"/>
            </a:pPr>
            <a:r>
              <a:rPr lang="en-US" sz="1899">
                <a:solidFill>
                  <a:srgbClr val="462B22"/>
                </a:solidFill>
                <a:latin typeface="Cantata One"/>
                <a:ea typeface="Cantata One"/>
                <a:cs typeface="Cantata One"/>
                <a:sym typeface="Cantata One"/>
              </a:rPr>
              <a:t>budoucnost</a:t>
            </a:r>
          </a:p>
          <a:p>
            <a:pPr algn="l" marL="410209" indent="-205105" lvl="1">
              <a:lnSpc>
                <a:spcPts val="2469"/>
              </a:lnSpc>
              <a:buFont typeface="Arial"/>
              <a:buChar char="•"/>
            </a:pPr>
            <a:r>
              <a:rPr lang="en-US" sz="1899">
                <a:solidFill>
                  <a:srgbClr val="462B22"/>
                </a:solidFill>
                <a:latin typeface="Cantata One"/>
                <a:ea typeface="Cantata One"/>
                <a:cs typeface="Cantata One"/>
                <a:sym typeface="Cantata One"/>
              </a:rPr>
              <a:t>funkční mezilidské vztahy</a:t>
            </a:r>
          </a:p>
          <a:p>
            <a:pPr algn="l" marL="410209" indent="-205105" lvl="1">
              <a:lnSpc>
                <a:spcPts val="2469"/>
              </a:lnSpc>
              <a:buFont typeface="Arial"/>
              <a:buChar char="•"/>
            </a:pPr>
            <a:r>
              <a:rPr lang="en-US" sz="1899">
                <a:solidFill>
                  <a:srgbClr val="462B22"/>
                </a:solidFill>
                <a:latin typeface="Cantata One"/>
                <a:ea typeface="Cantata One"/>
                <a:cs typeface="Cantata One"/>
                <a:sym typeface="Cantata One"/>
              </a:rPr>
              <a:t>znalost sítě služeb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3596640" y="4015228"/>
            <a:ext cx="1280160" cy="2926080"/>
          </a:xfrm>
          <a:custGeom>
            <a:avLst/>
            <a:gdLst/>
            <a:ahLst/>
            <a:cxnLst/>
            <a:rect r="r" b="b" t="t" l="l"/>
            <a:pathLst>
              <a:path h="2926080" w="1280160">
                <a:moveTo>
                  <a:pt x="0" y="0"/>
                </a:moveTo>
                <a:lnTo>
                  <a:pt x="1280160" y="0"/>
                </a:lnTo>
                <a:lnTo>
                  <a:pt x="128016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17718" y="378317"/>
            <a:ext cx="7258638" cy="6859413"/>
          </a:xfrm>
          <a:custGeom>
            <a:avLst/>
            <a:gdLst/>
            <a:ahLst/>
            <a:cxnLst/>
            <a:rect r="r" b="b" t="t" l="l"/>
            <a:pathLst>
              <a:path h="6859413" w="7258638">
                <a:moveTo>
                  <a:pt x="0" y="0"/>
                </a:moveTo>
                <a:lnTo>
                  <a:pt x="7258638" y="0"/>
                </a:lnTo>
                <a:lnTo>
                  <a:pt x="7258638" y="6859413"/>
                </a:lnTo>
                <a:lnTo>
                  <a:pt x="0" y="68594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549802" y="3299502"/>
            <a:ext cx="2653997" cy="8304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77"/>
              </a:lnSpc>
            </a:pPr>
            <a:r>
              <a:rPr lang="en-US" sz="3611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Co poskytujeme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592733" y="1227046"/>
            <a:ext cx="4126242" cy="1153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Bezpečný </a:t>
            </a:r>
          </a:p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prostor</a:t>
            </a:r>
          </a:p>
          <a:p>
            <a:pPr algn="ctr">
              <a:lnSpc>
                <a:spcPts val="3079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4140678" y="1062578"/>
            <a:ext cx="4126242" cy="1153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Informační </a:t>
            </a:r>
          </a:p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servis,</a:t>
            </a:r>
          </a:p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poradenství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440161" y="3407339"/>
            <a:ext cx="4126242" cy="763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Krizová </a:t>
            </a:r>
          </a:p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intervence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042026" y="5426219"/>
            <a:ext cx="4126242" cy="1153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Jednání </a:t>
            </a:r>
          </a:p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s institucemi,</a:t>
            </a:r>
          </a:p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doprovody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592733" y="5365996"/>
            <a:ext cx="4126242" cy="1153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Akce,</a:t>
            </a:r>
          </a:p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dílny, </a:t>
            </a:r>
          </a:p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workshopy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78156" y="3212076"/>
            <a:ext cx="4126242" cy="1153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Rozvoj</a:t>
            </a:r>
          </a:p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dovedností,</a:t>
            </a:r>
          </a:p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návyků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-2351894">
            <a:off x="-357987" y="-279363"/>
            <a:ext cx="3901440" cy="2321357"/>
          </a:xfrm>
          <a:custGeom>
            <a:avLst/>
            <a:gdLst/>
            <a:ahLst/>
            <a:cxnLst/>
            <a:rect r="r" b="b" t="t" l="l"/>
            <a:pathLst>
              <a:path h="2321357" w="3901440">
                <a:moveTo>
                  <a:pt x="0" y="0"/>
                </a:moveTo>
                <a:lnTo>
                  <a:pt x="3901440" y="0"/>
                </a:lnTo>
                <a:lnTo>
                  <a:pt x="3901440" y="2321357"/>
                </a:lnTo>
                <a:lnTo>
                  <a:pt x="0" y="23213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-3515001">
            <a:off x="6827211" y="4861489"/>
            <a:ext cx="3901440" cy="2321357"/>
          </a:xfrm>
          <a:custGeom>
            <a:avLst/>
            <a:gdLst/>
            <a:ahLst/>
            <a:cxnLst/>
            <a:rect r="r" b="b" t="t" l="l"/>
            <a:pathLst>
              <a:path h="2321357" w="3901440">
                <a:moveTo>
                  <a:pt x="0" y="2321356"/>
                </a:moveTo>
                <a:lnTo>
                  <a:pt x="3901440" y="2321356"/>
                </a:lnTo>
                <a:lnTo>
                  <a:pt x="3901440" y="0"/>
                </a:lnTo>
                <a:lnTo>
                  <a:pt x="0" y="0"/>
                </a:lnTo>
                <a:lnTo>
                  <a:pt x="0" y="232135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48640" y="188118"/>
            <a:ext cx="8656320" cy="2118179"/>
            <a:chOff x="0" y="0"/>
            <a:chExt cx="11541760" cy="2824239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1636" r="0" b="31636"/>
            <a:stretch>
              <a:fillRect/>
            </a:stretch>
          </p:blipFill>
          <p:spPr>
            <a:xfrm flipH="false" flipV="false">
              <a:off x="0" y="0"/>
              <a:ext cx="11541760" cy="2824239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0">
            <a:off x="8760918" y="6276566"/>
            <a:ext cx="1208530" cy="1095784"/>
          </a:xfrm>
          <a:custGeom>
            <a:avLst/>
            <a:gdLst/>
            <a:ahLst/>
            <a:cxnLst/>
            <a:rect r="r" b="b" t="t" l="l"/>
            <a:pathLst>
              <a:path h="1095784" w="1208530">
                <a:moveTo>
                  <a:pt x="0" y="0"/>
                </a:moveTo>
                <a:lnTo>
                  <a:pt x="1208530" y="0"/>
                </a:lnTo>
                <a:lnTo>
                  <a:pt x="1208530" y="1095784"/>
                </a:lnTo>
                <a:lnTo>
                  <a:pt x="0" y="10957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-38542" b="-50574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003922">
            <a:off x="8502981" y="3419918"/>
            <a:ext cx="2131192" cy="1379463"/>
          </a:xfrm>
          <a:custGeom>
            <a:avLst/>
            <a:gdLst/>
            <a:ahLst/>
            <a:cxnLst/>
            <a:rect r="r" b="b" t="t" l="l"/>
            <a:pathLst>
              <a:path h="1379463" w="2131192">
                <a:moveTo>
                  <a:pt x="0" y="0"/>
                </a:moveTo>
                <a:lnTo>
                  <a:pt x="2131192" y="0"/>
                </a:lnTo>
                <a:lnTo>
                  <a:pt x="2131192" y="1379463"/>
                </a:lnTo>
                <a:lnTo>
                  <a:pt x="0" y="13794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48640" y="2479702"/>
            <a:ext cx="7426701" cy="792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59"/>
              </a:lnSpc>
            </a:pPr>
            <a:r>
              <a:rPr lang="en-US" sz="4500">
                <a:solidFill>
                  <a:srgbClr val="462B22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Specifika cílové skupiny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2700000">
            <a:off x="-1208636" y="4509050"/>
            <a:ext cx="2757830" cy="2926080"/>
          </a:xfrm>
          <a:custGeom>
            <a:avLst/>
            <a:gdLst/>
            <a:ahLst/>
            <a:cxnLst/>
            <a:rect r="r" b="b" t="t" l="l"/>
            <a:pathLst>
              <a:path h="2926080" w="2757830">
                <a:moveTo>
                  <a:pt x="0" y="0"/>
                </a:moveTo>
                <a:lnTo>
                  <a:pt x="2757830" y="0"/>
                </a:lnTo>
                <a:lnTo>
                  <a:pt x="275783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411871" y="3510307"/>
            <a:ext cx="6296586" cy="4088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Děti a mladí dospělí ve věku 6 - 26 let v nepříznivé sociální situaci</a:t>
            </a:r>
          </a:p>
          <a:p>
            <a:pPr algn="l">
              <a:lnSpc>
                <a:spcPts val="2520"/>
              </a:lnSpc>
            </a:pP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Nejčastěji řešená témata: 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Rodinné, vrstevnické a partnerské vztahy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Vzdělávání a budoucí uplatnění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Práce s emocemi, chováním a postoji k autoritám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Experimenty s návykovými látkami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Bydlení, zaměstnání, finance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Životní styl a duševní zdraví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Způsob trávení volného času</a:t>
            </a:r>
          </a:p>
          <a:p>
            <a:pPr algn="l">
              <a:lnSpc>
                <a:spcPts val="2520"/>
              </a:lnSpc>
            </a:pPr>
          </a:p>
          <a:p>
            <a:pPr algn="l">
              <a:lnSpc>
                <a:spcPts val="2520"/>
              </a:lnSpc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DAGPhYaMyGI</dc:identifier>
  <dcterms:modified xsi:type="dcterms:W3CDTF">2011-08-01T06:04:30Z</dcterms:modified>
  <cp:revision>1</cp:revision>
  <dc:title>Důvěra je klíč</dc:title>
</cp:coreProperties>
</file>