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742113" cy="9875838"/>
  <p:defaultTextStyle>
    <a:defPPr>
      <a:defRPr lang="cs-CZ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4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21581" cy="4955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18971" y="0"/>
            <a:ext cx="2921581" cy="4955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18971" y="0"/>
            <a:ext cx="2921581" cy="4955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74212" y="4752747"/>
            <a:ext cx="5393690" cy="3888611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380333"/>
            <a:ext cx="2921581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18971" y="9380333"/>
            <a:ext cx="2921581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E2D6000-78AD-70B8-C5CF-E3AD2A765BFD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BE03019-06F5-0ED3-12AA-52906E9E3421}" type="slidenum">
              <a:rPr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62A7A7C-E5D7-BABA-09F4-0BB307EDA60F}" type="slidenum">
              <a:rPr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491185F-122F-DA9F-F776-366AF83E6667}" type="slidenum">
              <a:rPr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0574512-55E1-62D4-9FFF-C03AA85AA756}" type="slidenum">
              <a:rPr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F60C54B-DDA2-5488-4EAD-00A3A01D5719}" type="slidenum">
              <a:rPr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E888A8A-B885-3F44-9ADB-F2611BAE9EFD}" type="slidenum">
              <a:rPr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9A52A37-18FF-A943-C7B5-76EDED677605}" type="slidenum">
              <a:rPr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59BFA75-0132-8795-6510-05A0C956A99A}" type="slidenum">
              <a:rPr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0036EDB-E03E-41A8-AD33-DBBE9561C77D}" type="slidenum">
              <a:rPr/>
              <a:t>18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259FF63-A261-8CCB-A62E-77B0C00DA9EA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6E95239-7445-BBF8-62F1-B259BFDA728D}" type="slidenum">
              <a:rPr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B65A555-156A-0611-EAD7-9C8D860C5CC6}" type="slidenum">
              <a:rPr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17860D6-74C9-197F-B70C-ED859873BF49}" type="slidenum">
              <a:rPr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EBA9A69-6551-228D-CDBE-57D70C7486E7}" type="slidenum">
              <a:rPr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55B34CD-867D-3CF5-E3C3-E559F92A9D77}" type="slidenum">
              <a:rPr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87A94FE-427C-5A55-C593-D06A37572410}" type="slidenum">
              <a:rPr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AFEB5D7-AB22-972A-85F0-77A66B6518B4}" type="slidenum">
              <a:rPr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Úvodní sníme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 bwMode="auto">
          <a:xfrm>
            <a:off x="0" y="-8467"/>
            <a:ext cx="12192000" cy="6866466"/>
            <a:chOff x="0" y="-8467"/>
            <a:chExt cx="12192000" cy="6866466"/>
          </a:xfrm>
        </p:grpSpPr>
        <p:cxnSp>
          <p:nvCxnSpPr>
            <p:cNvPr id="32" name="Straight Connector 31"/>
            <p:cNvCxnSpPr>
              <a:cxnSpLocks/>
            </p:cNvCxnSpPr>
            <p:nvPr/>
          </p:nvCxnSpPr>
          <p:spPr bwMode="auto"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cxnSpLocks/>
            </p:cNvCxnSpPr>
            <p:nvPr/>
          </p:nvCxnSpPr>
          <p:spPr bwMode="auto"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 bwMode="auto">
            <a:xfrm>
              <a:off x="9181476" y="-8467"/>
              <a:ext cx="3007349" cy="6866466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 bwMode="auto">
            <a:xfrm>
              <a:off x="9603442" y="-8467"/>
              <a:ext cx="2588558" cy="6866466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 bwMode="auto">
            <a:xfrm>
              <a:off x="8932333" y="3048000"/>
              <a:ext cx="3259666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 bwMode="auto">
            <a:xfrm>
              <a:off x="9334500" y="-8467"/>
              <a:ext cx="2854326" cy="6866466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 bwMode="auto">
            <a:xfrm>
              <a:off x="10898730" y="-8467"/>
              <a:ext cx="1290094" cy="6866466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 bwMode="auto">
            <a:xfrm>
              <a:off x="10938999" y="-8467"/>
              <a:ext cx="1249825" cy="6866466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 bwMode="auto">
            <a:xfrm>
              <a:off x="10371666" y="3589867"/>
              <a:ext cx="1817158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 bwMode="auto"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Název a popise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itace s popiske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 bwMode="auto">
          <a:xfrm>
            <a:off x="541870" y="790378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22" name="TextBox 21"/>
          <p:cNvSpPr txBox="1"/>
          <p:nvPr/>
        </p:nvSpPr>
        <p:spPr bwMode="auto">
          <a:xfrm>
            <a:off x="8893011" y="2886556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Jmenovk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Jmenovka s citací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 bwMode="auto">
          <a:xfrm>
            <a:off x="541870" y="790378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25" name="TextBox 24"/>
          <p:cNvSpPr txBox="1"/>
          <p:nvPr/>
        </p:nvSpPr>
        <p:spPr bwMode="auto">
          <a:xfrm>
            <a:off x="8893011" y="2886556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ravda nebo nepravd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Nadpis a svislý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cs-CZ"/>
              <a:t>Upravte styly předlohy textu.</a:t>
            </a:r>
            <a:endParaRPr/>
          </a:p>
          <a:p>
            <a:pPr lvl="1">
              <a:defRPr/>
            </a:pPr>
            <a:r>
              <a:rPr lang="cs-CZ"/>
              <a:t>Druhá úroveň</a:t>
            </a:r>
            <a:endParaRPr/>
          </a:p>
          <a:p>
            <a:pPr lvl="2">
              <a:defRPr/>
            </a:pPr>
            <a:r>
              <a:rPr lang="cs-CZ"/>
              <a:t>Třetí úroveň</a:t>
            </a:r>
            <a:endParaRPr/>
          </a:p>
          <a:p>
            <a:pPr lvl="3">
              <a:defRPr/>
            </a:pPr>
            <a:r>
              <a:rPr lang="cs-CZ"/>
              <a:t>Čtvrtá úroveň</a:t>
            </a:r>
            <a:endParaRPr/>
          </a:p>
          <a:p>
            <a:pPr lvl="4">
              <a:defRPr/>
            </a:pPr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Svislý nadpis a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7967673" y="609599"/>
            <a:ext cx="1304743" cy="5251451"/>
          </a:xfrm>
        </p:spPr>
        <p:txBody>
          <a:bodyPr vert="eaVert" anchor="ctr"/>
          <a:lstStyle/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77335" y="609600"/>
            <a:ext cx="7060150" cy="5251450"/>
          </a:xfrm>
        </p:spPr>
        <p:txBody>
          <a:bodyPr vert="eaVert"/>
          <a:lstStyle/>
          <a:p>
            <a:pPr lvl="0">
              <a:defRPr/>
            </a:pPr>
            <a:r>
              <a:rPr lang="cs-CZ"/>
              <a:t>Upravte styly předlohy textu.</a:t>
            </a:r>
            <a:endParaRPr/>
          </a:p>
          <a:p>
            <a:pPr lvl="1">
              <a:defRPr/>
            </a:pPr>
            <a:r>
              <a:rPr lang="cs-CZ"/>
              <a:t>Druhá úroveň</a:t>
            </a:r>
            <a:endParaRPr/>
          </a:p>
          <a:p>
            <a:pPr lvl="2">
              <a:defRPr/>
            </a:pPr>
            <a:r>
              <a:rPr lang="cs-CZ"/>
              <a:t>Třetí úroveň</a:t>
            </a:r>
            <a:endParaRPr/>
          </a:p>
          <a:p>
            <a:pPr lvl="3">
              <a:defRPr/>
            </a:pPr>
            <a:r>
              <a:rPr lang="cs-CZ"/>
              <a:t>Čtvrtá úroveň</a:t>
            </a:r>
            <a:endParaRPr/>
          </a:p>
          <a:p>
            <a:pPr lvl="4">
              <a:defRPr/>
            </a:pPr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>
            <a:lvl1pPr>
              <a:defRPr sz="3600"/>
            </a:lvl1pPr>
          </a:lstStyle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cs-CZ"/>
              <a:t>Upravte styly předlohy textu.</a:t>
            </a:r>
            <a:endParaRPr/>
          </a:p>
          <a:p>
            <a:pPr lvl="1">
              <a:defRPr/>
            </a:pPr>
            <a:r>
              <a:rPr lang="cs-CZ"/>
              <a:t>Druhá úroveň</a:t>
            </a:r>
            <a:endParaRPr/>
          </a:p>
          <a:p>
            <a:pPr lvl="2">
              <a:defRPr/>
            </a:pPr>
            <a:r>
              <a:rPr lang="cs-CZ"/>
              <a:t>Třetí úroveň</a:t>
            </a:r>
            <a:endParaRPr/>
          </a:p>
          <a:p>
            <a:pPr lvl="3">
              <a:defRPr/>
            </a:pPr>
            <a:r>
              <a:rPr lang="cs-CZ"/>
              <a:t>Čtvrtá úroveň</a:t>
            </a:r>
            <a:endParaRPr/>
          </a:p>
          <a:p>
            <a:pPr lvl="4">
              <a:defRPr/>
            </a:pPr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Záhlaví části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Dva obsah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77334" y="2160589"/>
            <a:ext cx="4184035" cy="3880772"/>
          </a:xfrm>
        </p:spPr>
        <p:txBody>
          <a:bodyPr/>
          <a:lstStyle/>
          <a:p>
            <a:pPr lvl="0">
              <a:defRPr/>
            </a:pPr>
            <a:r>
              <a:rPr lang="cs-CZ"/>
              <a:t>Upravte styly předlohy textu.</a:t>
            </a:r>
            <a:endParaRPr/>
          </a:p>
          <a:p>
            <a:pPr lvl="1">
              <a:defRPr/>
            </a:pPr>
            <a:r>
              <a:rPr lang="cs-CZ"/>
              <a:t>Druhá úroveň</a:t>
            </a:r>
            <a:endParaRPr/>
          </a:p>
          <a:p>
            <a:pPr lvl="2">
              <a:defRPr/>
            </a:pPr>
            <a:r>
              <a:rPr lang="cs-CZ"/>
              <a:t>Třetí úroveň</a:t>
            </a:r>
            <a:endParaRPr/>
          </a:p>
          <a:p>
            <a:pPr lvl="3">
              <a:defRPr/>
            </a:pPr>
            <a:r>
              <a:rPr lang="cs-CZ"/>
              <a:t>Čtvrtá úroveň</a:t>
            </a:r>
            <a:endParaRPr/>
          </a:p>
          <a:p>
            <a:pPr lvl="4">
              <a:defRPr/>
            </a:pPr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089970" y="2160589"/>
            <a:ext cx="4184034" cy="3880773"/>
          </a:xfrm>
        </p:spPr>
        <p:txBody>
          <a:bodyPr/>
          <a:lstStyle/>
          <a:p>
            <a:pPr lvl="0">
              <a:defRPr/>
            </a:pPr>
            <a:r>
              <a:rPr lang="cs-CZ"/>
              <a:t>Upravte styly předlohy textu.</a:t>
            </a:r>
            <a:endParaRPr/>
          </a:p>
          <a:p>
            <a:pPr lvl="1">
              <a:defRPr/>
            </a:pPr>
            <a:r>
              <a:rPr lang="cs-CZ"/>
              <a:t>Druhá úroveň</a:t>
            </a:r>
            <a:endParaRPr/>
          </a:p>
          <a:p>
            <a:pPr lvl="2">
              <a:defRPr/>
            </a:pPr>
            <a:r>
              <a:rPr lang="cs-CZ"/>
              <a:t>Třetí úroveň</a:t>
            </a:r>
            <a:endParaRPr/>
          </a:p>
          <a:p>
            <a:pPr lvl="3">
              <a:defRPr/>
            </a:pPr>
            <a:r>
              <a:rPr lang="cs-CZ"/>
              <a:t>Čtvrtá úroveň</a:t>
            </a:r>
            <a:endParaRPr/>
          </a:p>
          <a:p>
            <a:pPr lvl="4">
              <a:defRPr/>
            </a:pPr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Porovnání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cs-CZ"/>
              <a:t>Upravte styly předlohy textu.</a:t>
            </a:r>
            <a:endParaRPr/>
          </a:p>
          <a:p>
            <a:pPr lvl="1">
              <a:defRPr/>
            </a:pPr>
            <a:r>
              <a:rPr lang="cs-CZ"/>
              <a:t>Druhá úroveň</a:t>
            </a:r>
            <a:endParaRPr/>
          </a:p>
          <a:p>
            <a:pPr lvl="2">
              <a:defRPr/>
            </a:pPr>
            <a:r>
              <a:rPr lang="cs-CZ"/>
              <a:t>Třetí úroveň</a:t>
            </a:r>
            <a:endParaRPr/>
          </a:p>
          <a:p>
            <a:pPr lvl="3">
              <a:defRPr/>
            </a:pPr>
            <a:r>
              <a:rPr lang="cs-CZ"/>
              <a:t>Čtvrtá úroveň</a:t>
            </a:r>
            <a:endParaRPr/>
          </a:p>
          <a:p>
            <a:pPr lvl="4">
              <a:defRPr/>
            </a:pPr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cs-CZ"/>
              <a:t>Upravte styly předlohy textu.</a:t>
            </a:r>
            <a:endParaRPr/>
          </a:p>
          <a:p>
            <a:pPr lvl="1">
              <a:defRPr/>
            </a:pPr>
            <a:r>
              <a:rPr lang="cs-CZ"/>
              <a:t>Druhá úroveň</a:t>
            </a:r>
            <a:endParaRPr/>
          </a:p>
          <a:p>
            <a:pPr lvl="2">
              <a:defRPr/>
            </a:pPr>
            <a:r>
              <a:rPr lang="cs-CZ"/>
              <a:t>Třetí úroveň</a:t>
            </a:r>
            <a:endParaRPr/>
          </a:p>
          <a:p>
            <a:pPr lvl="3">
              <a:defRPr/>
            </a:pPr>
            <a:r>
              <a:rPr lang="cs-CZ"/>
              <a:t>Čtvrtá úroveň</a:t>
            </a:r>
            <a:endParaRPr/>
          </a:p>
          <a:p>
            <a:pPr lvl="4">
              <a:defRPr/>
            </a:pPr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Jenom nadpi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609600"/>
            <a:ext cx="8596668" cy="1320800"/>
          </a:xfrm>
        </p:spPr>
        <p:txBody>
          <a:bodyPr/>
          <a:lstStyle/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Prázdný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Obsah s titulke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cs-CZ"/>
              <a:t>Upravte styly předlohy textu.</a:t>
            </a:r>
            <a:endParaRPr/>
          </a:p>
          <a:p>
            <a:pPr lvl="1">
              <a:defRPr/>
            </a:pPr>
            <a:r>
              <a:rPr lang="cs-CZ"/>
              <a:t>Druhá úroveň</a:t>
            </a:r>
            <a:endParaRPr/>
          </a:p>
          <a:p>
            <a:pPr lvl="2">
              <a:defRPr/>
            </a:pPr>
            <a:r>
              <a:rPr lang="cs-CZ"/>
              <a:t>Třetí úroveň</a:t>
            </a:r>
            <a:endParaRPr/>
          </a:p>
          <a:p>
            <a:pPr lvl="3">
              <a:defRPr/>
            </a:pPr>
            <a:r>
              <a:rPr lang="cs-CZ"/>
              <a:t>Čtvrtá úroveň</a:t>
            </a:r>
            <a:endParaRPr/>
          </a:p>
          <a:p>
            <a:pPr lvl="4">
              <a:defRPr/>
            </a:pPr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Obrázek s titulke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cs-CZ"/>
              <a:t>Upravte styly předlohy textu.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 bwMode="auto">
          <a:xfrm>
            <a:off x="0" y="-8467"/>
            <a:ext cx="12192000" cy="6866466"/>
            <a:chOff x="0" y="-8467"/>
            <a:chExt cx="12192000" cy="6866466"/>
          </a:xfrm>
        </p:grpSpPr>
        <p:cxnSp>
          <p:nvCxnSpPr>
            <p:cNvPr id="20" name="Straight Connector 19"/>
            <p:cNvCxnSpPr>
              <a:cxnSpLocks/>
            </p:cNvCxnSpPr>
            <p:nvPr/>
          </p:nvCxnSpPr>
          <p:spPr bwMode="auto"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cxnSpLocks/>
            </p:cNvCxnSpPr>
            <p:nvPr/>
          </p:nvCxnSpPr>
          <p:spPr bwMode="auto"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 bwMode="auto">
            <a:xfrm>
              <a:off x="9181476" y="-8467"/>
              <a:ext cx="3007349" cy="6866466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 bwMode="auto">
            <a:xfrm>
              <a:off x="9603442" y="-8467"/>
              <a:ext cx="2588558" cy="6866466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 bwMode="auto">
            <a:xfrm>
              <a:off x="8932333" y="3048000"/>
              <a:ext cx="3259666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 bwMode="auto">
            <a:xfrm>
              <a:off x="9334500" y="-8467"/>
              <a:ext cx="2854326" cy="6866466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 bwMode="auto">
            <a:xfrm>
              <a:off x="10898730" y="-8467"/>
              <a:ext cx="1290094" cy="6866466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 bwMode="auto">
            <a:xfrm>
              <a:off x="10938999" y="-8467"/>
              <a:ext cx="1249825" cy="6866466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 bwMode="auto">
            <a:xfrm>
              <a:off x="10371666" y="3589867"/>
              <a:ext cx="1817158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 bwMode="auto"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cs-CZ"/>
              <a:t>Upravte styly předlohy textu.</a:t>
            </a:r>
            <a:endParaRPr/>
          </a:p>
          <a:p>
            <a:pPr lvl="1">
              <a:defRPr/>
            </a:pPr>
            <a:r>
              <a:rPr lang="cs-CZ"/>
              <a:t>Druhá úroveň</a:t>
            </a:r>
            <a:endParaRPr/>
          </a:p>
          <a:p>
            <a:pPr lvl="2">
              <a:defRPr/>
            </a:pPr>
            <a:r>
              <a:rPr lang="cs-CZ"/>
              <a:t>Třetí úroveň</a:t>
            </a:r>
            <a:endParaRPr/>
          </a:p>
          <a:p>
            <a:pPr lvl="3">
              <a:defRPr/>
            </a:pPr>
            <a:r>
              <a:rPr lang="cs-CZ"/>
              <a:t>Čtvrtá úroveň</a:t>
            </a:r>
            <a:endParaRPr/>
          </a:p>
          <a:p>
            <a:pPr lvl="4">
              <a:defRPr/>
            </a:pPr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E842B1-7694-4191-B5FC-C803F217B248}" type="datetimeFigureOut">
              <a:rPr lang="cs-CZ"/>
              <a:t>02.09.2024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677334" y="6041362"/>
            <a:ext cx="62976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530A2B8-1F94-4BF7-A108-2AD6EA4C607A}" type="slidenum">
              <a:rPr lang="cs-CZ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>
        <a:spcBef>
          <a:spcPts val="0"/>
        </a:spcBef>
        <a:buNone/>
        <a:defRPr sz="3600">
          <a:solidFill>
            <a:schemeClr val="accent1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 bwMode="auto">
          <a:xfrm>
            <a:off x="424873" y="-164406"/>
            <a:ext cx="9109166" cy="3082834"/>
          </a:xfrm>
        </p:spPr>
        <p:txBody>
          <a:bodyPr numCol="1">
            <a:normAutofit/>
          </a:bodyPr>
          <a:lstStyle/>
          <a:p>
            <a:pPr algn="ctr">
              <a:defRPr/>
            </a:pPr>
            <a:r>
              <a:rPr lang="cs-CZ" b="1">
                <a:latin typeface="Times New Roman"/>
                <a:cs typeface="Times New Roman"/>
              </a:rPr>
              <a:t>Cesta k samostatnosti a nezávislosti prostřednictvím sociální rehabilitace </a:t>
            </a:r>
            <a:endParaRPr lang="cs-CZ">
              <a:latin typeface="Times New Roman"/>
              <a:cs typeface="Times New Roman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 bwMode="auto">
          <a:xfrm>
            <a:off x="138546" y="3309375"/>
            <a:ext cx="10041774" cy="3470116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37500" lnSpcReduction="20000"/>
          </a:bodyPr>
          <a:lstStyle/>
          <a:p>
            <a:pPr algn="ctr">
              <a:defRPr/>
            </a:pPr>
            <a:endParaRPr lang="cs-CZ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cs-CZ" sz="7200" b="1">
                <a:latin typeface="Times New Roman"/>
                <a:cs typeface="Times New Roman"/>
              </a:rPr>
              <a:t>Sociální služby a lidské štěstí, aneb právo žít si život po svém</a:t>
            </a:r>
            <a:endParaRPr sz="2400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cs-CZ" sz="7200" b="1">
                <a:latin typeface="Times New Roman"/>
                <a:cs typeface="Times New Roman"/>
              </a:rPr>
              <a:t>Praha,  10.-11.9.2024</a:t>
            </a:r>
            <a:endParaRPr>
              <a:latin typeface="Times New Roman"/>
              <a:cs typeface="Times New Roman"/>
            </a:endParaRPr>
          </a:p>
          <a:p>
            <a:pPr algn="ctr">
              <a:defRPr/>
            </a:pPr>
            <a:endParaRPr lang="cs-CZ" sz="2400" b="1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cs-CZ" sz="3600" b="1">
                <a:latin typeface="Times New Roman"/>
                <a:cs typeface="Times New Roman"/>
              </a:rPr>
              <a:t>Bc. Lucie Bezačinská</a:t>
            </a:r>
            <a:endParaRPr/>
          </a:p>
          <a:p>
            <a:pPr algn="ctr">
              <a:defRPr/>
            </a:pPr>
            <a:r>
              <a:rPr lang="cs-CZ" sz="3600" b="1">
                <a:latin typeface="Times New Roman"/>
                <a:cs typeface="Times New Roman"/>
              </a:rPr>
              <a:t>Bc. Eva Havelková, DiS. et DiS. </a:t>
            </a:r>
            <a:endParaRPr b="1">
              <a:latin typeface="Times New Roman"/>
              <a:cs typeface="Times New Roman"/>
            </a:endParaRPr>
          </a:p>
          <a:p>
            <a:pPr algn="ctr">
              <a:defRPr/>
            </a:pPr>
            <a:endParaRPr lang="cs-CZ" sz="2400" b="1">
              <a:latin typeface="Times New Roman"/>
              <a:cs typeface="Times New Roman"/>
            </a:endParaRPr>
          </a:p>
          <a:p>
            <a:pPr algn="ctr">
              <a:defRPr/>
            </a:pPr>
            <a:endParaRPr lang="cs-CZ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cs-CZ" sz="5300" b="1">
                <a:latin typeface="Times New Roman"/>
                <a:cs typeface="Times New Roman"/>
              </a:rPr>
              <a:t>ALKA, o.p.s.</a:t>
            </a:r>
            <a:endParaRPr sz="5300" b="1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cs-CZ" sz="5300" b="1">
                <a:latin typeface="Times New Roman"/>
                <a:cs typeface="Times New Roman"/>
              </a:rPr>
              <a:t>Příbram, Podbrdská 269</a:t>
            </a:r>
            <a:endParaRPr lang="cs-CZ" sz="2900" b="1">
              <a:latin typeface="Times New Roman"/>
              <a:cs typeface="Times New Roman"/>
            </a:endParaRPr>
          </a:p>
          <a:p>
            <a:pPr algn="ctr">
              <a:defRPr/>
            </a:pPr>
            <a:endParaRPr lang="cs-CZ">
              <a:latin typeface="Times New Roman"/>
              <a:cs typeface="Times New Roman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180320" y="0"/>
            <a:ext cx="2011680" cy="12705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>
          <a:xfrm>
            <a:off x="677334" y="609600"/>
            <a:ext cx="8596668" cy="1182255"/>
          </a:xfrm>
        </p:spPr>
        <p:txBody>
          <a:bodyPr/>
          <a:lstStyle/>
          <a:p>
            <a:pPr>
              <a:defRPr/>
            </a:pPr>
            <a:r>
              <a:rPr lang="cs-CZ"/>
              <a:t>Představení kazuistiky Luboše: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cs-CZ" sz="2400">
                <a:latin typeface="Times New Roman"/>
                <a:cs typeface="Times New Roman"/>
              </a:rPr>
              <a:t>Klient: Luboš Novák </a:t>
            </a:r>
            <a:endParaRPr/>
          </a:p>
          <a:p>
            <a:pPr>
              <a:defRPr/>
            </a:pPr>
            <a:r>
              <a:rPr lang="cs-CZ" sz="2400">
                <a:latin typeface="Times New Roman"/>
                <a:cs typeface="Times New Roman"/>
              </a:rPr>
              <a:t>Služba: sociální rehabilitace </a:t>
            </a:r>
          </a:p>
          <a:p>
            <a:pPr>
              <a:defRPr/>
            </a:pPr>
            <a:r>
              <a:rPr lang="cs-CZ" sz="2400">
                <a:latin typeface="Times New Roman"/>
                <a:cs typeface="Times New Roman"/>
              </a:rPr>
              <a:t>Začátek spolupráce: červenec 2021</a:t>
            </a:r>
          </a:p>
          <a:p>
            <a:pPr>
              <a:defRPr/>
            </a:pPr>
            <a:r>
              <a:rPr lang="cs-CZ" sz="2400">
                <a:latin typeface="Times New Roman"/>
                <a:cs typeface="Times New Roman"/>
              </a:rPr>
              <a:t>Bydlení: střídavě mezi otcem a babičkou</a:t>
            </a:r>
            <a:endParaRPr/>
          </a:p>
          <a:p>
            <a:pPr>
              <a:defRPr/>
            </a:pPr>
            <a:r>
              <a:rPr lang="cs-CZ" sz="2400">
                <a:latin typeface="Times New Roman"/>
                <a:cs typeface="Times New Roman"/>
              </a:rPr>
              <a:t>Zaměstnání: porovnávač cen přes internet</a:t>
            </a:r>
          </a:p>
          <a:p>
            <a:pPr>
              <a:defRPr/>
            </a:pPr>
            <a:r>
              <a:rPr lang="cs-CZ" sz="2400">
                <a:latin typeface="Times New Roman"/>
                <a:cs typeface="Times New Roman"/>
              </a:rPr>
              <a:t>Rodinné vztahy: špatné vztahy a napětí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Chování náročné na péči během služby</a:t>
            </a:r>
            <a:endParaRPr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 bwMode="auto">
          <a:xfrm>
            <a:off x="474132" y="794327"/>
            <a:ext cx="9444333" cy="501770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7500" lnSpcReduction="12000"/>
          </a:bodyPr>
          <a:lstStyle/>
          <a:p>
            <a:pPr>
              <a:defRPr/>
            </a:pPr>
            <a:endParaRPr lang="cs-CZ" sz="2000" b="1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lang="cs-CZ" sz="2000" b="1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 lang="cs-CZ" sz="2000" b="1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lang="cs-CZ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Nerespektování pravidel</a:t>
            </a:r>
            <a:endParaRPr/>
          </a:p>
          <a:p>
            <a:pPr>
              <a:defRPr/>
            </a:pPr>
            <a:r>
              <a:rPr lang="cs-CZ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Nevhodná komunikace</a:t>
            </a:r>
            <a:endParaRPr/>
          </a:p>
          <a:p>
            <a:pPr>
              <a:defRPr/>
            </a:pPr>
            <a:r>
              <a:rPr lang="cs-CZ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Časté mimořádné kontakty</a:t>
            </a:r>
            <a:endParaRPr/>
          </a:p>
          <a:p>
            <a:pPr>
              <a:defRPr/>
            </a:pPr>
            <a:r>
              <a:rPr lang="cs-CZ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Intenzivní kontakt</a:t>
            </a:r>
            <a:endParaRPr/>
          </a:p>
          <a:p>
            <a:pPr>
              <a:defRPr/>
            </a:pPr>
            <a:r>
              <a:rPr lang="cs-CZ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Vyžadování pozornosti</a:t>
            </a:r>
            <a:endParaRPr/>
          </a:p>
          <a:p>
            <a:pPr>
              <a:defRPr/>
            </a:pPr>
            <a:r>
              <a:rPr lang="cs-CZ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Problémy s informacemi (dezinformace)</a:t>
            </a:r>
            <a:endParaRPr lang="cs-CZ" sz="290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Důvod kontaktu a cíle:</a:t>
            </a:r>
            <a:endParaRPr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 bwMode="auto">
          <a:xfrm>
            <a:off x="134362" y="1270000"/>
            <a:ext cx="9831674" cy="485938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indent="0">
              <a:buNone/>
              <a:defRPr/>
            </a:pPr>
            <a:endParaRPr lang="cs-CZ" b="1"/>
          </a:p>
          <a:p>
            <a:pPr>
              <a:defRPr/>
            </a:pPr>
            <a:r>
              <a:rPr lang="cs-CZ" sz="2000" b="1">
                <a:latin typeface="Times New Roman"/>
                <a:cs typeface="Times New Roman"/>
              </a:rPr>
              <a:t>Důvod kontaktu:</a:t>
            </a:r>
            <a:endParaRPr lang="cs-CZ" sz="200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cs-CZ" sz="2000">
                <a:latin typeface="Times New Roman"/>
                <a:cs typeface="Times New Roman"/>
              </a:rPr>
              <a:t>Na základě doporučení jiné sociální služby. </a:t>
            </a:r>
            <a:endParaRPr sz="200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cs-CZ" sz="2000" b="1">
                <a:latin typeface="Times New Roman"/>
                <a:cs typeface="Times New Roman"/>
              </a:rPr>
              <a:t>Dlouhodobý cíl: </a:t>
            </a:r>
            <a:r>
              <a:rPr lang="cs-CZ" sz="2000" b="1" u="sng">
                <a:latin typeface="Times New Roman"/>
                <a:cs typeface="Times New Roman"/>
              </a:rPr>
              <a:t>Osamostatnit se, najít si vlastní bydlení, naučit se vést domácnost.</a:t>
            </a:r>
          </a:p>
          <a:p>
            <a:pPr>
              <a:defRPr/>
            </a:pPr>
            <a:r>
              <a:rPr lang="cs-CZ" sz="2000" b="1">
                <a:latin typeface="Times New Roman"/>
                <a:cs typeface="Times New Roman"/>
              </a:rPr>
              <a:t>Cíle:</a:t>
            </a:r>
            <a:endParaRPr/>
          </a:p>
          <a:p>
            <a:pPr lvl="1">
              <a:defRPr/>
            </a:pPr>
            <a:r>
              <a:rPr lang="cs-CZ" sz="2000" b="1">
                <a:latin typeface="Times New Roman"/>
                <a:cs typeface="Times New Roman"/>
              </a:rPr>
              <a:t>Najít si byt </a:t>
            </a:r>
            <a:endParaRPr/>
          </a:p>
          <a:p>
            <a:pPr lvl="1">
              <a:defRPr/>
            </a:pPr>
            <a:r>
              <a:rPr lang="cs-CZ" sz="2000" b="1">
                <a:latin typeface="Times New Roman"/>
                <a:cs typeface="Times New Roman"/>
              </a:rPr>
              <a:t>Nácvik péče o domácnost</a:t>
            </a:r>
            <a:endParaRPr lang="cs-CZ" sz="200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cs-CZ" sz="2000" b="1">
                <a:latin typeface="Times New Roman"/>
                <a:cs typeface="Times New Roman"/>
              </a:rPr>
              <a:t>Nácvik vaření</a:t>
            </a:r>
            <a:endParaRPr/>
          </a:p>
          <a:p>
            <a:pPr lvl="1">
              <a:defRPr/>
            </a:pPr>
            <a:endParaRPr lang="cs-CZ" sz="2000" b="1">
              <a:latin typeface="Times New Roman"/>
              <a:cs typeface="Times New Roman"/>
            </a:endParaRPr>
          </a:p>
          <a:p>
            <a:pPr>
              <a:defRPr/>
            </a:pPr>
            <a:r>
              <a:rPr lang="cs-CZ" sz="2000" b="1">
                <a:latin typeface="Times New Roman"/>
                <a:cs typeface="Times New Roman"/>
              </a:rPr>
              <a:t>Motivace: napjaté rodinné vztahy</a:t>
            </a:r>
          </a:p>
          <a:p>
            <a:pPr lvl="1">
              <a:defRPr/>
            </a:pPr>
            <a:endParaRPr lang="cs-CZ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Průběh služby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 bwMode="auto">
          <a:xfrm>
            <a:off x="345312" y="1428750"/>
            <a:ext cx="9617604" cy="524914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/>
          </a:bodyPr>
          <a:lstStyle/>
          <a:p>
            <a:pPr>
              <a:defRPr/>
            </a:pPr>
            <a:r>
              <a:rPr lang="cs-CZ" sz="2500" b="1">
                <a:latin typeface="Times New Roman"/>
                <a:cs typeface="Times New Roman"/>
              </a:rPr>
              <a:t>Začátek samostatného života (červenec 2021):</a:t>
            </a:r>
            <a:endParaRPr lang="cs-CZ" sz="250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cs-CZ" sz="2500">
                <a:latin typeface="Times New Roman"/>
                <a:cs typeface="Times New Roman"/>
              </a:rPr>
              <a:t>Zahájení hledání vhodného bydlení.</a:t>
            </a:r>
            <a:endParaRPr/>
          </a:p>
          <a:p>
            <a:pPr lvl="1">
              <a:defRPr/>
            </a:pPr>
            <a:r>
              <a:rPr lang="cs-CZ" sz="2500">
                <a:latin typeface="Times New Roman"/>
                <a:cs typeface="Times New Roman"/>
              </a:rPr>
              <a:t>Seznámení s podmínkami pro získání příspěvku na péči a bydlení.</a:t>
            </a:r>
            <a:endParaRPr/>
          </a:p>
          <a:p>
            <a:pPr lvl="1">
              <a:defRPr/>
            </a:pPr>
            <a:r>
              <a:rPr lang="cs-CZ" sz="2500">
                <a:latin typeface="Times New Roman"/>
                <a:cs typeface="Times New Roman"/>
              </a:rPr>
              <a:t>Podání žádosti o byt.</a:t>
            </a:r>
            <a:endParaRPr/>
          </a:p>
          <a:p>
            <a:pPr>
              <a:defRPr/>
            </a:pPr>
            <a:r>
              <a:rPr lang="cs-CZ" sz="2500" b="1">
                <a:latin typeface="Times New Roman"/>
                <a:cs typeface="Times New Roman"/>
              </a:rPr>
              <a:t>Příprava na nový byt:</a:t>
            </a:r>
            <a:endParaRPr lang="cs-CZ" sz="250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cs-CZ" sz="2500">
                <a:latin typeface="Times New Roman"/>
                <a:cs typeface="Times New Roman"/>
              </a:rPr>
              <a:t>Trénink vaření a péče o domácnost během čekání na rozhodnutí Městského úřadu.</a:t>
            </a:r>
            <a:endParaRPr/>
          </a:p>
          <a:p>
            <a:pPr lvl="1">
              <a:defRPr/>
            </a:pPr>
            <a:r>
              <a:rPr lang="cs-CZ" sz="2500">
                <a:latin typeface="Times New Roman"/>
                <a:cs typeface="Times New Roman"/>
              </a:rPr>
              <a:t>Přijetí nabídky bydlení v domě s pečovatelskou službou.</a:t>
            </a:r>
            <a:endParaRPr/>
          </a:p>
          <a:p>
            <a:pPr lvl="1">
              <a:defRPr/>
            </a:pPr>
            <a:r>
              <a:rPr lang="cs-CZ" sz="2500">
                <a:latin typeface="Times New Roman"/>
                <a:cs typeface="Times New Roman"/>
              </a:rPr>
              <a:t>Přestěhování a vybavení nového bytu.</a:t>
            </a:r>
            <a:endParaRPr/>
          </a:p>
          <a:p>
            <a:pPr>
              <a:defRPr/>
            </a:pPr>
            <a:endParaRPr lang="cs-CZ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Průběh služby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 bwMode="auto">
          <a:xfrm>
            <a:off x="677334" y="1477819"/>
            <a:ext cx="8983902" cy="4858326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sz="2800" b="1">
                <a:latin typeface="Times New Roman"/>
                <a:cs typeface="Times New Roman"/>
              </a:rPr>
              <a:t>Výzvy během adaptace</a:t>
            </a:r>
            <a:endParaRPr/>
          </a:p>
          <a:p>
            <a:pPr lvl="1">
              <a:defRPr/>
            </a:pPr>
            <a:r>
              <a:rPr lang="cs-CZ" sz="2400">
                <a:latin typeface="Times New Roman"/>
                <a:cs typeface="Times New Roman"/>
              </a:rPr>
              <a:t> Problémy se sousedy a vrátným.</a:t>
            </a:r>
            <a:endParaRPr/>
          </a:p>
          <a:p>
            <a:pPr lvl="1">
              <a:defRPr/>
            </a:pPr>
            <a:r>
              <a:rPr lang="cs-CZ" sz="2400">
                <a:latin typeface="Times New Roman"/>
                <a:cs typeface="Times New Roman"/>
              </a:rPr>
              <a:t> Psychické zhroucení po zalepení zámku u dveří, návrat k babičce</a:t>
            </a:r>
            <a:endParaRPr/>
          </a:p>
          <a:p>
            <a:pPr lvl="1">
              <a:defRPr/>
            </a:pPr>
            <a:r>
              <a:rPr lang="cs-CZ" sz="2400">
                <a:latin typeface="Times New Roman"/>
                <a:cs typeface="Times New Roman"/>
              </a:rPr>
              <a:t> Téměř měsíční odmítání návratu do bytu.</a:t>
            </a:r>
            <a:endParaRPr/>
          </a:p>
          <a:p>
            <a:pPr lvl="1">
              <a:defRPr/>
            </a:pPr>
            <a:r>
              <a:rPr lang="cs-CZ" sz="2400">
                <a:latin typeface="Times New Roman"/>
                <a:cs typeface="Times New Roman"/>
              </a:rPr>
              <a:t>Další problémy: výpadky proudu, přilepená rohožka, incident s rohožkou před dveřmi.</a:t>
            </a:r>
            <a:endParaRPr/>
          </a:p>
          <a:p>
            <a:pPr lvl="1">
              <a:defRPr/>
            </a:pPr>
            <a:r>
              <a:rPr lang="cs-CZ" sz="2400">
                <a:latin typeface="Times New Roman"/>
                <a:cs typeface="Times New Roman"/>
              </a:rPr>
              <a:t>Opakované stížnosti na Městský úřad a žádosti o monitorovací kameru.</a:t>
            </a:r>
            <a:endParaRPr/>
          </a:p>
          <a:p>
            <a:pPr>
              <a:defRPr/>
            </a:pPr>
            <a:endParaRPr lang="cs-CZ" sz="2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cs-CZ" sz="2800" b="1">
                <a:latin typeface="Times New Roman"/>
                <a:cs typeface="Times New Roman"/>
              </a:rPr>
              <a:t>Podpora při osamostatnění</a:t>
            </a:r>
            <a:endParaRPr/>
          </a:p>
          <a:p>
            <a:pPr lvl="1">
              <a:defRPr/>
            </a:pPr>
            <a:r>
              <a:rPr lang="cs-CZ" sz="2400">
                <a:latin typeface="Times New Roman"/>
                <a:cs typeface="Times New Roman"/>
              </a:rPr>
              <a:t>Potřeba občasné podpory při vaření a žehlení.</a:t>
            </a:r>
            <a:endParaRPr/>
          </a:p>
          <a:p>
            <a:pPr lvl="1">
              <a:defRPr/>
            </a:pPr>
            <a:r>
              <a:rPr lang="cs-CZ" sz="2400">
                <a:latin typeface="Times New Roman"/>
                <a:cs typeface="Times New Roman"/>
              </a:rPr>
              <a:t>Nácvik základních dovedností pro péči o domácnost, sociálních dovedností, finančního hospodaření a psychické podpory.</a:t>
            </a:r>
            <a:endParaRPr/>
          </a:p>
          <a:p>
            <a:pPr>
              <a:defRPr/>
            </a:pPr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Současný stav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 bwMode="auto">
          <a:xfrm>
            <a:off x="677334" y="1754909"/>
            <a:ext cx="8596668" cy="428645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2800">
                <a:latin typeface="Times New Roman"/>
                <a:cs typeface="Times New Roman"/>
              </a:rPr>
              <a:t>Současný stav:</a:t>
            </a:r>
            <a:endParaRPr/>
          </a:p>
          <a:p>
            <a:pPr lvl="1">
              <a:defRPr/>
            </a:pPr>
            <a:r>
              <a:rPr lang="cs-CZ" sz="2400">
                <a:latin typeface="Times New Roman"/>
                <a:cs typeface="Times New Roman"/>
              </a:rPr>
              <a:t> Uklidnění situace se sousedy.</a:t>
            </a:r>
            <a:endParaRPr/>
          </a:p>
          <a:p>
            <a:pPr lvl="1">
              <a:defRPr/>
            </a:pPr>
            <a:r>
              <a:rPr lang="cs-CZ" sz="2400">
                <a:latin typeface="Times New Roman"/>
                <a:cs typeface="Times New Roman"/>
              </a:rPr>
              <a:t>Snížení frekvence incidentů.</a:t>
            </a:r>
            <a:endParaRPr/>
          </a:p>
          <a:p>
            <a:pPr lvl="1">
              <a:defRPr/>
            </a:pPr>
            <a:r>
              <a:rPr lang="cs-CZ" sz="2400">
                <a:latin typeface="Times New Roman"/>
                <a:cs typeface="Times New Roman"/>
              </a:rPr>
              <a:t>Lepší zvládání situací a samostatnost.</a:t>
            </a:r>
            <a:endParaRPr/>
          </a:p>
          <a:p>
            <a:pPr marL="0" indent="0">
              <a:buNone/>
              <a:defRPr/>
            </a:pPr>
            <a:endParaRPr lang="cs-CZ" sz="28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cs-CZ" sz="2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cs-CZ" sz="2800">
                <a:latin typeface="Times New Roman"/>
                <a:cs typeface="Times New Roman"/>
              </a:rPr>
              <a:t>Momentálně Luboš využívá služby sociální rehabilitace, kdy potřebuje podporu při hledání zaměstnaní.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Co nám fungovalo: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cs-CZ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Nastavení jasných hranic a pravidel</a:t>
            </a:r>
            <a:endParaRPr lang="cs-CZ" sz="3200">
              <a:latin typeface="Times New Roman"/>
              <a:cs typeface="Times New Roman"/>
            </a:endParaRPr>
          </a:p>
          <a:p>
            <a:pPr>
              <a:defRPr/>
            </a:pPr>
            <a:r>
              <a:rPr lang="cs-CZ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Individuální přístup</a:t>
            </a:r>
            <a:endParaRPr lang="cs-CZ" sz="3200">
              <a:latin typeface="Times New Roman"/>
              <a:cs typeface="Times New Roman"/>
            </a:endParaRPr>
          </a:p>
          <a:p>
            <a:pPr>
              <a:defRPr/>
            </a:pPr>
            <a:r>
              <a:rPr lang="cs-CZ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Koordinace mezi organizacemi</a:t>
            </a:r>
            <a:endParaRPr/>
          </a:p>
          <a:p>
            <a:pPr>
              <a:defRPr/>
            </a:pPr>
            <a:r>
              <a:rPr lang="cs-CZ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Snížení frekvence setkání</a:t>
            </a:r>
            <a:endParaRPr/>
          </a:p>
          <a:p>
            <a:pPr>
              <a:defRPr/>
            </a:pPr>
            <a:r>
              <a:rPr lang="cs-CZ" sz="2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Podpora při řešení konkrétních problémů</a:t>
            </a:r>
            <a:endParaRPr/>
          </a:p>
          <a:p>
            <a:pPr>
              <a:defRPr/>
            </a:pPr>
            <a:r>
              <a:rPr lang="cs-CZ" sz="2800">
                <a:solidFill>
                  <a:srgbClr val="000000"/>
                </a:solidFill>
                <a:latin typeface="Times New Roman"/>
                <a:cs typeface="Times New Roman"/>
              </a:rPr>
              <a:t>Monitorování pokroku</a:t>
            </a:r>
            <a:endParaRPr lang="cs-CZ"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4328847" name="Title 1"/>
          <p:cNvSpPr>
            <a:spLocks noGrp="1"/>
          </p:cNvSpPr>
          <p:nvPr>
            <p:ph type="title"/>
          </p:nvPr>
        </p:nvSpPr>
        <p:spPr bwMode="auto">
          <a:xfrm>
            <a:off x="1008063" y="2478616"/>
            <a:ext cx="8596667" cy="132079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0000"/>
          </a:bodyPr>
          <a:lstStyle/>
          <a:p>
            <a:pPr>
              <a:defRPr/>
            </a:pPr>
            <a:r>
              <a:rPr sz="8000"/>
              <a:t>Máte nějaké dotazy?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7004822" name="Title 1"/>
          <p:cNvSpPr>
            <a:spLocks noGrp="1"/>
          </p:cNvSpPr>
          <p:nvPr>
            <p:ph type="title"/>
          </p:nvPr>
        </p:nvSpPr>
        <p:spPr bwMode="auto">
          <a:xfrm>
            <a:off x="925512" y="965198"/>
            <a:ext cx="8596667" cy="132079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0000"/>
          </a:bodyPr>
          <a:lstStyle/>
          <a:p>
            <a:pPr>
              <a:defRPr/>
            </a:pPr>
            <a:r>
              <a:rPr/>
              <a:t/>
            </a:r>
            <a:br>
              <a:rPr/>
            </a:br>
            <a:r>
              <a:rPr sz="6000"/>
              <a:t>Děkujeme za pozornost!</a:t>
            </a:r>
            <a:endParaRPr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25512" y="2815504"/>
            <a:ext cx="7987579" cy="29566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CÍL PREZENTACE</a:t>
            </a:r>
            <a:endParaRPr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buFont typeface="+mj-lt"/>
              <a:buAutoNum type="arabicPeriod"/>
              <a:defRPr/>
            </a:pPr>
            <a:endParaRPr lang="cs-CZ" sz="2400" b="1"/>
          </a:p>
          <a:p>
            <a:pPr>
              <a:buFont typeface="+mj-lt"/>
              <a:buAutoNum type="arabicPeriod"/>
              <a:defRPr/>
            </a:pPr>
            <a:endParaRPr lang="cs-CZ" sz="2400" b="1"/>
          </a:p>
          <a:p>
            <a:pPr>
              <a:buFont typeface="+mj-lt"/>
              <a:buAutoNum type="arabicPeriod"/>
              <a:defRPr/>
            </a:pPr>
            <a:r>
              <a:rPr lang="cs-CZ" sz="2400" b="1"/>
              <a:t>Představení organizace Alka, o.p.s. a poskytovaných služeb</a:t>
            </a:r>
            <a:endParaRPr lang="cs-CZ" sz="2400"/>
          </a:p>
          <a:p>
            <a:pPr>
              <a:buFont typeface="+mj-lt"/>
              <a:buAutoNum type="arabicPeriod"/>
              <a:defRPr/>
            </a:pPr>
            <a:r>
              <a:rPr lang="cs-CZ" sz="2400" b="1"/>
              <a:t>Představení kazuistiky klienta Luboše</a:t>
            </a:r>
            <a:endParaRPr lang="cs-CZ" sz="2400"/>
          </a:p>
          <a:p>
            <a:pPr>
              <a:defRPr/>
            </a:pPr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>
          <a:xfrm>
            <a:off x="799254" y="3831772"/>
            <a:ext cx="8596668" cy="1320800"/>
          </a:xfrm>
        </p:spPr>
        <p:txBody>
          <a:bodyPr/>
          <a:lstStyle/>
          <a:p>
            <a:pPr algn="ctr">
              <a:defRPr/>
            </a:pPr>
            <a:r>
              <a:rPr lang="cs-CZ"/>
              <a:t>PŘEDSTAVENÍ PŘÍBRAMSKÉ NEZISKOVÉ ORGANIZACE ALKA, o.p.s.</a:t>
            </a:r>
            <a:endParaRPr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510733" y="0"/>
            <a:ext cx="5382714" cy="33996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ALKA, o.p.s. </a:t>
            </a:r>
            <a:endParaRPr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 bwMode="auto">
          <a:xfrm>
            <a:off x="265122" y="1579418"/>
            <a:ext cx="9421091" cy="4110962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cs-CZ"/>
          </a:p>
          <a:p>
            <a:pPr>
              <a:defRPr/>
            </a:pPr>
            <a:r>
              <a:rPr lang="cs-CZ" sz="2200"/>
              <a:t>ALKA o.p.s. působí od roku 2005 a poskytuje podporu lidem s různě závažným postižením, od dětí až po seniory.</a:t>
            </a:r>
            <a:endParaRPr/>
          </a:p>
          <a:p>
            <a:pPr>
              <a:defRPr/>
            </a:pPr>
            <a:endParaRPr lang="cs-CZ" sz="2200"/>
          </a:p>
          <a:p>
            <a:pPr>
              <a:defRPr/>
            </a:pPr>
            <a:r>
              <a:rPr lang="cs-CZ" sz="2200"/>
              <a:t>Cíl: Pomáhat klientům žít co nejplněji svůj život.</a:t>
            </a:r>
            <a:endParaRPr lang="cs-CZ"/>
          </a:p>
          <a:p>
            <a:pPr marL="457200" lvl="1" indent="0">
              <a:buNone/>
              <a:defRPr/>
            </a:pPr>
            <a:endParaRPr lang="cs-CZ"/>
          </a:p>
          <a:p>
            <a:pPr marL="457200" lvl="1" indent="0">
              <a:buNone/>
              <a:defRPr/>
            </a:pPr>
            <a:endParaRPr lang="cs-CZ"/>
          </a:p>
          <a:p>
            <a:pPr>
              <a:defRPr/>
            </a:pPr>
            <a:endParaRPr lang="cs-CZ"/>
          </a:p>
          <a:p>
            <a:pPr>
              <a:defRPr/>
            </a:pPr>
            <a:endParaRPr lang="cs-CZ"/>
          </a:p>
          <a:p>
            <a:pPr marL="0" indent="0"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ALKA, o.p.s. – služby:</a:t>
            </a:r>
            <a:br>
              <a:rPr lang="cs-CZ"/>
            </a:b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 bwMode="auto">
          <a:xfrm>
            <a:off x="677334" y="1776549"/>
            <a:ext cx="8596668" cy="426481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cs-CZ" sz="2000" b="1" u="sng"/>
              <a:t>4 sociální služby:</a:t>
            </a:r>
            <a:endParaRPr lang="cs-CZ" b="1"/>
          </a:p>
          <a:p>
            <a:pPr marL="0" indent="0">
              <a:buNone/>
              <a:defRPr/>
            </a:pPr>
            <a:r>
              <a:rPr lang="cs-CZ"/>
              <a:t>1. Denní stacionář</a:t>
            </a:r>
            <a:endParaRPr/>
          </a:p>
          <a:p>
            <a:pPr marL="0" indent="0">
              <a:buNone/>
              <a:defRPr/>
            </a:pPr>
            <a:r>
              <a:rPr lang="cs-CZ"/>
              <a:t>2. Odlehčovací služby</a:t>
            </a:r>
            <a:endParaRPr/>
          </a:p>
          <a:p>
            <a:pPr marL="0" indent="0">
              <a:buNone/>
              <a:defRPr/>
            </a:pPr>
            <a:r>
              <a:rPr lang="cs-CZ"/>
              <a:t>3. Sociálně aktivizační služby pro seniory a osoby se zdravotním postižením</a:t>
            </a:r>
            <a:endParaRPr/>
          </a:p>
          <a:p>
            <a:pPr marL="0" indent="0">
              <a:buNone/>
              <a:defRPr/>
            </a:pPr>
            <a:r>
              <a:rPr lang="cs-CZ"/>
              <a:t>4. Sociální rehabilitace</a:t>
            </a:r>
            <a:endParaRPr/>
          </a:p>
          <a:p>
            <a:pPr marL="0" indent="0">
              <a:buNone/>
              <a:defRPr/>
            </a:pPr>
            <a:endParaRPr lang="cs-CZ" b="1"/>
          </a:p>
          <a:p>
            <a:pPr marL="0" indent="0">
              <a:buNone/>
              <a:defRPr/>
            </a:pPr>
            <a:r>
              <a:rPr lang="cs-CZ" b="1" u="sng"/>
              <a:t>A navíc:</a:t>
            </a:r>
          </a:p>
          <a:p>
            <a:pPr marL="0" indent="0">
              <a:buNone/>
              <a:defRPr/>
            </a:pPr>
            <a:r>
              <a:rPr lang="cs-CZ"/>
              <a:t>Pohybová terapie</a:t>
            </a:r>
            <a:endParaRPr/>
          </a:p>
          <a:p>
            <a:pPr marL="0" indent="0">
              <a:buNone/>
              <a:defRPr/>
            </a:pPr>
            <a:r>
              <a:rPr lang="cs-CZ"/>
              <a:t>Hyperbarická oxygenoterapie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Sociální rehabilitace ALKA, o.p.s.</a:t>
            </a:r>
            <a:endParaRPr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 bwMode="auto">
          <a:xfrm>
            <a:off x="677334" y="1454331"/>
            <a:ext cx="9015306" cy="5172892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cs-CZ" sz="2400" b="1">
              <a:latin typeface="Times New Roman"/>
              <a:cs typeface="Times New Roman"/>
            </a:endParaRPr>
          </a:p>
          <a:p>
            <a:pPr>
              <a:defRPr/>
            </a:pPr>
            <a:r>
              <a:rPr lang="cs-CZ" sz="2400">
                <a:latin typeface="Times New Roman"/>
                <a:cs typeface="Times New Roman"/>
              </a:rPr>
              <a:t>Pro osoby s tělesným, mentálním a kombinovaným postižením ve věku 13–80 let.</a:t>
            </a:r>
          </a:p>
          <a:p>
            <a:pPr>
              <a:defRPr/>
            </a:pPr>
            <a:r>
              <a:rPr lang="cs-CZ" sz="2400">
                <a:latin typeface="Times New Roman"/>
                <a:cs typeface="Times New Roman"/>
              </a:rPr>
              <a:t>Poskytujeme pomoc při rozvoji a posilování schopností, dovedností a životních návyků.</a:t>
            </a:r>
          </a:p>
          <a:p>
            <a:pPr>
              <a:defRPr/>
            </a:pPr>
            <a:r>
              <a:rPr lang="cs-CZ" sz="2400">
                <a:latin typeface="Times New Roman"/>
                <a:cs typeface="Times New Roman"/>
              </a:rPr>
              <a:t>Umožňujeme klientům osvojit si, posílit a nacvičit činnosti a dovednosti pro maximální soběstačnost, samostatnost a úspěšné začlenění do běžné společnosti.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Více informací o ALCE, o.p.s. naleznete: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15493" y="1930399"/>
            <a:ext cx="1865376" cy="186537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3014125" y="1770181"/>
            <a:ext cx="2089542" cy="208954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4644664" y="1862416"/>
            <a:ext cx="3810144" cy="1905072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 bwMode="auto">
          <a:xfrm>
            <a:off x="157018" y="4246142"/>
            <a:ext cx="2595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cs-CZ" dirty="0"/>
              <a:t>Na webových stránkách</a:t>
            </a:r>
          </a:p>
        </p:txBody>
      </p:sp>
      <p:sp>
        <p:nvSpPr>
          <p:cNvPr id="10" name="TextovéPole 9"/>
          <p:cNvSpPr txBox="1"/>
          <p:nvPr/>
        </p:nvSpPr>
        <p:spPr bwMode="auto">
          <a:xfrm>
            <a:off x="3346954" y="4246142"/>
            <a:ext cx="2595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cs-CZ" dirty="0" err="1"/>
              <a:t>F</a:t>
            </a:r>
            <a:r>
              <a:rPr lang="cs-CZ" dirty="0" err="1" smtClean="0"/>
              <a:t>acebooku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 bwMode="auto">
          <a:xfrm>
            <a:off x="5189407" y="4246142"/>
            <a:ext cx="2694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cs-CZ" dirty="0" smtClean="0"/>
              <a:t>V registru </a:t>
            </a:r>
            <a:r>
              <a:rPr lang="cs-CZ" dirty="0"/>
              <a:t>poskytovatelů</a:t>
            </a:r>
            <a:endParaRPr dirty="0"/>
          </a:p>
          <a:p>
            <a:pPr algn="ctr">
              <a:defRPr/>
            </a:pPr>
            <a:r>
              <a:rPr lang="cs-CZ" dirty="0"/>
              <a:t> sociálních služeb 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7" y="2022635"/>
            <a:ext cx="1558636" cy="1558636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8316115" y="4246142"/>
            <a:ext cx="132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Instagramu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>
          <a:xfrm>
            <a:off x="583474" y="2647406"/>
            <a:ext cx="9100456" cy="1320800"/>
          </a:xfrm>
        </p:spPr>
        <p:txBody>
          <a:bodyPr/>
          <a:lstStyle/>
          <a:p>
            <a:pPr algn="ctr">
              <a:defRPr/>
            </a:pPr>
            <a:r>
              <a:rPr lang="cs-CZ"/>
              <a:t>Kazuistika klienta Luboše a význam sociální rehabilitace v jeho životě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cs-CZ"/>
              <a:t>Klient</a:t>
            </a:r>
            <a:endParaRPr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 bwMode="auto">
          <a:xfrm>
            <a:off x="383180" y="2160589"/>
            <a:ext cx="5444966" cy="1584097"/>
          </a:xfrm>
        </p:spPr>
        <p:txBody>
          <a:bodyPr>
            <a:normAutofit fontScale="92500"/>
          </a:bodyPr>
          <a:lstStyle/>
          <a:p>
            <a:pPr>
              <a:defRPr/>
            </a:pPr>
            <a:endParaRPr lang="cs-CZ"/>
          </a:p>
          <a:p>
            <a:pPr lvl="1">
              <a:defRPr/>
            </a:pPr>
            <a:r>
              <a:rPr lang="cs-CZ" sz="2800" b="1">
                <a:latin typeface="Times New Roman"/>
                <a:cs typeface="Times New Roman"/>
              </a:rPr>
              <a:t>Jméno:</a:t>
            </a:r>
            <a:r>
              <a:rPr lang="cs-CZ" sz="2800">
                <a:latin typeface="Times New Roman"/>
                <a:cs typeface="Times New Roman"/>
              </a:rPr>
              <a:t> Luboš Novák </a:t>
            </a:r>
            <a:endParaRPr lang="cs-CZ" sz="240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cs-CZ" sz="2800" b="1">
                <a:latin typeface="Times New Roman"/>
                <a:cs typeface="Times New Roman"/>
              </a:rPr>
              <a:t>Typ služby:</a:t>
            </a:r>
            <a:r>
              <a:rPr lang="cs-CZ" sz="2800">
                <a:latin typeface="Times New Roman"/>
                <a:cs typeface="Times New Roman"/>
              </a:rPr>
              <a:t> Sociální rehabilitace</a:t>
            </a:r>
            <a:endParaRPr lang="cs-CZ" sz="2400">
              <a:latin typeface="Times New Roman"/>
              <a:cs typeface="Times New Roman"/>
            </a:endParaRPr>
          </a:p>
        </p:txBody>
      </p:sp>
      <p:sp>
        <p:nvSpPr>
          <p:cNvPr id="5" name="TextovéPole 4"/>
          <p:cNvSpPr txBox="1"/>
          <p:nvPr/>
        </p:nvSpPr>
        <p:spPr bwMode="auto">
          <a:xfrm>
            <a:off x="383179" y="5817326"/>
            <a:ext cx="9074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cs-CZ" sz="1600" i="1"/>
              <a:t>*V souladu s etickými standardy a za účelem ochrany soukromí byly všechny osobní údaje v této kazuistice změněny.</a:t>
            </a:r>
            <a:endParaRPr/>
          </a:p>
        </p:txBody>
      </p:sp>
      <p:pic>
        <p:nvPicPr>
          <p:cNvPr id="10" name="Zástupný symbol pro obsah 9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/>
        </p:blipFill>
        <p:spPr bwMode="auto">
          <a:xfrm>
            <a:off x="5703955" y="609600"/>
            <a:ext cx="3879850" cy="3879850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Žluto-oranžová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azeta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Fazeta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zeta">
  <a:themeElements>
    <a:clrScheme name="Žluto-oranžová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Fazeta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596</Words>
  <Application>Microsoft Office PowerPoint</Application>
  <DocSecurity>0</DocSecurity>
  <PresentationFormat>Širokoúhlá obrazovka</PresentationFormat>
  <Paragraphs>135</Paragraphs>
  <Slides>18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Trebuchet MS</vt:lpstr>
      <vt:lpstr>Wingdings 3</vt:lpstr>
      <vt:lpstr>Fazeta</vt:lpstr>
      <vt:lpstr>Cesta k samostatnosti a nezávislosti prostřednictvím sociální rehabilitace </vt:lpstr>
      <vt:lpstr>CÍL PREZENTACE</vt:lpstr>
      <vt:lpstr>PŘEDSTAVENÍ PŘÍBRAMSKÉ NEZISKOVÉ ORGANIZACE ALKA, o.p.s.</vt:lpstr>
      <vt:lpstr>ALKA, o.p.s. </vt:lpstr>
      <vt:lpstr>ALKA, o.p.s. – služby: </vt:lpstr>
      <vt:lpstr>Sociální rehabilitace ALKA, o.p.s.</vt:lpstr>
      <vt:lpstr>Více informací o ALCE, o.p.s. naleznete:</vt:lpstr>
      <vt:lpstr>Kazuistika klienta Luboše a význam sociální rehabilitace v jeho životě</vt:lpstr>
      <vt:lpstr>Klient</vt:lpstr>
      <vt:lpstr>Představení kazuistiky Luboše:  </vt:lpstr>
      <vt:lpstr>Chování náročné na péči během služby</vt:lpstr>
      <vt:lpstr>Důvod kontaktu a cíle:</vt:lpstr>
      <vt:lpstr>Průběh služby</vt:lpstr>
      <vt:lpstr>Průběh služby</vt:lpstr>
      <vt:lpstr>Současný stav </vt:lpstr>
      <vt:lpstr>Co nám fungovalo:</vt:lpstr>
      <vt:lpstr>Máte nějaké dotazy? </vt:lpstr>
      <vt:lpstr> Děkujeme za pozornost!</vt:lpstr>
    </vt:vector>
  </TitlesOfParts>
  <Manager/>
  <Company>Alka OPS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Podpora samostatnosti mladého dospělého: Kazuistika klienta L. a význam sociální rehabilitace</dc:title>
  <dc:subject/>
  <dc:creator>Lucie Bezačinská</dc:creator>
  <cp:keywords/>
  <dc:description/>
  <cp:lastModifiedBy>Lucie Bezačinská</cp:lastModifiedBy>
  <cp:revision>56</cp:revision>
  <dcterms:created xsi:type="dcterms:W3CDTF">2024-08-26T04:18:07Z</dcterms:created>
  <dcterms:modified xsi:type="dcterms:W3CDTF">2024-09-02T05:48:19Z</dcterms:modified>
  <cp:category/>
  <dc:identifier/>
  <cp:contentStatus/>
  <dc:language/>
  <cp:version/>
</cp:coreProperties>
</file>