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fbc8795984_0_5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fbc8795984_0_5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fbc8795984_0_3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fbc8795984_0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4285F4"/>
              </a:buClr>
              <a:buSzPts val="1100"/>
              <a:buFont typeface="Arial"/>
              <a:buNone/>
            </a:pPr>
            <a:r>
              <a:rPr lang="cs" sz="1600"/>
              <a:t>Musíme služby podporovat, bude to stát peníze, ale rodič musí mít možnost fungovat a dítě se začlenit do života dle svých nejlepších schopností. Peníze se vrátí. Pokud toto zanedbáme, vygeneruje to více zcela závislých pacientů včetně rodičů, o které se společnost bude muset starat s minimální šancí na jejich integraci.</a:t>
            </a:r>
            <a:endParaRPr sz="16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fbc8795984_0_4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fbc8795984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fbc8795984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fbc8795984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bc8795984_0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bc8795984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fbc8795984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fbc8795984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fbc8795984_0_3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fbc8795984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fbc8795984_0_5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fbc8795984_0_5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fcb7ec6ca1_0_4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fcb7ec6ca1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500">
                <a:solidFill>
                  <a:schemeClr val="dk1"/>
                </a:solidFill>
              </a:rPr>
              <a:t>K+DV: poradkyně psycholožka, vždy individuální „rukopis“ poradkyně se vztahem k profesi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500">
                <a:solidFill>
                  <a:schemeClr val="dk1"/>
                </a:solidFill>
              </a:rPr>
              <a:t>-sjednocující rámec: Asociace rané péče, garantovaná kvalita služby členských organizací, společné vzdělávání </a:t>
            </a:r>
            <a:br>
              <a:rPr lang="cs" sz="1500">
                <a:solidFill>
                  <a:schemeClr val="dk1"/>
                </a:solidFill>
              </a:rPr>
            </a:b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fbc8795984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fbc8795984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fbe9a2ff8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fbe9a2ff8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3500"/>
              <a:t>Autismus z pohledu rodiče </a:t>
            </a:r>
            <a:endParaRPr b="1" sz="3500"/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3500"/>
              <a:t>a význam rané péče</a:t>
            </a:r>
            <a:endParaRPr b="1" sz="7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11700" y="3379825"/>
            <a:ext cx="8520600" cy="12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Kristina Vochočová, Kolpingova rodina Smečno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Alena Kunová, Raná péče Diakonie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471900" y="215000"/>
            <a:ext cx="8222100" cy="70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2480"/>
              <a:t>Jak v budoucnu: naše potřeby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nejlepší místo k co nejběžnějšímu životu, kde by se D. a T. a cítili se být přijati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1" lang="cs" sz="2000">
                <a:solidFill>
                  <a:srgbClr val="215E99"/>
                </a:solidFill>
                <a:latin typeface="Arial"/>
                <a:ea typeface="Arial"/>
                <a:cs typeface="Arial"/>
                <a:sym typeface="Arial"/>
              </a:rPr>
              <a:t>chráněné bydlení </a:t>
            </a:r>
            <a:endParaRPr b="1" sz="2000">
              <a:solidFill>
                <a:srgbClr val="215E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b="1" lang="cs" sz="2000">
                <a:solidFill>
                  <a:srgbClr val="215E99"/>
                </a:solidFill>
                <a:latin typeface="Arial"/>
                <a:ea typeface="Arial"/>
                <a:cs typeface="Arial"/>
                <a:sym typeface="Arial"/>
              </a:rPr>
              <a:t>práce - jakákoliv, na kterou stačí</a:t>
            </a:r>
            <a:endParaRPr b="1" sz="2000">
              <a:solidFill>
                <a:srgbClr val="215E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Aby byli začleněni do společnosti a hlavně: nebyli separováni.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471900" y="221500"/>
            <a:ext cx="8222100" cy="128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2513">
                <a:latin typeface="Arial"/>
                <a:ea typeface="Arial"/>
                <a:cs typeface="Arial"/>
                <a:sym typeface="Arial"/>
              </a:rPr>
              <a:t>hlas rodin: </a:t>
            </a:r>
            <a:r>
              <a:rPr b="1" lang="cs" sz="2513">
                <a:latin typeface="Arial"/>
                <a:ea typeface="Arial"/>
                <a:cs typeface="Arial"/>
                <a:sym typeface="Arial"/>
              </a:rPr>
              <a:t>Spolek Vladimíra Vochoče</a:t>
            </a:r>
            <a:endParaRPr b="1" sz="2513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 sz="2480"/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cs" sz="18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Cílem Spolku Vladimíra Vochoče  je povědomí o autismu jak na straně veřejnosti, tak na straně rodičů</a:t>
            </a:r>
            <a:endParaRPr sz="18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cs" sz="18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prosazovat integraci přirozenou a nenásilnou cestou</a:t>
            </a:r>
            <a:endParaRPr sz="18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cs" sz="18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práce s politiky a zástupci společnosti, aby pochopili prioritu tohoto problému, této dg. přibývá</a:t>
            </a:r>
            <a:endParaRPr sz="18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rPr lang="cs" sz="18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náš cíl: rodiče, neizolujte se, nejsme v tom sami a jsou možnosti pomoci</a:t>
            </a:r>
            <a:endParaRPr sz="184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471900" y="188975"/>
            <a:ext cx="8222100" cy="76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500">
                <a:latin typeface="Arial"/>
                <a:ea typeface="Arial"/>
                <a:cs typeface="Arial"/>
                <a:sym typeface="Arial"/>
              </a:rPr>
              <a:t>Závěrem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role státu: plánovat potřebnost služeb včas, financování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role lidí pracujících v soc. službách: kultivovat a držet je „lidské“</a:t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rPr lang="c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poděkování 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311700" y="445025"/>
            <a:ext cx="8520600" cy="82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cs" sz="2480"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lang="cs" sz="2480">
                <a:latin typeface="Arial"/>
                <a:ea typeface="Arial"/>
                <a:cs typeface="Arial"/>
                <a:sym typeface="Arial"/>
              </a:rPr>
              <a:t>ituace rodičů, kteří zjišťují, že dítě není v pořádku</a:t>
            </a:r>
            <a:endParaRPr b="1" sz="248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30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4091" lvl="0" marL="4572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 pohledu rodičů existuje </a:t>
            </a: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"parta lidí", která chce pomoci </a:t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4091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ložitá orientace mezi službami (sociální x zdravotní)</a:t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4091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legislativa toto striktně odděluje</a:t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4091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rodiče mají přehnaná očekávání od odborníků obecně a nebo naopak nedůvěru a tíhnou k alternativním až magickým řešením</a:t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4091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25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neorientují se v sociální pomoci státu</a:t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162975"/>
            <a:ext cx="8222100" cy="67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cs" sz="2500">
                <a:latin typeface="Arial"/>
                <a:ea typeface="Arial"/>
                <a:cs typeface="Arial"/>
                <a:sym typeface="Arial"/>
              </a:rPr>
              <a:t>Naše rodina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30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c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syn 12 let, dcera 9 let, oba s dětským autismem, zcela odlišní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s jinými potřebami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c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těžce jsme hledali dobré odborníky, první psychologické a neurologické vyšetření bylo fiasko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c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byli jsme zmatení, jakoby se zhroutil náš “šťastný život”, neměli jsme ukotvení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215000"/>
            <a:ext cx="8222100" cy="1053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91"/>
              <a:buFont typeface="Arial"/>
              <a:buNone/>
            </a:pPr>
            <a:r>
              <a:rPr b="1" lang="cs" sz="2500">
                <a:latin typeface="Arial"/>
                <a:ea typeface="Arial"/>
                <a:cs typeface="Arial"/>
                <a:sym typeface="Arial"/>
              </a:rPr>
              <a:t>Jaké sociální služby jsme využívali/využíváme?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ts val="891"/>
              <a:buFont typeface="Arial"/>
              <a:buNone/>
            </a:pPr>
            <a:r>
              <a:t/>
            </a:r>
            <a:endParaRPr sz="2232"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769100"/>
            <a:ext cx="8222100" cy="32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raná péče</a:t>
            </a: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nejdříve jsme čekali a pak využívali službu naplno - zásadní pomoc (</a:t>
            </a: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Diakonie),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pobytová odlehčovací služba</a:t>
            </a: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která vznikla v Kolpingově rodině Smečno,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terénní asistenční služby</a:t>
            </a: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(Kolpingova rodina Smečno)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osobní asistence, výlety</a:t>
            </a: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(Nautis)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dříve i odlehčovací víkendy pro syna  (Nautis) - nyní zrušeno z kapacitních důvodů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192025" y="182475"/>
            <a:ext cx="8502000" cy="6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b="1" lang="cs" sz="2480">
                <a:latin typeface="Arial"/>
                <a:ea typeface="Arial"/>
                <a:cs typeface="Arial"/>
                <a:sym typeface="Arial"/>
              </a:rPr>
              <a:t>Jak nám pomáhají sociální služby?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30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každá má své místo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raná péče</a:t>
            </a: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koučing/mentoring/psychologická opora pro rodiče/práce s dítětem/sociálně - právní poradenství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osobní asistence</a:t>
            </a: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zcela nutné pro jinakost dětí a rozdílnost jejich potřeb, nyní potřebujeme denně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výlety a odlehčovací pobyty</a:t>
            </a: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možnost si odpočinout či spát, dcera se dodnes </a:t>
            </a: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minimálně</a:t>
            </a: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jednou v noci budí a potřebuje asistenci matky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40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cs" sz="2532">
                <a:latin typeface="Arial"/>
                <a:ea typeface="Arial"/>
                <a:cs typeface="Arial"/>
                <a:sym typeface="Arial"/>
              </a:rPr>
              <a:t>Z pohledu (a „jazykem“) sociální služby</a:t>
            </a:r>
            <a:endParaRPr sz="2532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880"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172525" y="1919075"/>
            <a:ext cx="8791500" cy="306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-"/>
            </a:pPr>
            <a:r>
              <a:rPr b="1"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podpora a provázení rodiny</a:t>
            </a: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(informace a poradenství),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-"/>
            </a:pPr>
            <a:r>
              <a:rPr b="1"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podpora vývoje dítěte</a:t>
            </a: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(vývojové poradenství včetně poradenství ohledně školských zařízení a jiných soc. služeb, které mohou rodině pomoci) 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to vše v míře, kterou rodina v té chvíli potřebuje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471900" y="171900"/>
            <a:ext cx="82221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3000">
                <a:latin typeface="Arial"/>
                <a:ea typeface="Arial"/>
                <a:cs typeface="Arial"/>
                <a:sym typeface="Arial"/>
              </a:rPr>
              <a:t>“Sociální”: setkání člověka s člověkem</a:t>
            </a:r>
            <a:endParaRPr b="1"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246675" y="1919075"/>
            <a:ext cx="8708400" cy="296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t/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115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specifický </a:t>
            </a:r>
            <a:r>
              <a:rPr b="1"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pracovní vztah</a:t>
            </a: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který umožňuje osobní provázení těžkou situací</a:t>
            </a: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společné přemýšlení o tom, „co teď a kolik“,  „otevírání oken“ ven, rodina si vybírá vlastní cestu</a:t>
            </a: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115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b="1"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osobnostní a hodnotový profil poradkyně rané péče</a:t>
            </a: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etika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115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-"/>
            </a:pPr>
            <a:r>
              <a:rPr b="1"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odbornost a kontinuální vzdělávání </a:t>
            </a: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oblasti konkrétního poradenství, obecně psychologická témata,</a:t>
            </a:r>
            <a:b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umění vést rozhovor tak, aby rodiče mohli sami přicházet na to, co je pro ně dobrá cesta</a:t>
            </a: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7894"/>
              <a:buFont typeface="Arial"/>
              <a:buNone/>
            </a:pPr>
            <a:r>
              <a:t/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471900" y="215000"/>
            <a:ext cx="8222100" cy="57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2480"/>
              <a:t>Jak je to teď: co využíváme a co bychom potřebovali</a:t>
            </a:r>
            <a:endParaRPr sz="2600"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11700" y="1793525"/>
            <a:ext cx="8520600" cy="313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doma: </a:t>
            </a:r>
            <a:r>
              <a:rPr b="1"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osobní asistence</a:t>
            </a: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2 asistenti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mimo domov: </a:t>
            </a:r>
            <a:r>
              <a:rPr b="1"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odlehčovací služby</a:t>
            </a: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(výlety, pobyty, tábory)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(Kolpingova rodina Smečno a Nautis)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chceme se zapojit do homesharing programu Dětí úplňku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cs" sz="6312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Služby, které využíváme, nám typově vyhovují. Nemáme je ale v míře, kterou bychom potřebovali, typicky: svátky, víkendy, prázdniny.</a:t>
            </a:r>
            <a:r>
              <a:rPr b="1" lang="cs" sz="631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Mnoho zařízení/zřejmě i legislativa nastavena na služby přes všední den.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cs" sz="631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631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471900" y="410075"/>
            <a:ext cx="8222100" cy="63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500">
                <a:latin typeface="Arial"/>
                <a:ea typeface="Arial"/>
                <a:cs typeface="Arial"/>
                <a:sym typeface="Arial"/>
              </a:rPr>
              <a:t>Krizová situace o prázdninách 2024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471900" y="1788600"/>
            <a:ext cx="8222100" cy="31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služeb je velký nedostatek!! 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cs" sz="1700">
                <a:solidFill>
                  <a:srgbClr val="215E99"/>
                </a:solidFill>
                <a:latin typeface="Arial"/>
                <a:ea typeface="Arial"/>
                <a:cs typeface="Arial"/>
                <a:sym typeface="Arial"/>
              </a:rPr>
              <a:t>Je zapotřebí více možností odlehčení v péči: osobní asistence a odlehčovací pobyty dětí mimo domov.</a:t>
            </a:r>
            <a:endParaRPr b="1" sz="1700">
              <a:solidFill>
                <a:srgbClr val="215E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zkušenost z těchto prázdnin: Ač děti měly 2 příměstské tábory (Kolpingova rodina Smečno) a občas asistenty doma (Nautis), zhroutila jsem se.</a:t>
            </a:r>
            <a:endParaRPr i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c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 Krizovém intervenční centru v Bohnicích, mi doporučili využívat více odlehčovacích služeb. Ale doma čekala zpráva, že D. nemůže od září využívat z kapacitních důvodů odlehčovací víkendy…</a:t>
            </a:r>
            <a:endParaRPr i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