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BEFC972F-1712-4603-8C3E-C1FFF7874366}">
          <p14:sldIdLst>
            <p14:sldId id="256"/>
            <p14:sldId id="257"/>
            <p14:sldId id="258"/>
            <p14:sldId id="259"/>
            <p14:sldId id="260"/>
            <p14:sldId id="265"/>
            <p14:sldId id="261"/>
            <p14:sldId id="26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56302-2D02-4643-A11D-7FEAAC8B1E21}" type="datetimeFigureOut">
              <a:rPr lang="cs-CZ" smtClean="0"/>
              <a:t>11.10.2021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4C7CA2E-DA02-4D92-B55C-9200E85B98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2912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56302-2D02-4643-A11D-7FEAAC8B1E21}" type="datetimeFigureOut">
              <a:rPr lang="cs-CZ" smtClean="0"/>
              <a:t>11.10.2021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4C7CA2E-DA02-4D92-B55C-9200E85B98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5594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56302-2D02-4643-A11D-7FEAAC8B1E21}" type="datetimeFigureOut">
              <a:rPr lang="cs-CZ" smtClean="0"/>
              <a:t>11.10.2021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4C7CA2E-DA02-4D92-B55C-9200E85B98A5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203327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56302-2D02-4643-A11D-7FEAAC8B1E21}" type="datetimeFigureOut">
              <a:rPr lang="cs-CZ" smtClean="0"/>
              <a:t>11.10.2021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4C7CA2E-DA02-4D92-B55C-9200E85B98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39853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56302-2D02-4643-A11D-7FEAAC8B1E21}" type="datetimeFigureOut">
              <a:rPr lang="cs-CZ" smtClean="0"/>
              <a:t>11.10.2021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4C7CA2E-DA02-4D92-B55C-9200E85B98A5}" type="slidenum">
              <a:rPr lang="cs-CZ" smtClean="0"/>
              <a:t>‹#›</a:t>
            </a:fld>
            <a:endParaRPr lang="cs-CZ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42698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56302-2D02-4643-A11D-7FEAAC8B1E21}" type="datetimeFigureOut">
              <a:rPr lang="cs-CZ" smtClean="0"/>
              <a:t>11.10.2021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4C7CA2E-DA02-4D92-B55C-9200E85B98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8796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56302-2D02-4643-A11D-7FEAAC8B1E21}" type="datetimeFigureOut">
              <a:rPr lang="cs-CZ" smtClean="0"/>
              <a:t>11.10.2021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7CA2E-DA02-4D92-B55C-9200E85B98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92208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56302-2D02-4643-A11D-7FEAAC8B1E21}" type="datetimeFigureOut">
              <a:rPr lang="cs-CZ" smtClean="0"/>
              <a:t>11.10.2021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7CA2E-DA02-4D92-B55C-9200E85B98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8083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56302-2D02-4643-A11D-7FEAAC8B1E21}" type="datetimeFigureOut">
              <a:rPr lang="cs-CZ" smtClean="0"/>
              <a:t>11.10.2021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7CA2E-DA02-4D92-B55C-9200E85B98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5396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56302-2D02-4643-A11D-7FEAAC8B1E21}" type="datetimeFigureOut">
              <a:rPr lang="cs-CZ" smtClean="0"/>
              <a:t>11.10.2021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4C7CA2E-DA02-4D92-B55C-9200E85B98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5412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56302-2D02-4643-A11D-7FEAAC8B1E21}" type="datetimeFigureOut">
              <a:rPr lang="cs-CZ" smtClean="0"/>
              <a:t>11.10.2021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4C7CA2E-DA02-4D92-B55C-9200E85B98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6295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56302-2D02-4643-A11D-7FEAAC8B1E21}" type="datetimeFigureOut">
              <a:rPr lang="cs-CZ" smtClean="0"/>
              <a:t>11.10.2021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4C7CA2E-DA02-4D92-B55C-9200E85B98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3245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56302-2D02-4643-A11D-7FEAAC8B1E21}" type="datetimeFigureOut">
              <a:rPr lang="cs-CZ" smtClean="0"/>
              <a:t>11.10.2021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7CA2E-DA02-4D92-B55C-9200E85B98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8936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56302-2D02-4643-A11D-7FEAAC8B1E21}" type="datetimeFigureOut">
              <a:rPr lang="cs-CZ" smtClean="0"/>
              <a:t>11.10.2021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7CA2E-DA02-4D92-B55C-9200E85B98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031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56302-2D02-4643-A11D-7FEAAC8B1E21}" type="datetimeFigureOut">
              <a:rPr lang="cs-CZ" smtClean="0"/>
              <a:t>11.10.2021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7CA2E-DA02-4D92-B55C-9200E85B98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9758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56302-2D02-4643-A11D-7FEAAC8B1E21}" type="datetimeFigureOut">
              <a:rPr lang="cs-CZ" smtClean="0"/>
              <a:t>11.10.2021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4C7CA2E-DA02-4D92-B55C-9200E85B98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2096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356302-2D02-4643-A11D-7FEAAC8B1E21}" type="datetimeFigureOut">
              <a:rPr lang="cs-CZ" smtClean="0"/>
              <a:t>11.10.2021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4C7CA2E-DA02-4D92-B55C-9200E85B98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3110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589212" y="2697480"/>
            <a:ext cx="8915399" cy="2262781"/>
          </a:xfrm>
        </p:spPr>
        <p:txBody>
          <a:bodyPr>
            <a:noAutofit/>
          </a:bodyPr>
          <a:lstStyle/>
          <a:p>
            <a:pPr algn="ctr"/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r>
              <a:rPr lang="cs-CZ" sz="4000" dirty="0"/>
              <a:t>Provázanost </a:t>
            </a:r>
            <a:br>
              <a:rPr lang="cs-CZ" sz="4000" dirty="0"/>
            </a:br>
            <a:r>
              <a:rPr lang="cs-CZ" sz="4000" dirty="0"/>
              <a:t>formální a neformální péče </a:t>
            </a:r>
            <a:br>
              <a:rPr lang="cs-CZ" sz="4000" dirty="0"/>
            </a:br>
            <a:r>
              <a:rPr lang="cs-CZ" sz="4000" dirty="0"/>
              <a:t>o osoby s demencí </a:t>
            </a:r>
            <a:br>
              <a:rPr lang="cs-CZ" sz="4000" dirty="0"/>
            </a:br>
            <a:r>
              <a:rPr lang="cs-CZ" sz="4000" dirty="0"/>
              <a:t>v domácím prostředí</a:t>
            </a:r>
            <a:br>
              <a:rPr lang="cs-CZ" sz="4000" dirty="0"/>
            </a:br>
            <a:endParaRPr lang="cs-CZ" sz="40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 algn="l"/>
            <a:endParaRPr lang="cs-CZ" dirty="0"/>
          </a:p>
          <a:p>
            <a:pPr algn="l"/>
            <a:endParaRPr lang="cs-CZ" dirty="0"/>
          </a:p>
          <a:p>
            <a:pPr algn="l"/>
            <a:endParaRPr lang="cs-CZ" dirty="0"/>
          </a:p>
          <a:p>
            <a:r>
              <a:rPr lang="cs-CZ" dirty="0"/>
              <a:t>Praha 7.9. 2021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7521E352-BD97-4623-9E21-4C38AD17776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433" y="335135"/>
            <a:ext cx="3240178" cy="683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519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Centrum sociálních a zdravotních služeb Poděbrady o.p.s.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1400" dirty="0"/>
              <a:t>Společnost s dlouholetou tradicí, od roku 1971</a:t>
            </a:r>
          </a:p>
          <a:p>
            <a:pPr marL="0" indent="0">
              <a:buNone/>
            </a:pPr>
            <a:endParaRPr lang="cs-CZ" sz="1400" dirty="0"/>
          </a:p>
          <a:p>
            <a:r>
              <a:rPr lang="cs-CZ" sz="1400" dirty="0"/>
              <a:t>Registrované sociální služby: </a:t>
            </a:r>
          </a:p>
          <a:p>
            <a:pPr marL="0" indent="0">
              <a:buNone/>
            </a:pPr>
            <a:r>
              <a:rPr lang="cs-CZ" sz="1400" dirty="0"/>
              <a:t>     pečovatelská služba, osobní asistence, denní stacionář, odlehčovací služba</a:t>
            </a:r>
          </a:p>
          <a:p>
            <a:r>
              <a:rPr lang="cs-CZ" sz="1400" dirty="0"/>
              <a:t>Domácí zdravotní péče</a:t>
            </a:r>
          </a:p>
          <a:p>
            <a:r>
              <a:rPr lang="cs-CZ" sz="1400" dirty="0"/>
              <a:t>Domácí hospicová péče</a:t>
            </a:r>
          </a:p>
          <a:p>
            <a:r>
              <a:rPr lang="cs-CZ" sz="1400" dirty="0"/>
              <a:t>Další služby:</a:t>
            </a:r>
          </a:p>
          <a:p>
            <a:pPr marL="0" indent="0">
              <a:buNone/>
            </a:pPr>
            <a:r>
              <a:rPr lang="cs-CZ" sz="1400" dirty="0"/>
              <a:t>      Doprovázení pěstounských rodin, POSEZ a Centrum poradenských služeb, </a:t>
            </a:r>
          </a:p>
          <a:p>
            <a:pPr marL="0" indent="0">
              <a:buNone/>
            </a:pPr>
            <a:r>
              <a:rPr lang="cs-CZ" sz="1400" dirty="0"/>
              <a:t>      Centrum pro pečující rodiny</a:t>
            </a:r>
          </a:p>
          <a:p>
            <a:pPr marL="0" indent="0">
              <a:buNone/>
            </a:pPr>
            <a:endParaRPr lang="cs-CZ" sz="1400" dirty="0"/>
          </a:p>
          <a:p>
            <a:r>
              <a:rPr lang="cs-CZ" sz="1400" dirty="0"/>
              <a:t>Poslání společnosti: „Domov je DOMA“       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7962CA0E-F568-4306-9493-986385DBA7D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8108" y="6062224"/>
            <a:ext cx="3240178" cy="683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90063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Příklad dobré praxe - kazuistika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92925" y="1602377"/>
            <a:ext cx="8915400" cy="377762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cs-CZ" sz="2000" dirty="0"/>
              <a:t>Oslovení sociální služby rodinou</a:t>
            </a:r>
          </a:p>
          <a:p>
            <a:pPr>
              <a:lnSpc>
                <a:spcPct val="150000"/>
              </a:lnSpc>
            </a:pPr>
            <a:r>
              <a:rPr lang="cs-CZ" sz="2000" dirty="0"/>
              <a:t>Sociální šetření </a:t>
            </a:r>
          </a:p>
          <a:p>
            <a:pPr>
              <a:lnSpc>
                <a:spcPct val="150000"/>
              </a:lnSpc>
            </a:pPr>
            <a:r>
              <a:rPr lang="cs-CZ" sz="2000" dirty="0"/>
              <a:t>Zjišťování sociální situace zájemce o službu, míry soběstačnosti, rodinné situace, bydlení, vybavenost kompenzačními pomůckami, příspěvek na péči</a:t>
            </a:r>
          </a:p>
          <a:p>
            <a:pPr>
              <a:lnSpc>
                <a:spcPct val="150000"/>
              </a:lnSpc>
            </a:pPr>
            <a:r>
              <a:rPr lang="cs-CZ" sz="2000" dirty="0"/>
              <a:t>Mapování potřeb, přání a očekávání klientky</a:t>
            </a:r>
          </a:p>
          <a:p>
            <a:pPr>
              <a:lnSpc>
                <a:spcPct val="150000"/>
              </a:lnSpc>
            </a:pPr>
            <a:r>
              <a:rPr lang="cs-CZ" sz="2000" dirty="0"/>
              <a:t>Nastavení sociální služby, sestavení individuálního plánu péče, uzavření smlouvy o poskytování pečovatelské služby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D88C1CBB-4547-4734-BECF-0B5362E809A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8108" y="6062224"/>
            <a:ext cx="3240178" cy="683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0909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Průběh terénní služby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/>
              <a:t>Sledování průběhu péče </a:t>
            </a:r>
          </a:p>
          <a:p>
            <a:r>
              <a:rPr lang="cs-CZ" sz="2000" dirty="0"/>
              <a:t>Reakce terénní služby na změny životní situace klientky</a:t>
            </a:r>
          </a:p>
          <a:p>
            <a:r>
              <a:rPr lang="cs-CZ" sz="2000" dirty="0"/>
              <a:t>Podpora pečující rodiny (formální péče, psycholog, zapojení do projektu pro pečující rodiny)</a:t>
            </a:r>
          </a:p>
          <a:p>
            <a:r>
              <a:rPr lang="cs-CZ" sz="2000" dirty="0"/>
              <a:t>Nastavení návštěv sester DZP</a:t>
            </a:r>
          </a:p>
          <a:p>
            <a:r>
              <a:rPr lang="cs-CZ" sz="2000" dirty="0"/>
              <a:t>Nezbytná úloha domácí hospicové péče </a:t>
            </a:r>
          </a:p>
          <a:p>
            <a:r>
              <a:rPr lang="cs-CZ" sz="2000" dirty="0"/>
              <a:t>Naplnění přání klientky</a:t>
            </a:r>
          </a:p>
          <a:p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D32DF58D-A3FB-4C10-B1A6-5F80A883F9B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8108" y="6062224"/>
            <a:ext cx="3240178" cy="683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90495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Projekt pro pečující rodiny </a:t>
            </a:r>
            <a:br>
              <a:rPr lang="cs-CZ" dirty="0"/>
            </a:br>
            <a:r>
              <a:rPr lang="cs-CZ" dirty="0"/>
              <a:t>„S námi to zvládnete!“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2592925" y="1827353"/>
            <a:ext cx="8915400" cy="4406537"/>
          </a:xfrm>
        </p:spPr>
        <p:txBody>
          <a:bodyPr>
            <a:noAutofit/>
          </a:bodyPr>
          <a:lstStyle/>
          <a:p>
            <a:r>
              <a:rPr lang="cs-CZ" sz="2000" dirty="0"/>
              <a:t>Cíl projektu</a:t>
            </a:r>
          </a:p>
          <a:p>
            <a:pPr marL="0" indent="0">
              <a:buNone/>
            </a:pPr>
            <a:r>
              <a:rPr lang="cs-CZ" sz="2000" dirty="0"/>
              <a:t>Aktivity projektu: </a:t>
            </a:r>
          </a:p>
          <a:p>
            <a:r>
              <a:rPr lang="cs-CZ" sz="2000" dirty="0"/>
              <a:t>Praktický nácvik péče o blízkého člověka (domácnost + tréninková místnost)</a:t>
            </a:r>
          </a:p>
          <a:p>
            <a:r>
              <a:rPr lang="cs-CZ" sz="2000" dirty="0"/>
              <a:t>Zapůjčení kompenzačních pomůcek do domácnosti, možnost vyzkoušení</a:t>
            </a:r>
          </a:p>
          <a:p>
            <a:r>
              <a:rPr lang="cs-CZ" sz="2000" dirty="0"/>
              <a:t>Odborné proškolení neformálních pečujících formou akreditovaných kurzů</a:t>
            </a:r>
          </a:p>
          <a:p>
            <a:r>
              <a:rPr lang="cs-CZ" sz="2000" dirty="0"/>
              <a:t>Podpora psychologa</a:t>
            </a:r>
          </a:p>
          <a:p>
            <a:r>
              <a:rPr lang="cs-CZ" sz="2000" dirty="0"/>
              <a:t>Individuální a skupinová relaxace</a:t>
            </a:r>
          </a:p>
          <a:p>
            <a:r>
              <a:rPr lang="cs-CZ" sz="2000" dirty="0"/>
              <a:t>Sdílené skupiny</a:t>
            </a:r>
          </a:p>
          <a:p>
            <a:r>
              <a:rPr lang="cs-CZ" sz="2000" dirty="0"/>
              <a:t>Sociální poradenství</a:t>
            </a:r>
          </a:p>
          <a:p>
            <a:pPr marL="0" indent="0">
              <a:buNone/>
            </a:pPr>
            <a:r>
              <a:rPr lang="cs-CZ" sz="2000" dirty="0"/>
              <a:t>                                         </a:t>
            </a:r>
          </a:p>
          <a:p>
            <a:pPr marL="0" indent="0">
              <a:buNone/>
            </a:pPr>
            <a:r>
              <a:rPr lang="cs-CZ" sz="2000" dirty="0"/>
              <a:t>                                   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F6ACE84D-72A1-427D-BE71-F99CAD6C782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0053" y="6070613"/>
            <a:ext cx="3240178" cy="683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066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Relaxační místnost</a:t>
            </a:r>
          </a:p>
        </p:txBody>
      </p:sp>
      <p:pic>
        <p:nvPicPr>
          <p:cNvPr id="4" name="Zástupný symbol pro obsah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521725" y="2133600"/>
            <a:ext cx="5050376" cy="3778250"/>
          </a:xfrm>
        </p:spPr>
      </p:pic>
    </p:spTree>
    <p:extLst>
      <p:ext uri="{BB962C8B-B14F-4D97-AF65-F5344CB8AC3E}">
        <p14:creationId xmlns:p14="http://schemas.microsoft.com/office/powerpoint/2010/main" val="11393247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Výhody a přednosti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cs-CZ" sz="2000" dirty="0"/>
              <a:t>Individuální podpora šitá přímo na míru – dle aktuální situace a potřeb pečujícího</a:t>
            </a:r>
          </a:p>
          <a:p>
            <a:pPr>
              <a:defRPr/>
            </a:pPr>
            <a:r>
              <a:rPr lang="cs-CZ" sz="2000" dirty="0"/>
              <a:t>Možnost podpory přímo v rodině</a:t>
            </a:r>
          </a:p>
          <a:p>
            <a:pPr>
              <a:defRPr/>
            </a:pPr>
            <a:r>
              <a:rPr lang="cs-CZ" sz="2000" dirty="0"/>
              <a:t>Aktivity pod jednou střechou</a:t>
            </a:r>
          </a:p>
          <a:p>
            <a:pPr>
              <a:defRPr/>
            </a:pPr>
            <a:r>
              <a:rPr lang="cs-CZ" sz="2000" dirty="0"/>
              <a:t>Individuální nastavení jednotlivých aktivit - skupinově, individuálně, rozsah, místo, časové rozvržení, náplň</a:t>
            </a:r>
          </a:p>
          <a:p>
            <a:pPr>
              <a:defRPr/>
            </a:pPr>
            <a:r>
              <a:rPr lang="cs-CZ" sz="2000" dirty="0"/>
              <a:t>Reflektujeme změny u pečujícího v průběhu trvání celého projektu</a:t>
            </a:r>
          </a:p>
          <a:p>
            <a:pPr>
              <a:defRPr/>
            </a:pPr>
            <a:endParaRPr lang="cs-CZ" dirty="0"/>
          </a:p>
          <a:p>
            <a:pPr marL="0" indent="0">
              <a:buNone/>
              <a:defRPr/>
            </a:pPr>
            <a:endParaRPr lang="cs-CZ" dirty="0"/>
          </a:p>
          <a:p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8C9A5A90-E954-4208-9114-F464884DB2A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8108" y="6062224"/>
            <a:ext cx="3240178" cy="683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8778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Děkujeme za pozornost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92925" y="2133600"/>
            <a:ext cx="8915400" cy="3777622"/>
          </a:xfrm>
        </p:spPr>
        <p:txBody>
          <a:bodyPr/>
          <a:lstStyle/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sz="2000" dirty="0"/>
              <a:t>Centrum sociálních a zdravotních služeb Poděbrady o.p.s.</a:t>
            </a:r>
          </a:p>
          <a:p>
            <a:pPr marL="0" indent="0" algn="ctr">
              <a:buNone/>
            </a:pPr>
            <a:r>
              <a:rPr lang="cs-CZ" sz="2000" dirty="0"/>
              <a:t>www.centrum.podebrady.info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FE075785-75BB-4069-AC13-34D02ED44BF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8108" y="6062224"/>
            <a:ext cx="3240178" cy="683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287227"/>
      </p:ext>
    </p:extLst>
  </p:cSld>
  <p:clrMapOvr>
    <a:masterClrMapping/>
  </p:clrMapOvr>
</p:sld>
</file>

<file path=ppt/theme/theme1.xml><?xml version="1.0" encoding="utf-8"?>
<a:theme xmlns:a="http://schemas.openxmlformats.org/drawingml/2006/main" name="Stébla">
  <a:themeElements>
    <a:clrScheme name="Stébla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Stébl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tébl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TM02892315[[fn=Stébla]]</Template>
  <TotalTime>83</TotalTime>
  <Words>321</Words>
  <Application>Microsoft Office PowerPoint</Application>
  <PresentationFormat>Širokoúhlá obrazovka</PresentationFormat>
  <Paragraphs>55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Stébla</vt:lpstr>
      <vt:lpstr>    Provázanost  formální a neformální péče  o osoby s demencí  v domácím prostředí </vt:lpstr>
      <vt:lpstr>Centrum sociálních a zdravotních služeb Poděbrady o.p.s.</vt:lpstr>
      <vt:lpstr>Příklad dobré praxe - kazuistika</vt:lpstr>
      <vt:lpstr>Průběh terénní služby</vt:lpstr>
      <vt:lpstr>Projekt pro pečující rodiny  „S námi to zvládnete!“</vt:lpstr>
      <vt:lpstr>Relaxační místnost</vt:lpstr>
      <vt:lpstr>Výhody a přednosti projektu</vt:lpstr>
      <vt:lpstr>Děkujeme za pozornost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Provázanost formální a neformální péče o osoby s demencí v domácím prostředí</dc:title>
  <dc:creator>HP Inc.</dc:creator>
  <cp:lastModifiedBy>Černá Kristina</cp:lastModifiedBy>
  <cp:revision>23</cp:revision>
  <dcterms:created xsi:type="dcterms:W3CDTF">2021-08-19T18:09:42Z</dcterms:created>
  <dcterms:modified xsi:type="dcterms:W3CDTF">2021-10-11T13:13:58Z</dcterms:modified>
</cp:coreProperties>
</file>