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handoutMasterIdLst>
    <p:handoutMasterId r:id="rId41"/>
  </p:handoutMasterIdLst>
  <p:sldIdLst>
    <p:sldId id="256" r:id="rId2"/>
    <p:sldId id="257" r:id="rId3"/>
    <p:sldId id="285" r:id="rId4"/>
    <p:sldId id="259" r:id="rId5"/>
    <p:sldId id="260" r:id="rId6"/>
    <p:sldId id="264" r:id="rId7"/>
    <p:sldId id="280" r:id="rId8"/>
    <p:sldId id="281" r:id="rId9"/>
    <p:sldId id="282" r:id="rId10"/>
    <p:sldId id="283" r:id="rId11"/>
    <p:sldId id="284" r:id="rId12"/>
    <p:sldId id="294" r:id="rId13"/>
    <p:sldId id="279" r:id="rId14"/>
    <p:sldId id="261" r:id="rId15"/>
    <p:sldId id="262" r:id="rId16"/>
    <p:sldId id="258" r:id="rId17"/>
    <p:sldId id="263" r:id="rId18"/>
    <p:sldId id="292" r:id="rId19"/>
    <p:sldId id="265" r:id="rId20"/>
    <p:sldId id="266" r:id="rId21"/>
    <p:sldId id="267" r:id="rId22"/>
    <p:sldId id="295" r:id="rId23"/>
    <p:sldId id="268" r:id="rId24"/>
    <p:sldId id="269" r:id="rId25"/>
    <p:sldId id="270" r:id="rId26"/>
    <p:sldId id="271" r:id="rId27"/>
    <p:sldId id="296" r:id="rId28"/>
    <p:sldId id="273" r:id="rId29"/>
    <p:sldId id="274" r:id="rId30"/>
    <p:sldId id="275" r:id="rId31"/>
    <p:sldId id="276" r:id="rId32"/>
    <p:sldId id="277" r:id="rId33"/>
    <p:sldId id="293" r:id="rId34"/>
    <p:sldId id="286" r:id="rId35"/>
    <p:sldId id="287" r:id="rId36"/>
    <p:sldId id="288" r:id="rId37"/>
    <p:sldId id="289" r:id="rId38"/>
    <p:sldId id="290" r:id="rId39"/>
    <p:sldId id="291" r:id="rId40"/>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E67118CF-3919-4B0C-8FD5-31F5C560C28A}" type="datetimeFigureOut">
              <a:rPr lang="cs-CZ" smtClean="0"/>
              <a:t>24.01.2022</a:t>
            </a:fld>
            <a:endParaRPr lang="cs-CZ"/>
          </a:p>
        </p:txBody>
      </p:sp>
      <p:sp>
        <p:nvSpPr>
          <p:cNvPr id="4" name="Zástupný symbol pro zápatí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B33E698D-18D7-4E31-AF1F-50BE67AD9803}" type="slidenum">
              <a:rPr lang="cs-CZ" smtClean="0"/>
              <a:t>‹#›</a:t>
            </a:fld>
            <a:endParaRPr lang="cs-CZ"/>
          </a:p>
        </p:txBody>
      </p:sp>
    </p:spTree>
    <p:extLst>
      <p:ext uri="{BB962C8B-B14F-4D97-AF65-F5344CB8AC3E}">
        <p14:creationId xmlns:p14="http://schemas.microsoft.com/office/powerpoint/2010/main" val="15253666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cs-CZ"/>
              <a:t>Kliknutím lze upravit styl.</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cs-CZ"/>
              <a:t>Kliknutím lze upravit styl.</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1/24/2022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cs-CZ"/>
              <a:t>Kliknutím lze upravit styl.</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DA16AA21-1863-4931-97CB-99D0A168701B}" type="datetimeFigureOut">
              <a:rPr lang="en-US" dirty="0"/>
              <a:t>1/24/2022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cs-CZ"/>
              <a:t>Kliknutím lze upravit styl.</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3772C379-9A7C-4C87-A116-CBE9F58B04C5}" type="datetimeFigureOut">
              <a:rPr lang="en-US" dirty="0"/>
              <a:t>1/24/2022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1/24/2022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sz="4000" dirty="0"/>
              <a:t>Smluvní vztahy s nezletilou osobou v sociálních službách</a:t>
            </a:r>
            <a:br>
              <a:rPr lang="cs-CZ" sz="4000" dirty="0"/>
            </a:br>
            <a:br>
              <a:rPr lang="cs-CZ" sz="4000" dirty="0"/>
            </a:br>
            <a:r>
              <a:rPr lang="cs-CZ" sz="3200" dirty="0">
                <a:solidFill>
                  <a:srgbClr val="FF0000"/>
                </a:solidFill>
              </a:rPr>
              <a:t>25.I.2022</a:t>
            </a:r>
            <a:endParaRPr lang="cs-CZ" sz="4000" dirty="0"/>
          </a:p>
        </p:txBody>
      </p:sp>
      <p:sp>
        <p:nvSpPr>
          <p:cNvPr id="3" name="Podnadpis 2"/>
          <p:cNvSpPr>
            <a:spLocks noGrp="1"/>
          </p:cNvSpPr>
          <p:nvPr>
            <p:ph type="subTitle" idx="1"/>
          </p:nvPr>
        </p:nvSpPr>
        <p:spPr/>
        <p:txBody>
          <a:bodyPr>
            <a:normAutofit/>
          </a:bodyPr>
          <a:lstStyle/>
          <a:p>
            <a:r>
              <a:rPr lang="cs-CZ" dirty="0"/>
              <a:t>Mgr. Adam Křístek</a:t>
            </a:r>
          </a:p>
          <a:p>
            <a:r>
              <a:rPr lang="cs-CZ" sz="2000" dirty="0"/>
              <a:t>právník</a:t>
            </a:r>
          </a:p>
        </p:txBody>
      </p:sp>
    </p:spTree>
    <p:extLst>
      <p:ext uri="{BB962C8B-B14F-4D97-AF65-F5344CB8AC3E}">
        <p14:creationId xmlns:p14="http://schemas.microsoft.com/office/powerpoint/2010/main" val="2436443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a:bodyPr>
          <a:lstStyle/>
          <a:p>
            <a:pPr algn="just"/>
            <a:r>
              <a:rPr lang="cs-CZ" i="1" dirty="0"/>
              <a:t>Přímá diskriminace zahrnuje nepřiměřené přístupy politik zaměřené na „potření bezdomovectví“, které staví na represivních opatřeních zaměřených na předcházení žebrotě, poflakování se, potulce, útěkům či chování nezbytných pro přežití, např. ve formě kriminalizace statusových deliktů, pročesávání ulic nebo “razií”, a cíleného násilí, obtěžování a vydírání policií</a:t>
            </a:r>
            <a:r>
              <a:rPr lang="cs-CZ" dirty="0"/>
              <a:t>. </a:t>
            </a:r>
            <a:r>
              <a:rPr lang="cs-CZ" b="1" dirty="0"/>
              <a:t>(tamtéž; 26)</a:t>
            </a:r>
            <a:r>
              <a:rPr lang="cs-CZ" dirty="0"/>
              <a:t>	</a:t>
            </a:r>
          </a:p>
          <a:p>
            <a:pPr algn="just"/>
            <a:r>
              <a:rPr lang="cs-CZ" i="1" dirty="0"/>
              <a:t>Intervence je pro děti ulice nejpřínosnější, pokud se tyto děti samy podílejí na posouzení svých potřeb, návrhu řešení, přizpůsobování strategií a jejich naplňování, spíše než pokud jsou viděny jako objekty, pro které je rozhodnutí činěno za ně</a:t>
            </a:r>
            <a:r>
              <a:rPr lang="cs-CZ" dirty="0"/>
              <a:t>. </a:t>
            </a:r>
            <a:r>
              <a:rPr lang="cs-CZ" b="1" dirty="0"/>
              <a:t>(tamtéž; 33)</a:t>
            </a:r>
          </a:p>
          <a:p>
            <a:pPr algn="just"/>
            <a:r>
              <a:rPr lang="cs-CZ" i="1" dirty="0"/>
              <a:t>Výbor již dříve rozpracoval princip rozvíjejících se kapacit dítěte: čím více dítě ví, čím více má zkušeností a čím více rozumí, tím více se rodič nebo právní opatrovník mění z toho, kdo dítě vede a usměrňuje, v toho, kdo dítěti věci připomíná a kdo mu radí a později, kdo s dítětem věci sdílí na rovném základě</a:t>
            </a:r>
            <a:r>
              <a:rPr lang="cs-CZ" dirty="0"/>
              <a:t>. </a:t>
            </a:r>
            <a:r>
              <a:rPr lang="cs-CZ" b="1" dirty="0"/>
              <a:t>(tamtéž; 35)</a:t>
            </a:r>
            <a:endParaRPr lang="cs-CZ" dirty="0"/>
          </a:p>
        </p:txBody>
      </p:sp>
    </p:spTree>
    <p:extLst>
      <p:ext uri="{BB962C8B-B14F-4D97-AF65-F5344CB8AC3E}">
        <p14:creationId xmlns:p14="http://schemas.microsoft.com/office/powerpoint/2010/main" val="3074305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a:bodyPr>
          <a:lstStyle/>
          <a:p>
            <a:pPr algn="just"/>
            <a:r>
              <a:rPr lang="cs-CZ" i="1" dirty="0"/>
              <a:t>Pro děti ulice bez primárních nebo blízkých pečovatelů plní roli faktického pečovatele stát, který je podle článku 20 povinen zajistit náhradní péči dětem dočasně či trvale zbaveným svého rodinného prostředí. Typy péče zahrnují: praktickou a mravní podporu dětí ulice prostřednictvím důvěryhodného dospělého </a:t>
            </a:r>
            <a:r>
              <a:rPr lang="cs-CZ" i="1" dirty="0" err="1"/>
              <a:t>streetworkera</a:t>
            </a:r>
            <a:r>
              <a:rPr lang="cs-CZ" i="1" dirty="0"/>
              <a:t> nebo prostřednictvím vrstevnické podpory, bez vyžadování či nucení dětí vzdát se svých vazeb na ulici a/nebo se přestěhovat do náhradního ubytování; drop-in center a komunitních/sociálních center; denních center; dočasná pobytová péče ve skupinových domovech; pěstounská péče; opětovné sloučení rodiny; a nezávislé bydlení nebo možnosti dlouhodobé péče, včetně, nikoli však výlučně, osvojení. Zbavení osobní svobody, např. v zajišťovacích celách nebo uzavřených centrech, není nikdy formou ochrany. </a:t>
            </a:r>
            <a:r>
              <a:rPr lang="cs-CZ" b="1" dirty="0"/>
              <a:t>(tamtéž; 44)</a:t>
            </a:r>
            <a:r>
              <a:rPr lang="cs-CZ" i="1" dirty="0"/>
              <a:t> 	</a:t>
            </a:r>
            <a:endParaRPr lang="cs-CZ" dirty="0"/>
          </a:p>
        </p:txBody>
      </p:sp>
    </p:spTree>
    <p:extLst>
      <p:ext uri="{BB962C8B-B14F-4D97-AF65-F5344CB8AC3E}">
        <p14:creationId xmlns:p14="http://schemas.microsoft.com/office/powerpoint/2010/main" val="1054656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a:bodyPr>
          <a:lstStyle/>
          <a:p>
            <a:pPr algn="just"/>
            <a:r>
              <a:rPr lang="cs-CZ" i="1" dirty="0">
                <a:effectLst/>
                <a:ea typeface="Calibri" panose="020F0502020204030204" pitchFamily="34" charset="0"/>
              </a:rPr>
              <a:t>Zatímco Výbor vítá pokrok dosažený v právech dítěte na souhlas s různými procesy, je nadále znepokojen, že vnímání dětí jako subjektů práv není pevně zakotveno ve společnosti a mezi odborníky. </a:t>
            </a:r>
            <a:r>
              <a:rPr lang="cs-CZ" b="1" dirty="0">
                <a:effectLst/>
                <a:ea typeface="Calibri" panose="020F0502020204030204" pitchFamily="34" charset="0"/>
              </a:rPr>
              <a:t>(</a:t>
            </a:r>
            <a:r>
              <a:rPr lang="cs-CZ" sz="1800" b="1" dirty="0">
                <a:effectLst/>
                <a:ea typeface="Calibri" panose="020F0502020204030204" pitchFamily="34" charset="0"/>
              </a:rPr>
              <a:t>Závěrečná doporučení CRC ke spojené páté a šesté pravidelné zprávě České republiky, 27.IX.2021, bod 20)</a:t>
            </a:r>
          </a:p>
          <a:p>
            <a:pPr algn="just"/>
            <a:r>
              <a:rPr lang="cs-CZ" i="1" dirty="0">
                <a:effectLst/>
                <a:ea typeface="Calibri" panose="020F0502020204030204" pitchFamily="34" charset="0"/>
              </a:rPr>
              <a:t>Výbor zůstává znepokojen … vysokou mírou umisťování do ústavní péče včetně velkých ústavních zařízení, nadto… pro „výchovné problémy“</a:t>
            </a:r>
            <a:r>
              <a:rPr lang="cs-CZ" dirty="0">
                <a:effectLst/>
                <a:ea typeface="Calibri" panose="020F0502020204030204" pitchFamily="34" charset="0"/>
              </a:rPr>
              <a:t> </a:t>
            </a:r>
            <a:r>
              <a:rPr lang="cs-CZ" b="1" dirty="0">
                <a:effectLst/>
                <a:ea typeface="Calibri" panose="020F0502020204030204" pitchFamily="34" charset="0"/>
              </a:rPr>
              <a:t>(tamtéž, bod 30, c/)</a:t>
            </a:r>
            <a:endParaRPr lang="cs-CZ" b="1" dirty="0"/>
          </a:p>
        </p:txBody>
      </p:sp>
    </p:spTree>
    <p:extLst>
      <p:ext uri="{BB962C8B-B14F-4D97-AF65-F5344CB8AC3E}">
        <p14:creationId xmlns:p14="http://schemas.microsoft.com/office/powerpoint/2010/main" val="1403019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a:p>
        </p:txBody>
      </p:sp>
    </p:spTree>
    <p:extLst>
      <p:ext uri="{BB962C8B-B14F-4D97-AF65-F5344CB8AC3E}">
        <p14:creationId xmlns:p14="http://schemas.microsoft.com/office/powerpoint/2010/main" val="1554459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Výchozí úprava (antidiskriminační zákon)</a:t>
            </a:r>
          </a:p>
        </p:txBody>
      </p:sp>
      <p:sp>
        <p:nvSpPr>
          <p:cNvPr id="3" name="Zástupný symbol pro obsah 2"/>
          <p:cNvSpPr>
            <a:spLocks noGrp="1"/>
          </p:cNvSpPr>
          <p:nvPr>
            <p:ph idx="1"/>
          </p:nvPr>
        </p:nvSpPr>
        <p:spPr/>
        <p:txBody>
          <a:bodyPr>
            <a:normAutofit lnSpcReduction="10000"/>
          </a:bodyPr>
          <a:lstStyle/>
          <a:p>
            <a:r>
              <a:rPr lang="cs-CZ" b="1" dirty="0"/>
              <a:t>§ 1 odst. 1 písm. f) a j): </a:t>
            </a:r>
            <a:r>
              <a:rPr lang="cs-CZ" i="1" dirty="0"/>
              <a:t>Tento zákon…blíže vymezuje právo na rovné zacházení a zákaz diskriminace ve věcech sociálního zabezpečení, přístupu ke zboží a službám, včetně bydlení, pokud jsou nabízeny veřejnosti nebo při jejich poskytování.</a:t>
            </a:r>
          </a:p>
          <a:p>
            <a:r>
              <a:rPr lang="cs-CZ" b="1" dirty="0"/>
              <a:t>§ 2 odst. 3: </a:t>
            </a:r>
            <a:r>
              <a:rPr lang="cs-CZ" i="1" dirty="0"/>
              <a:t>Přímou diskriminací se rozumí takové jednání, včetně opomenutí, kdy se s jednou osobou zachází méně příznivě, než se zachází nebo zacházelo nebo by se zacházelo s jinou osobou ve srovnatelné situaci, a to z důvodu rasy, etnického původu, národnosti, pohlaví, sexuální orientace, </a:t>
            </a:r>
            <a:r>
              <a:rPr lang="cs-CZ" i="1" u="sng" dirty="0"/>
              <a:t>věku</a:t>
            </a:r>
            <a:r>
              <a:rPr lang="cs-CZ" i="1" dirty="0"/>
              <a:t>, zdravotního postižení, náboženského vyznání, víry či světového názoru, a dále v právních vztazích, ve kterých se uplatní přímo použitelný předpis Evropské unie z oblasti volného pohybu pracovníků, i z důvodu státní příslušnosti</a:t>
            </a:r>
            <a:r>
              <a:rPr lang="cs-CZ" dirty="0"/>
              <a:t>.</a:t>
            </a:r>
          </a:p>
          <a:p>
            <a:r>
              <a:rPr lang="cs-CZ" b="1" dirty="0"/>
              <a:t>§ 6 odst. 5: </a:t>
            </a:r>
            <a:r>
              <a:rPr lang="cs-CZ" i="1" dirty="0"/>
              <a:t>Diskriminací není rozdílné zacházení uplatňované za účelem ochrany žen z důvodu těhotenství a mateřství, osob se zdravotním postižením a za účelem ochrany </a:t>
            </a:r>
            <a:r>
              <a:rPr lang="cs-CZ" i="1" u="sng" dirty="0"/>
              <a:t>osob mladších 18 let </a:t>
            </a:r>
            <a:r>
              <a:rPr lang="cs-CZ" i="1" dirty="0"/>
              <a:t>nad rámce stanovené zvláštními právními předpisy, jestliže prostředky k dosažení uvedených cílů jsou přiměřené a nezbytné.</a:t>
            </a:r>
          </a:p>
        </p:txBody>
      </p:sp>
    </p:spTree>
    <p:extLst>
      <p:ext uri="{BB962C8B-B14F-4D97-AF65-F5344CB8AC3E}">
        <p14:creationId xmlns:p14="http://schemas.microsoft.com/office/powerpoint/2010/main" val="318216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Výchozí úprava (antidiskriminační zákon)</a:t>
            </a:r>
          </a:p>
        </p:txBody>
      </p:sp>
      <p:sp>
        <p:nvSpPr>
          <p:cNvPr id="3" name="Zástupný symbol pro obsah 2"/>
          <p:cNvSpPr>
            <a:spLocks noGrp="1"/>
          </p:cNvSpPr>
          <p:nvPr>
            <p:ph idx="1"/>
          </p:nvPr>
        </p:nvSpPr>
        <p:spPr/>
        <p:txBody>
          <a:bodyPr>
            <a:normAutofit/>
          </a:bodyPr>
          <a:lstStyle/>
          <a:p>
            <a:r>
              <a:rPr lang="cs-CZ" b="1" dirty="0"/>
              <a:t>Výklad k § 6 odst. 5: </a:t>
            </a:r>
          </a:p>
          <a:p>
            <a:pPr marL="0" indent="0">
              <a:buNone/>
            </a:pPr>
            <a:r>
              <a:rPr lang="cs-CZ" i="1" dirty="0"/>
              <a:t>Možnost poskytovat zvláštní ochranu osobám mladším 18 let respektuje specifické vlastnosti dětí i jejich právního postavení. Při rozlišování mezi osobami mladšími 18, resp. 15 let a ostatními, tj. dospělými, se nejedná o typický příklad rozlišování na základě věku. Děti a mladiství se vyznačují zvláštní zranitelností a závislostí na svých zákonných zástupcích. Proto je namístě odlišné zacházení s nimi ve srovnání s dospělými. I odlišné zacházení s dětmi a mladistvými však </a:t>
            </a:r>
            <a:r>
              <a:rPr lang="cs-CZ" i="1" u="sng" dirty="0"/>
              <a:t>musí naplňovat podmínku přiměřenosti</a:t>
            </a:r>
            <a:r>
              <a:rPr lang="cs-CZ" i="1" dirty="0"/>
              <a:t>. </a:t>
            </a:r>
            <a:r>
              <a:rPr lang="cs-CZ" i="1" u="sng" dirty="0"/>
              <a:t>Neobstojí omezení, která jsou namířena k ochraně těchto osob před nimi samotnými</a:t>
            </a:r>
            <a:r>
              <a:rPr lang="cs-CZ" i="1" dirty="0"/>
              <a:t>, resp. před možností zavazovat se, ačkoliv v konkrétním případě je jasné, že si dítě či mladistvý plně uvědomuje dopady svého jednání.</a:t>
            </a:r>
          </a:p>
          <a:p>
            <a:pPr marL="0" indent="0">
              <a:buNone/>
            </a:pPr>
            <a:r>
              <a:rPr lang="cs-CZ" dirty="0"/>
              <a:t>(Šamánek J., Kvasnicová J., Komentář </a:t>
            </a:r>
            <a:r>
              <a:rPr lang="cs-CZ" dirty="0" err="1"/>
              <a:t>Wolters</a:t>
            </a:r>
            <a:r>
              <a:rPr lang="cs-CZ" dirty="0"/>
              <a:t> </a:t>
            </a:r>
            <a:r>
              <a:rPr lang="cs-CZ" dirty="0" err="1"/>
              <a:t>Kluwer</a:t>
            </a:r>
            <a:r>
              <a:rPr lang="cs-CZ" dirty="0"/>
              <a:t>, dostupné v systému </a:t>
            </a:r>
            <a:r>
              <a:rPr lang="cs-CZ" dirty="0" err="1"/>
              <a:t>Aspi</a:t>
            </a:r>
            <a:r>
              <a:rPr lang="cs-CZ" dirty="0"/>
              <a:t>)</a:t>
            </a:r>
          </a:p>
        </p:txBody>
      </p:sp>
    </p:spTree>
    <p:extLst>
      <p:ext uri="{BB962C8B-B14F-4D97-AF65-F5344CB8AC3E}">
        <p14:creationId xmlns:p14="http://schemas.microsoft.com/office/powerpoint/2010/main" val="1126652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výchozí ÚPRAVA (ZSS)</a:t>
            </a:r>
          </a:p>
        </p:txBody>
      </p:sp>
      <p:sp>
        <p:nvSpPr>
          <p:cNvPr id="3" name="Zástupný symbol pro obsah 2"/>
          <p:cNvSpPr>
            <a:spLocks noGrp="1"/>
          </p:cNvSpPr>
          <p:nvPr>
            <p:ph idx="1"/>
          </p:nvPr>
        </p:nvSpPr>
        <p:spPr>
          <a:xfrm>
            <a:off x="1069848" y="1674253"/>
            <a:ext cx="10058400" cy="5061397"/>
          </a:xfrm>
        </p:spPr>
        <p:txBody>
          <a:bodyPr>
            <a:normAutofit fontScale="85000" lnSpcReduction="20000"/>
          </a:bodyPr>
          <a:lstStyle/>
          <a:p>
            <a:r>
              <a:rPr lang="cs-CZ" b="1" dirty="0"/>
              <a:t>§ 3 písm. a): </a:t>
            </a:r>
            <a:r>
              <a:rPr lang="cs-CZ" i="1" dirty="0"/>
              <a:t>sociální službou </a:t>
            </a:r>
            <a:r>
              <a:rPr lang="cs-CZ" dirty="0"/>
              <a:t>[se rozumí]</a:t>
            </a:r>
            <a:r>
              <a:rPr lang="cs-CZ" i="1" dirty="0"/>
              <a:t>činnost nebo soubor činností podle tohoto zákona zajišťujících pomoc a podporu osobám </a:t>
            </a:r>
            <a:r>
              <a:rPr lang="cs-CZ" dirty="0"/>
              <a:t>[tj. i nezletilým] </a:t>
            </a:r>
            <a:r>
              <a:rPr lang="cs-CZ" i="1" dirty="0"/>
              <a:t>za účelem sociálního začlenění nebo prevence sociálního vyloučení.</a:t>
            </a:r>
          </a:p>
          <a:p>
            <a:r>
              <a:rPr lang="cs-CZ" b="1" dirty="0"/>
              <a:t>Příklad, § 57: </a:t>
            </a:r>
            <a:r>
              <a:rPr lang="cs-CZ" i="1" dirty="0"/>
              <a:t>Azylové domy poskytují pobytové služby na přechodnou dobu osobám </a:t>
            </a:r>
            <a:r>
              <a:rPr lang="cs-CZ" dirty="0"/>
              <a:t>[tj. i nezletilým]</a:t>
            </a:r>
            <a:r>
              <a:rPr lang="cs-CZ" i="1" dirty="0"/>
              <a:t>v nepříznivé sociální situaci spojené se ztrátou bydlení</a:t>
            </a:r>
            <a:r>
              <a:rPr lang="cs-CZ" dirty="0"/>
              <a:t>.</a:t>
            </a:r>
          </a:p>
          <a:p>
            <a:r>
              <a:rPr lang="cs-CZ" b="1" dirty="0"/>
              <a:t>§ 88 písm. c): </a:t>
            </a:r>
            <a:r>
              <a:rPr lang="cs-CZ" i="1" dirty="0"/>
              <a:t>Poskytovatelé sociálních služeb jsou povinni vytvářet při poskytování sociálních služeb takové podmínky, které umožní osobám, kterým poskytují sociální služby, naplňovat jejich lidská i občanská práva. </a:t>
            </a:r>
          </a:p>
          <a:p>
            <a:r>
              <a:rPr lang="cs-CZ" b="1" dirty="0"/>
              <a:t>§ 88 písm. i): </a:t>
            </a:r>
            <a:r>
              <a:rPr lang="cs-CZ" i="1" dirty="0"/>
              <a:t>Poskytovatelé sociálních služeb jsou povinni uzavřít s osobou smlouvu o poskytnutí sociální služby, pokud tomu nebrání důvody uvedené v § 91 odst. 3,</a:t>
            </a:r>
          </a:p>
          <a:p>
            <a:r>
              <a:rPr lang="cs-CZ" b="1" dirty="0"/>
              <a:t>§ 90:</a:t>
            </a:r>
            <a:r>
              <a:rPr lang="cs-CZ" dirty="0"/>
              <a:t> </a:t>
            </a:r>
            <a:r>
              <a:rPr lang="cs-CZ" i="1" dirty="0"/>
              <a:t>Osoba </a:t>
            </a:r>
            <a:r>
              <a:rPr lang="cs-CZ" dirty="0"/>
              <a:t>[tj. „každá“ osoba, i nezletilá]</a:t>
            </a:r>
            <a:r>
              <a:rPr lang="cs-CZ" i="1" dirty="0"/>
              <a:t>může požádat o poskytnutí sociální služby poskytovatele sociálních služeb. </a:t>
            </a:r>
          </a:p>
          <a:p>
            <a:r>
              <a:rPr lang="cs-CZ" b="1" dirty="0"/>
              <a:t>§ 91 odst. 1: </a:t>
            </a:r>
            <a:r>
              <a:rPr lang="cs-CZ" i="1" dirty="0"/>
              <a:t>O poskytnutí sociální služby uzavírá osoba smlouvu s poskytovatelem sociálních služeb.</a:t>
            </a:r>
          </a:p>
          <a:p>
            <a:r>
              <a:rPr lang="cs-CZ" b="1" dirty="0"/>
              <a:t>§ 91 odst. 5: </a:t>
            </a:r>
            <a:r>
              <a:rPr lang="cs-CZ" i="1" dirty="0"/>
              <a:t>Pro uzavírání smlouvy o poskytnutí sociální služby a právní vztahy vzniklé z této smlouvy se použijí ustanovení občanského zákoníku</a:t>
            </a:r>
            <a:r>
              <a:rPr lang="cs-CZ" dirty="0"/>
              <a:t>.</a:t>
            </a:r>
          </a:p>
          <a:p>
            <a:r>
              <a:rPr lang="cs-CZ" b="1" dirty="0"/>
              <a:t>§ 91 odst. 6: </a:t>
            </a:r>
            <a:r>
              <a:rPr lang="cs-CZ" i="1" dirty="0"/>
              <a:t>Osobu </a:t>
            </a:r>
            <a:r>
              <a:rPr lang="cs-CZ" dirty="0"/>
              <a:t>[tj. i nezletilou]</a:t>
            </a:r>
            <a:r>
              <a:rPr lang="cs-CZ" i="1" dirty="0"/>
              <a:t>, která podle lékařského posudku vydaného poskytovatelem zdravotních služeb není schopna sama jednat a nemá zákonného zástupce </a:t>
            </a:r>
            <a:r>
              <a:rPr lang="cs-CZ" dirty="0"/>
              <a:t>[toho může mít jen o. nezletilá]</a:t>
            </a:r>
            <a:r>
              <a:rPr lang="cs-CZ" i="1" dirty="0"/>
              <a:t> nebo opatrovníka, zastupuje při uzavírání smlouvy obecní úřad obce s rozšířenou působností.</a:t>
            </a:r>
          </a:p>
        </p:txBody>
      </p:sp>
    </p:spTree>
    <p:extLst>
      <p:ext uri="{BB962C8B-B14F-4D97-AF65-F5344CB8AC3E}">
        <p14:creationId xmlns:p14="http://schemas.microsoft.com/office/powerpoint/2010/main" val="690652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i="1" dirty="0">
                <a:solidFill>
                  <a:srgbClr val="FF0000"/>
                </a:solidFill>
              </a:rPr>
              <a:t>….se použijí ustanovení občanského zákoníku….</a:t>
            </a:r>
            <a:endParaRPr lang="cs-CZ" dirty="0">
              <a:solidFill>
                <a:srgbClr val="FF0000"/>
              </a:solidFill>
            </a:endParaRPr>
          </a:p>
        </p:txBody>
      </p:sp>
      <p:sp>
        <p:nvSpPr>
          <p:cNvPr id="3" name="Zástupný symbol pro obsah 2"/>
          <p:cNvSpPr>
            <a:spLocks noGrp="1"/>
          </p:cNvSpPr>
          <p:nvPr>
            <p:ph idx="1"/>
          </p:nvPr>
        </p:nvSpPr>
        <p:spPr/>
        <p:txBody>
          <a:bodyPr/>
          <a:lstStyle/>
          <a:p>
            <a:pPr marL="0" indent="0">
              <a:buNone/>
            </a:pPr>
            <a:endParaRPr lang="cs-CZ" dirty="0"/>
          </a:p>
          <a:p>
            <a:pPr marL="0" indent="0">
              <a:buNone/>
            </a:pPr>
            <a:endParaRPr lang="cs-CZ" dirty="0"/>
          </a:p>
          <a:p>
            <a:pPr marL="0" indent="0">
              <a:buNone/>
            </a:pPr>
            <a:endParaRPr lang="cs-CZ" dirty="0"/>
          </a:p>
          <a:p>
            <a:pPr marL="0" indent="0" algn="ctr">
              <a:buNone/>
            </a:pPr>
            <a:r>
              <a:rPr lang="cs-CZ" sz="3600" dirty="0"/>
              <a:t>Postupné nabývání svéprávnosti nezletilými podle občanského zákoníku a podle některých zvláštních zákonů</a:t>
            </a:r>
          </a:p>
        </p:txBody>
      </p:sp>
    </p:spTree>
    <p:extLst>
      <p:ext uri="{BB962C8B-B14F-4D97-AF65-F5344CB8AC3E}">
        <p14:creationId xmlns:p14="http://schemas.microsoft.com/office/powerpoint/2010/main" val="3286108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a:solidFill>
                  <a:srgbClr val="FF0000"/>
                </a:solidFill>
              </a:rPr>
              <a:t>….se použijí ustanovení občanského zákoníku….</a:t>
            </a:r>
            <a:endParaRPr lang="cs-CZ" dirty="0"/>
          </a:p>
        </p:txBody>
      </p:sp>
      <p:sp>
        <p:nvSpPr>
          <p:cNvPr id="3" name="Zástupný symbol pro obsah 2"/>
          <p:cNvSpPr>
            <a:spLocks noGrp="1"/>
          </p:cNvSpPr>
          <p:nvPr>
            <p:ph idx="1"/>
          </p:nvPr>
        </p:nvSpPr>
        <p:spPr/>
        <p:txBody>
          <a:bodyPr/>
          <a:lstStyle/>
          <a:p>
            <a:r>
              <a:rPr lang="cs-CZ" b="1" dirty="0"/>
              <a:t>§ 2 odst. 1</a:t>
            </a:r>
            <a:r>
              <a:rPr lang="cs-CZ" dirty="0"/>
              <a:t>: </a:t>
            </a:r>
            <a:r>
              <a:rPr lang="cs-CZ" i="1" dirty="0"/>
              <a:t>Každé ustanovení soukromého práva lze vykládat jenom ve shodě s Listinou základních práv a svobod a ústavním pořádkem vůbec, se zásadami, na nichž spočívá tento zákon, jakož i s trvalým zřetelem k hodnotám, které se tím chrání. Rozejde-li se výklad jednotlivého ustanovení pouze podle jeho slov s tímto příkazem, musí mu ustoupit</a:t>
            </a:r>
            <a:r>
              <a:rPr lang="cs-CZ" dirty="0"/>
              <a:t>.</a:t>
            </a:r>
          </a:p>
          <a:p>
            <a:r>
              <a:rPr lang="cs-CZ" b="1" dirty="0"/>
              <a:t>§ 3 odst. 1</a:t>
            </a:r>
            <a:r>
              <a:rPr lang="cs-CZ" dirty="0"/>
              <a:t>: </a:t>
            </a:r>
            <a:r>
              <a:rPr lang="cs-CZ" i="1" dirty="0"/>
              <a:t>Soukromé právo chrání důstojnost a svobodu člověka i jeho přirozené právo brát se o vlastní štěstí a štěstí jeho rodiny nebo lidí jemu blízkých takovým způsobem, jenž nepůsobí bezdůvodně újmu druhým</a:t>
            </a:r>
            <a:r>
              <a:rPr lang="cs-CZ" dirty="0"/>
              <a:t>.</a:t>
            </a:r>
          </a:p>
          <a:p>
            <a:r>
              <a:rPr lang="cs-CZ" b="1" dirty="0"/>
              <a:t>§ 3 odst. 2 písm. c), f): </a:t>
            </a:r>
            <a:r>
              <a:rPr lang="cs-CZ" i="1" dirty="0"/>
              <a:t>Soukromé právo spočívá zejména na zásadách, že c) nikdo nesmí pro nedostatek věku, rozumu nebo pro závislost svého postavení utrpět nedůvodnou újmu, f) </a:t>
            </a:r>
            <a:r>
              <a:rPr lang="pl-PL" i="1" dirty="0"/>
              <a:t>nikomu nelze odepřít, co mu po právu náleží.</a:t>
            </a:r>
          </a:p>
          <a:p>
            <a:r>
              <a:rPr lang="pl-PL" b="1" dirty="0"/>
              <a:t>§ 7:</a:t>
            </a:r>
            <a:r>
              <a:rPr lang="pl-PL" i="1" dirty="0"/>
              <a:t> Má se za to, že ten, kdo jednal určitým způsobem, jednal poctivě a v dobré víře.</a:t>
            </a:r>
            <a:endParaRPr lang="cs-CZ" i="1" dirty="0"/>
          </a:p>
        </p:txBody>
      </p:sp>
    </p:spTree>
    <p:extLst>
      <p:ext uri="{BB962C8B-B14F-4D97-AF65-F5344CB8AC3E}">
        <p14:creationId xmlns:p14="http://schemas.microsoft.com/office/powerpoint/2010/main" val="2385192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a:t>
            </a:r>
          </a:p>
        </p:txBody>
      </p:sp>
      <p:sp>
        <p:nvSpPr>
          <p:cNvPr id="3" name="Zástupný symbol pro obsah 2"/>
          <p:cNvSpPr>
            <a:spLocks noGrp="1"/>
          </p:cNvSpPr>
          <p:nvPr>
            <p:ph idx="1"/>
          </p:nvPr>
        </p:nvSpPr>
        <p:spPr/>
        <p:txBody>
          <a:bodyPr/>
          <a:lstStyle/>
          <a:p>
            <a:pPr marL="0" indent="0">
              <a:buNone/>
            </a:pPr>
            <a:endParaRPr lang="cs-CZ" i="1" dirty="0"/>
          </a:p>
          <a:p>
            <a:pPr marL="0" indent="0">
              <a:buNone/>
            </a:pPr>
            <a:endParaRPr lang="cs-CZ" i="1" dirty="0"/>
          </a:p>
          <a:p>
            <a:pPr marL="0" indent="0">
              <a:buNone/>
            </a:pPr>
            <a:r>
              <a:rPr lang="cs-CZ" sz="2800" i="1" dirty="0"/>
              <a:t>Má se za to, že každý nezletilý, který nenabyl plné svéprávnosti, je způsobilý k právním jednáním co do povahy přiměřeným rozumové a volní vyspělosti nezletilých jeho věku.</a:t>
            </a:r>
          </a:p>
          <a:p>
            <a:pPr marL="0" indent="0">
              <a:buNone/>
            </a:pPr>
            <a:endParaRPr lang="cs-CZ" sz="2800" i="1" dirty="0"/>
          </a:p>
          <a:p>
            <a:pPr marL="0" indent="0" algn="r">
              <a:buNone/>
            </a:pPr>
            <a:r>
              <a:rPr lang="cs-CZ" b="1" dirty="0"/>
              <a:t>§ 892 odst. 1</a:t>
            </a:r>
            <a:r>
              <a:rPr lang="cs-CZ" dirty="0"/>
              <a:t>: </a:t>
            </a:r>
            <a:r>
              <a:rPr lang="cs-CZ" i="1" dirty="0"/>
              <a:t>Rodiče mají povinnost a právo zastupovat dítě </a:t>
            </a:r>
          </a:p>
          <a:p>
            <a:pPr marL="0" indent="0" algn="r">
              <a:buNone/>
            </a:pPr>
            <a:r>
              <a:rPr lang="cs-CZ" i="1" dirty="0"/>
              <a:t>při právních jednáních, </a:t>
            </a:r>
            <a:r>
              <a:rPr lang="cs-CZ" i="1" u="sng" dirty="0"/>
              <a:t>ke kterým není právně způsobilé</a:t>
            </a:r>
            <a:r>
              <a:rPr lang="cs-CZ" i="1" dirty="0"/>
              <a:t>.</a:t>
            </a:r>
          </a:p>
          <a:p>
            <a:pPr marL="0" indent="0">
              <a:buNone/>
            </a:pPr>
            <a:endParaRPr lang="cs-CZ" i="1" dirty="0"/>
          </a:p>
          <a:p>
            <a:pPr marL="0" indent="0">
              <a:buNone/>
            </a:pPr>
            <a:endParaRPr lang="cs-CZ" dirty="0"/>
          </a:p>
        </p:txBody>
      </p:sp>
    </p:spTree>
    <p:extLst>
      <p:ext uri="{BB962C8B-B14F-4D97-AF65-F5344CB8AC3E}">
        <p14:creationId xmlns:p14="http://schemas.microsoft.com/office/powerpoint/2010/main" val="2336542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výchozí ÚPRAVA (základní práva)</a:t>
            </a:r>
          </a:p>
        </p:txBody>
      </p:sp>
      <p:sp>
        <p:nvSpPr>
          <p:cNvPr id="3" name="Zástupný symbol pro obsah 2"/>
          <p:cNvSpPr>
            <a:spLocks noGrp="1"/>
          </p:cNvSpPr>
          <p:nvPr>
            <p:ph idx="1"/>
          </p:nvPr>
        </p:nvSpPr>
        <p:spPr/>
        <p:txBody>
          <a:bodyPr>
            <a:normAutofit/>
          </a:bodyPr>
          <a:lstStyle/>
          <a:p>
            <a:r>
              <a:rPr lang="cs-CZ" b="1" dirty="0"/>
              <a:t>Čl. 3 odst. 1 Listiny</a:t>
            </a:r>
            <a:r>
              <a:rPr lang="cs-CZ" dirty="0"/>
              <a:t>: </a:t>
            </a:r>
            <a:r>
              <a:rPr lang="cs-CZ" i="1" dirty="0"/>
              <a:t>Základní práva a svobody se zaručují všem bez rozdílu pohlaví, rasy, barvy pleti, jazyka, víry a náboženství, politického či jiného smýšlení, národního nebo sociálního původu, příslušnosti k národnostní nebo etnické menšině, majetku, rodu </a:t>
            </a:r>
            <a:r>
              <a:rPr lang="cs-CZ" i="1" u="sng" dirty="0"/>
              <a:t>nebo jiného postavení</a:t>
            </a:r>
            <a:r>
              <a:rPr lang="cs-CZ" i="1" dirty="0"/>
              <a:t> </a:t>
            </a:r>
            <a:r>
              <a:rPr lang="cs-CZ" dirty="0"/>
              <a:t>[např. věku].</a:t>
            </a:r>
          </a:p>
          <a:p>
            <a:r>
              <a:rPr lang="cs-CZ" b="1" dirty="0"/>
              <a:t>Čl. 14 odst. 1 Listiny: </a:t>
            </a:r>
            <a:r>
              <a:rPr lang="pl-PL" i="1" dirty="0"/>
              <a:t>Svoboda pohybu a pobytu je zaručena</a:t>
            </a:r>
            <a:r>
              <a:rPr lang="pl-PL" dirty="0"/>
              <a:t>. [„každého, nejen „osob starších 18 let”]</a:t>
            </a:r>
            <a:endParaRPr lang="cs-CZ" dirty="0"/>
          </a:p>
          <a:p>
            <a:r>
              <a:rPr lang="cs-CZ" b="1" dirty="0"/>
              <a:t>Čl. 30 odst. 2 Listiny</a:t>
            </a:r>
            <a:r>
              <a:rPr lang="cs-CZ" dirty="0"/>
              <a:t>: </a:t>
            </a:r>
            <a:r>
              <a:rPr lang="cs-CZ" i="1" dirty="0"/>
              <a:t>Každý </a:t>
            </a:r>
            <a:r>
              <a:rPr lang="cs-CZ" dirty="0"/>
              <a:t>[tedy i nezletilý]</a:t>
            </a:r>
            <a:r>
              <a:rPr lang="cs-CZ" i="1" dirty="0"/>
              <a:t>, kdo je v hmotné nouzi, má právo na takovou pomoc, která je nezbytná pro zajištění základních životních podmínek</a:t>
            </a:r>
            <a:r>
              <a:rPr lang="cs-CZ" dirty="0"/>
              <a:t>.</a:t>
            </a:r>
          </a:p>
          <a:p>
            <a:r>
              <a:rPr lang="cs-CZ" b="1" dirty="0"/>
              <a:t>Čl. 10 Ústavy ČR: </a:t>
            </a:r>
            <a:r>
              <a:rPr lang="cs-CZ" i="1" dirty="0">
                <a:solidFill>
                  <a:srgbClr val="FF0000"/>
                </a:solidFill>
              </a:rPr>
              <a:t>Vyhlášené mezinárodní smlouvy, k jejichž ratifikaci dal Parlament souhlas a jimiž je Česká republika vázána, jsou součástí právního řádu; </a:t>
            </a:r>
            <a:r>
              <a:rPr lang="cs-CZ" i="1" u="sng" dirty="0">
                <a:solidFill>
                  <a:srgbClr val="FF0000"/>
                </a:solidFill>
              </a:rPr>
              <a:t>stanoví-li mezinárodní smlouva něco jiného než zákon, použije se mezinárodní smlouva</a:t>
            </a:r>
            <a:r>
              <a:rPr lang="cs-CZ" i="1" dirty="0">
                <a:solidFill>
                  <a:srgbClr val="FF0000"/>
                </a:solidFill>
              </a:rPr>
              <a:t>.</a:t>
            </a:r>
          </a:p>
        </p:txBody>
      </p:sp>
    </p:spTree>
    <p:extLst>
      <p:ext uri="{BB962C8B-B14F-4D97-AF65-F5344CB8AC3E}">
        <p14:creationId xmlns:p14="http://schemas.microsoft.com/office/powerpoint/2010/main" val="2380521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Obecný výklad</a:t>
            </a:r>
            <a:br>
              <a:rPr lang="cs-CZ" i="1" dirty="0">
                <a:solidFill>
                  <a:srgbClr val="FF0000"/>
                </a:solidFill>
              </a:rPr>
            </a:br>
            <a:endParaRPr lang="cs-CZ" dirty="0">
              <a:solidFill>
                <a:srgbClr val="FF0000"/>
              </a:solidFill>
            </a:endParaRPr>
          </a:p>
        </p:txBody>
      </p:sp>
      <p:sp>
        <p:nvSpPr>
          <p:cNvPr id="3" name="Zástupný symbol pro obsah 2"/>
          <p:cNvSpPr>
            <a:spLocks noGrp="1"/>
          </p:cNvSpPr>
          <p:nvPr>
            <p:ph idx="1"/>
          </p:nvPr>
        </p:nvSpPr>
        <p:spPr/>
        <p:txBody>
          <a:bodyPr/>
          <a:lstStyle/>
          <a:p>
            <a:pPr marL="0" indent="0">
              <a:buNone/>
            </a:pPr>
            <a:r>
              <a:rPr lang="cs-CZ" dirty="0"/>
              <a:t>„Svéprávnost člověka se tak rozvíjí postupně, s jeho vzrůstajícím věkem. Tak u novorozeněte nelze vůbec uvažovat o svéprávnosti, neboť vůbec nepřichází v úvahu jakákoliv rozumová vyspělost. Novorozeně tedy není svéprávné vůbec. Svéprávnost se, spolu s vyspělostí rozumovou a volní, formuje teprve s narůstajícím věkem. Tak např. šestileté dítě je zpravidla schopno pochopit, že určitá věc někomu patří a že její vlastník ji může jinému dát zadarmo (tedy darovat) nebo za peníze (tedy prodat). Podmínkou je, že jde o dítě, jehož rozumová a volní vyspělost se vyvíjí způsobem přiměřeným (odpovídajícím) běžnému (průměrnému) vývoji rozumové a volní vyspělosti jedinců jeho věku. </a:t>
            </a:r>
            <a:r>
              <a:rPr lang="cs-CZ" b="1" dirty="0"/>
              <a:t>Nezletilý ve věku sedmnácti let již bude svéprávný v rozsahu téměř se blížícím svéprávnosti plné</a:t>
            </a:r>
            <a:r>
              <a:rPr lang="cs-CZ" dirty="0"/>
              <a:t>, přesto však o plnou svéprávnost nepůjde (srov. § 36).“</a:t>
            </a:r>
            <a:endParaRPr lang="cs-CZ" i="1" dirty="0"/>
          </a:p>
          <a:p>
            <a:pPr marL="0" indent="0">
              <a:buNone/>
            </a:pPr>
            <a:r>
              <a:rPr lang="cs-CZ" dirty="0"/>
              <a:t>(</a:t>
            </a:r>
            <a:r>
              <a:rPr lang="cs-CZ" dirty="0" err="1"/>
              <a:t>Frinta</a:t>
            </a:r>
            <a:r>
              <a:rPr lang="cs-CZ" dirty="0"/>
              <a:t> O., in: Švestka a kol. Komentář </a:t>
            </a:r>
            <a:r>
              <a:rPr lang="cs-CZ" dirty="0" err="1"/>
              <a:t>Wolters</a:t>
            </a:r>
            <a:r>
              <a:rPr lang="cs-CZ" dirty="0"/>
              <a:t> </a:t>
            </a:r>
            <a:r>
              <a:rPr lang="cs-CZ" dirty="0" err="1"/>
              <a:t>Kluwer</a:t>
            </a:r>
            <a:r>
              <a:rPr lang="cs-CZ" dirty="0"/>
              <a:t>, dostupné v systému </a:t>
            </a:r>
            <a:r>
              <a:rPr lang="cs-CZ" dirty="0" err="1"/>
              <a:t>Aspi</a:t>
            </a:r>
            <a:r>
              <a:rPr lang="cs-CZ" dirty="0"/>
              <a:t>)</a:t>
            </a:r>
          </a:p>
          <a:p>
            <a:pPr marL="0" indent="0">
              <a:buNone/>
            </a:pPr>
            <a:endParaRPr lang="cs-CZ" dirty="0"/>
          </a:p>
        </p:txBody>
      </p:sp>
    </p:spTree>
    <p:extLst>
      <p:ext uri="{BB962C8B-B14F-4D97-AF65-F5344CB8AC3E}">
        <p14:creationId xmlns:p14="http://schemas.microsoft.com/office/powerpoint/2010/main" val="1326356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Obecný výklad standardní</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b="1" dirty="0"/>
              <a:t>Děti jsou osoby do 7. roku věku (dle obecného práva </a:t>
            </a:r>
            <a:r>
              <a:rPr lang="cs-CZ" b="1" i="1" dirty="0" err="1"/>
              <a:t>infantia</a:t>
            </a:r>
            <a:r>
              <a:rPr lang="cs-CZ" b="1" dirty="0"/>
              <a:t>), nedospělci do dovršení 14 let (dle obecného práva </a:t>
            </a:r>
            <a:r>
              <a:rPr lang="cs-CZ" b="1" i="1" dirty="0" err="1"/>
              <a:t>impuberes</a:t>
            </a:r>
            <a:r>
              <a:rPr lang="cs-CZ" b="1" dirty="0"/>
              <a:t>) a nezletilci, tj. dospělí nezletilí </a:t>
            </a:r>
            <a:r>
              <a:rPr lang="cs-CZ" dirty="0"/>
              <a:t>(u nás rovněž souhrnný pojem „dorost“, „mládež“, či „mladiství“, v pracovním, trestním a přestupkovém právu ovšem až po dosažení 15. roku věku)</a:t>
            </a:r>
            <a:r>
              <a:rPr lang="cs-CZ" b="1" dirty="0"/>
              <a:t> jsou osoby do dovršení 18. roku věku [dle obecného práva </a:t>
            </a:r>
            <a:r>
              <a:rPr lang="cs-CZ" b="1" i="1" dirty="0" err="1"/>
              <a:t>puberes</a:t>
            </a:r>
            <a:r>
              <a:rPr lang="cs-CZ" b="1" i="1" dirty="0"/>
              <a:t> XXV </a:t>
            </a:r>
            <a:r>
              <a:rPr lang="cs-CZ" b="1" dirty="0"/>
              <a:t>(tj. nyní XVIII) </a:t>
            </a:r>
            <a:r>
              <a:rPr lang="cs-CZ" b="1" i="1" dirty="0" err="1"/>
              <a:t>annorum</a:t>
            </a:r>
            <a:r>
              <a:rPr lang="cs-CZ" b="1" i="1" dirty="0"/>
              <a:t> </a:t>
            </a:r>
            <a:r>
              <a:rPr lang="cs-CZ" b="1" i="1" dirty="0" err="1"/>
              <a:t>minores</a:t>
            </a:r>
            <a:r>
              <a:rPr lang="cs-CZ" b="1" dirty="0"/>
              <a:t>]</a:t>
            </a:r>
            <a:r>
              <a:rPr lang="cs-CZ" dirty="0"/>
              <a:t>.</a:t>
            </a:r>
          </a:p>
          <a:p>
            <a:pPr>
              <a:buFontTx/>
              <a:buChar char="-"/>
            </a:pPr>
            <a:r>
              <a:rPr lang="cs-CZ" b="1" dirty="0"/>
              <a:t>Děti mladší 7 let</a:t>
            </a:r>
            <a:r>
              <a:rPr lang="cs-CZ" dirty="0"/>
              <a:t> (6 let) nejsou vůbec způsobilé právně jednat a jedná za ně jejich zákonný, popř. jmenovaný zástupce</a:t>
            </a:r>
          </a:p>
          <a:p>
            <a:pPr>
              <a:buFontTx/>
              <a:buChar char="-"/>
            </a:pPr>
            <a:r>
              <a:rPr lang="cs-CZ" b="1" dirty="0"/>
              <a:t>Nedospělci starší 7 let a mladší 14 let</a:t>
            </a:r>
            <a:r>
              <a:rPr lang="cs-CZ" dirty="0"/>
              <a:t> jsou již způsobilí právně jednat ve věcech, které jsou výhradně k jejich prospěchu (přijetí daru, využití bezplatné služby apod.), a k uzavírání smluv, při nichž se plní hned při jejich uzavření a které jsou přiměřené jejich věku (běžný nákup v obchodě, využití ihned konzumované služby za úplatu – např. kadeřnictví, zaplacení jízdného, jízda na kolotoči)</a:t>
            </a:r>
          </a:p>
          <a:p>
            <a:pPr>
              <a:buFontTx/>
              <a:buChar char="-"/>
            </a:pPr>
            <a:r>
              <a:rPr lang="cs-CZ" b="1" dirty="0"/>
              <a:t>Dospělí nezletilí (mladiství) starší 14 a mladší 18 let</a:t>
            </a:r>
            <a:r>
              <a:rPr lang="cs-CZ" dirty="0"/>
              <a:t>, netrpí-li takovou duševní poruchou, která jejich svéprávnost omezuje, jsou pak způsobilí ke všem právním jednáním jako nedospělci (7–14 let věku), dále však jsou již způsobilí jednak sami řídit obecně své jednání, jednak právně jednat zásadně již v plném rozsahu, pokud to není zákonem zvlášť zakázáno, podmíněno nebo omezeno</a:t>
            </a:r>
            <a:endParaRPr lang="cs-CZ" i="1" dirty="0"/>
          </a:p>
          <a:p>
            <a:pPr marL="0" indent="0">
              <a:buNone/>
            </a:pPr>
            <a:endParaRPr lang="cs-CZ" dirty="0"/>
          </a:p>
        </p:txBody>
      </p:sp>
    </p:spTree>
    <p:extLst>
      <p:ext uri="{BB962C8B-B14F-4D97-AF65-F5344CB8AC3E}">
        <p14:creationId xmlns:p14="http://schemas.microsoft.com/office/powerpoint/2010/main" val="477768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Obecný výklad standardní</a:t>
            </a:r>
          </a:p>
        </p:txBody>
      </p:sp>
      <p:sp>
        <p:nvSpPr>
          <p:cNvPr id="3" name="Zástupný symbol pro obsah 2"/>
          <p:cNvSpPr>
            <a:spLocks noGrp="1"/>
          </p:cNvSpPr>
          <p:nvPr>
            <p:ph idx="1"/>
          </p:nvPr>
        </p:nvSpPr>
        <p:spPr/>
        <p:txBody>
          <a:bodyPr>
            <a:normAutofit fontScale="25000" lnSpcReduction="20000"/>
          </a:bodyPr>
          <a:lstStyle/>
          <a:p>
            <a:pPr marL="0" indent="0">
              <a:buNone/>
            </a:pPr>
            <a:r>
              <a:rPr lang="cs-CZ" sz="6400" b="1" u="sng" dirty="0"/>
              <a:t>§ 36 OZ:</a:t>
            </a:r>
          </a:p>
          <a:p>
            <a:pPr>
              <a:buAutoNum type="arabicParenBoth"/>
            </a:pPr>
            <a:r>
              <a:rPr lang="cs-CZ" sz="6400" i="1" dirty="0"/>
              <a:t>Nezletilý, který nenabyl plné svéprávnosti, není nikdy, bez ohledu na obsah ostatních ustanovení, způsobilý jednat samostatně v těch záležitostech, k nimž by i jeho zákonný zástupce potřeboval přivolení soudu.</a:t>
            </a:r>
          </a:p>
          <a:p>
            <a:pPr>
              <a:buAutoNum type="arabicParenBoth"/>
            </a:pPr>
            <a:r>
              <a:rPr lang="cs-CZ" sz="6400" i="1" dirty="0"/>
              <a:t>I když je nezletilý, který nenabyl plné svéprávnosti, způsobilý jednat v určité záležitosti samostatně, lze podmínit, že následky právního jednání nastanou až souhlasem zákonného zástupce nezletilého uděleným v určené lhůtě, jinak ve lhůtě dvou týdnů od vyžádání; </a:t>
            </a:r>
            <a:r>
              <a:rPr lang="cs-CZ" sz="6400" b="1" i="1" dirty="0"/>
              <a:t>to neplatí pro </a:t>
            </a:r>
            <a:r>
              <a:rPr lang="cs-CZ" sz="6400" b="1" i="1" u="sng" dirty="0"/>
              <a:t>právní jednání osobní povahy </a:t>
            </a:r>
            <a:r>
              <a:rPr lang="cs-CZ" sz="6400" b="1" i="1" dirty="0"/>
              <a:t>a právní jednání podle § 33.</a:t>
            </a:r>
          </a:p>
          <a:p>
            <a:pPr marL="0" indent="0">
              <a:buNone/>
            </a:pPr>
            <a:r>
              <a:rPr lang="cs-CZ" sz="6400" dirty="0">
                <a:solidFill>
                  <a:srgbClr val="FF0000"/>
                </a:solidFill>
              </a:rPr>
              <a:t>Která jednání podle § 36 odst. 1 to jsou?</a:t>
            </a:r>
          </a:p>
          <a:p>
            <a:pPr marL="0" indent="0">
              <a:buNone/>
            </a:pPr>
            <a:r>
              <a:rPr lang="cs-CZ" sz="6400" b="1" u="sng" dirty="0"/>
              <a:t>§ 898 OZ:</a:t>
            </a:r>
            <a:r>
              <a:rPr lang="cs-CZ" sz="6400" b="1" dirty="0"/>
              <a:t> 1. nikoli běžné záležitosti</a:t>
            </a:r>
            <a:r>
              <a:rPr lang="cs-CZ" sz="6400" dirty="0"/>
              <a:t>, nebo záležitosti výjimečné, ale týkající se nezanedbatelné majetkové hodnoty. </a:t>
            </a:r>
            <a:r>
              <a:rPr lang="cs-CZ" sz="6400" b="1" dirty="0"/>
              <a:t>Nebo v odst. 2 vyjmenované </a:t>
            </a:r>
            <a:r>
              <a:rPr lang="cs-CZ" sz="6400" dirty="0"/>
              <a:t>(</a:t>
            </a:r>
            <a:r>
              <a:rPr lang="cs-CZ" sz="6400" i="1" dirty="0"/>
              <a:t>nabývá, zcizuje nebo zatěžuje nemovitou věc nebo podíl na ní; zcizuje nebo zatěžuje majetek jako celek, ledaže jeho hodnota nepřevyšuje částku odpovídající dvacetinásobku životního minima jednotlivce podle jiného právního předpisu, nebo nabývá, zcizuje nebo zatěžuje majetek v hodnotě převyšující částku odpovídající stonásobku životního minima jednotlivce podle jiného právního předpisu; uzavírá dohodu dědiců o výši dědických podílů nebo rozdělení pozůstalosti, odmítá dědictví nebo prohlašuje, že nechce odkaz; uzavírá smlouvu 1. zavazující k trvajícímu nebo opětovnému plnění nebo smlouvu týkající se jeho bydlení na dobu delší než tři roky nebo na dobu trvající i po nabytí zletilosti dítětem, nebo 2. úvěrovou nebo obdobnou</a:t>
            </a:r>
            <a:r>
              <a:rPr lang="cs-CZ" sz="6400" dirty="0"/>
              <a:t>)</a:t>
            </a:r>
          </a:p>
          <a:p>
            <a:pPr marL="0" indent="0">
              <a:buNone/>
            </a:pPr>
            <a:r>
              <a:rPr lang="cs-CZ" sz="6400" u="sng" dirty="0"/>
              <a:t>Jednal-li rodič za dítě bez souhlasu soudu, lze právní jednání prohlásit za neplatné, jen působí-li dítěti újmu</a:t>
            </a:r>
            <a:r>
              <a:rPr lang="cs-CZ" sz="6400" dirty="0"/>
              <a:t>.</a:t>
            </a:r>
          </a:p>
          <a:p>
            <a:pPr marL="0" indent="0">
              <a:buNone/>
            </a:pPr>
            <a:endParaRPr lang="cs-CZ" dirty="0"/>
          </a:p>
        </p:txBody>
      </p:sp>
    </p:spTree>
    <p:extLst>
      <p:ext uri="{BB962C8B-B14F-4D97-AF65-F5344CB8AC3E}">
        <p14:creationId xmlns:p14="http://schemas.microsoft.com/office/powerpoint/2010/main" val="2584058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některé Zvláštní úpravy „věkových hranic“</a:t>
            </a:r>
          </a:p>
        </p:txBody>
      </p:sp>
      <p:sp>
        <p:nvSpPr>
          <p:cNvPr id="3" name="Zástupný symbol pro obsah 2"/>
          <p:cNvSpPr>
            <a:spLocks noGrp="1"/>
          </p:cNvSpPr>
          <p:nvPr>
            <p:ph idx="1"/>
          </p:nvPr>
        </p:nvSpPr>
        <p:spPr/>
        <p:txBody>
          <a:bodyPr>
            <a:normAutofit/>
          </a:bodyPr>
          <a:lstStyle/>
          <a:p>
            <a:pPr>
              <a:buFontTx/>
              <a:buChar char="-"/>
            </a:pPr>
            <a:r>
              <a:rPr lang="cs-CZ" dirty="0"/>
              <a:t>podle § 875 odst. 2 </a:t>
            </a:r>
            <a:r>
              <a:rPr lang="cs-CZ" dirty="0" err="1"/>
              <a:t>obč</a:t>
            </a:r>
            <a:r>
              <a:rPr lang="cs-CZ" dirty="0"/>
              <a:t>. zák. platí: „před rozhodnutím, které se dotýká zájmu dítěte, sdělí [ten, kdo jedná] dítěti vše potřebné, aby si mohlo vytvořit vlastní názor o dané záležitosti a … jej sdělit; to neplatí, není-li dítě schopno sdělení náležitě přijmout nebo není schopno vytvořit si vlastní názor nebo není schopno tento názor … sdělit. Názoru dítěte [ti kdo rozhodují] věnují patřičnou pozornost a berou názor dítěte při rozhodování v úvahu.“ Podle § 867 odst. 2 </a:t>
            </a:r>
            <a:r>
              <a:rPr lang="cs-CZ" dirty="0" err="1"/>
              <a:t>obč</a:t>
            </a:r>
            <a:r>
              <a:rPr lang="cs-CZ" dirty="0"/>
              <a:t>. zák. pak současně platí, že „o dítěti starším dvanácti let se má za to, že je schopno informaci přijmout, vytvořit si vlastní názor a tento sdělit“; </a:t>
            </a:r>
            <a:r>
              <a:rPr lang="cs-CZ" b="1" dirty="0"/>
              <a:t>zavádí se tu tak určitá speciální hranice nabytí částečné, zejména procesní, svéprávnosti dosažením 12 let věku</a:t>
            </a:r>
            <a:r>
              <a:rPr lang="cs-CZ" dirty="0"/>
              <a:t>. </a:t>
            </a:r>
          </a:p>
          <a:p>
            <a:pPr>
              <a:buFontTx/>
              <a:buChar char="-"/>
            </a:pPr>
            <a:endParaRPr lang="cs-CZ" dirty="0"/>
          </a:p>
        </p:txBody>
      </p:sp>
    </p:spTree>
    <p:extLst>
      <p:ext uri="{BB962C8B-B14F-4D97-AF65-F5344CB8AC3E}">
        <p14:creationId xmlns:p14="http://schemas.microsoft.com/office/powerpoint/2010/main" val="73653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některé Zvláštní úpravy „věkových hranic“</a:t>
            </a:r>
          </a:p>
        </p:txBody>
      </p:sp>
      <p:sp>
        <p:nvSpPr>
          <p:cNvPr id="3" name="Zástupný symbol pro obsah 2"/>
          <p:cNvSpPr>
            <a:spLocks noGrp="1"/>
          </p:cNvSpPr>
          <p:nvPr>
            <p:ph idx="1"/>
          </p:nvPr>
        </p:nvSpPr>
        <p:spPr/>
        <p:txBody>
          <a:bodyPr>
            <a:normAutofit fontScale="92500" lnSpcReduction="10000"/>
          </a:bodyPr>
          <a:lstStyle/>
          <a:p>
            <a:pPr>
              <a:buFontTx/>
              <a:buChar char="-"/>
            </a:pPr>
            <a:r>
              <a:rPr lang="cs-CZ" b="1" dirty="0"/>
              <a:t>V oblasti poskytování zdravotních služeb jsou nezletilí svéprávní zásadně již od 14 let,</a:t>
            </a:r>
            <a:r>
              <a:rPr lang="cs-CZ" dirty="0"/>
              <a:t> tedy plně v souladu s konvenční obecnou úpravou popsanou výše; mj. i § 100 odst. 1 </a:t>
            </a:r>
            <a:r>
              <a:rPr lang="cs-CZ" dirty="0" err="1"/>
              <a:t>obč</a:t>
            </a:r>
            <a:r>
              <a:rPr lang="cs-CZ" dirty="0"/>
              <a:t>. zák. stanovuje: „Má-li být zasaženo do integrity nezletilého [jedná se tak o vážnější zdravotní zákroky; běžné léčebné výkony jsou již plně v dispozici nezletilce], který dovršil čtrnáct let, nenabyl plné svéprávnosti a který zákroku vážně odporuje, třebaže zákonný zástupce se zákrokem souhlasí, nelze zákrok provést bez souhlasu soudu. </a:t>
            </a:r>
          </a:p>
          <a:p>
            <a:pPr>
              <a:buFontTx/>
              <a:buChar char="-"/>
            </a:pPr>
            <a:r>
              <a:rPr lang="cs-CZ" dirty="0"/>
              <a:t>Na úseku </a:t>
            </a:r>
            <a:r>
              <a:rPr lang="cs-CZ" b="1" dirty="0"/>
              <a:t>ochrany veřejného zdraví </a:t>
            </a:r>
            <a:r>
              <a:rPr lang="cs-CZ" dirty="0"/>
              <a:t>je dílčí svéprávnost dospělých nezletilých ovšem uměle zvýšena ze 14 na 15 let. Zákon č. 258/2000 Sb., o ochraně veřejného zdraví, v § 46 odst. 1, 2 ustanovuje, že „fyzická osoba je povinna podrobit se stanovenému druhu pravidelného očkování a před provedením pravidelného a zvláštního očkování je fyzická osoba povinna podrobit se vyšetření stavu imunity (odolnosti)“. K tomu odst. 4 cit. </a:t>
            </a:r>
            <a:r>
              <a:rPr lang="cs-CZ" dirty="0" err="1"/>
              <a:t>ust</a:t>
            </a:r>
            <a:r>
              <a:rPr lang="cs-CZ" dirty="0"/>
              <a:t>. ovšem dodává: „jde-li o fyzickou osobu, která nedovršila patnáctý rok svého věku, odpovídá za splnění [těchto] povinností její zákonný zástupce, pěstoun nebo fyzická osoba, které byla soudem svěřena do osobní péče</a:t>
            </a:r>
          </a:p>
          <a:p>
            <a:pPr>
              <a:buFontTx/>
              <a:buChar char="-"/>
            </a:pPr>
            <a:endParaRPr lang="cs-CZ" dirty="0"/>
          </a:p>
        </p:txBody>
      </p:sp>
    </p:spTree>
    <p:extLst>
      <p:ext uri="{BB962C8B-B14F-4D97-AF65-F5344CB8AC3E}">
        <p14:creationId xmlns:p14="http://schemas.microsoft.com/office/powerpoint/2010/main" val="552093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některé Zvláštní úpravy „věkových hranic“</a:t>
            </a:r>
          </a:p>
        </p:txBody>
      </p:sp>
      <p:sp>
        <p:nvSpPr>
          <p:cNvPr id="3" name="Zástupný symbol pro obsah 2"/>
          <p:cNvSpPr>
            <a:spLocks noGrp="1"/>
          </p:cNvSpPr>
          <p:nvPr>
            <p:ph idx="1"/>
          </p:nvPr>
        </p:nvSpPr>
        <p:spPr/>
        <p:txBody>
          <a:bodyPr>
            <a:normAutofit fontScale="92500" lnSpcReduction="20000"/>
          </a:bodyPr>
          <a:lstStyle/>
          <a:p>
            <a:pPr>
              <a:buFontTx/>
              <a:buChar char="-"/>
            </a:pPr>
            <a:r>
              <a:rPr lang="cs-CZ" b="1" dirty="0"/>
              <a:t>Plné</a:t>
            </a:r>
            <a:r>
              <a:rPr lang="cs-CZ" dirty="0"/>
              <a:t> </a:t>
            </a:r>
            <a:r>
              <a:rPr lang="cs-CZ" b="1" dirty="0"/>
              <a:t>pracovněprávní svéprávnosti nabývá dospělý nezletilý naráz dosažením 15 let věku</a:t>
            </a:r>
            <a:r>
              <a:rPr lang="cs-CZ" dirty="0"/>
              <a:t> a současně z praktického hlediska ukončením povinné školní docházky (§ 34 a § 35 </a:t>
            </a:r>
            <a:r>
              <a:rPr lang="cs-CZ" dirty="0" err="1"/>
              <a:t>obč</a:t>
            </a:r>
            <a:r>
              <a:rPr lang="cs-CZ" dirty="0"/>
              <a:t>. zák.; neboť jako den nástupu do práce nesmí být sjednán den, který by předcházel dni, kdy nezletilý ukončí povinnou školní docházku, a to proto, že nejen závislá práce nezletilých mladších než patnáct let, ale současně i všech </a:t>
            </a:r>
            <a:r>
              <a:rPr lang="cs-CZ" b="1" dirty="0"/>
              <a:t>nezletilých, kteří neukončili povinnou školní docházku, je zakázána</a:t>
            </a:r>
            <a:r>
              <a:rPr lang="cs-CZ" dirty="0"/>
              <a:t>)</a:t>
            </a:r>
          </a:p>
          <a:p>
            <a:pPr>
              <a:buFontTx/>
              <a:buChar char="-"/>
            </a:pPr>
            <a:r>
              <a:rPr lang="cs-CZ" b="1" dirty="0"/>
              <a:t>Způsobilost</a:t>
            </a:r>
            <a:r>
              <a:rPr lang="cs-CZ" dirty="0"/>
              <a:t> </a:t>
            </a:r>
            <a:r>
              <a:rPr lang="cs-CZ" b="1" dirty="0"/>
              <a:t>v oblasti zaměstnanosti </a:t>
            </a:r>
            <a:r>
              <a:rPr lang="cs-CZ" dirty="0"/>
              <a:t>(zprostředkování zaměstnání, podpora v nezaměstnanosti, podpora při rekvalifikaci) stejně jako v pracovněprávních vztazích (15 let)</a:t>
            </a:r>
          </a:p>
          <a:p>
            <a:pPr>
              <a:buFontTx/>
              <a:buChar char="-"/>
            </a:pPr>
            <a:r>
              <a:rPr lang="cs-CZ" b="1" dirty="0"/>
              <a:t>Ve věcech důchodového pojištění </a:t>
            </a:r>
            <a:r>
              <a:rPr lang="cs-CZ" dirty="0"/>
              <a:t>platí podle § 3 odst. 2 zák. o </a:t>
            </a:r>
            <a:r>
              <a:rPr lang="cs-CZ" dirty="0" err="1"/>
              <a:t>důch</a:t>
            </a:r>
            <a:r>
              <a:rPr lang="cs-CZ" dirty="0"/>
              <a:t>. pojištění, že plná svéprávnost v právních vztazích pojištění vzniká dosažením zletilosti, pokud se dále nestanoví jinak. Způsobilost být účastníkem řízení o přiznání invalidního důchodu vzniká </a:t>
            </a:r>
            <a:r>
              <a:rPr lang="cs-CZ" b="1" dirty="0"/>
              <a:t>ukončením povinné školní docházky</a:t>
            </a:r>
            <a:r>
              <a:rPr lang="cs-CZ" dirty="0"/>
              <a:t>; přiznáním tohoto důchodu vzniká způsobilost podle věty první a trvá až do dosažení zletilosti; jde-li tedy o pozůstalostní důchod, nezletilec svéprávnost zásadně nemá na rozdíl od věcí invalidního důchodu, kde může být plně svéprávným zásadně již od 15 let</a:t>
            </a:r>
          </a:p>
        </p:txBody>
      </p:sp>
    </p:spTree>
    <p:extLst>
      <p:ext uri="{BB962C8B-B14F-4D97-AF65-F5344CB8AC3E}">
        <p14:creationId xmlns:p14="http://schemas.microsoft.com/office/powerpoint/2010/main" val="2265030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některé Zvláštní úpravy „věkových hranic“</a:t>
            </a:r>
          </a:p>
        </p:txBody>
      </p:sp>
      <p:sp>
        <p:nvSpPr>
          <p:cNvPr id="3" name="Zástupný symbol pro obsah 2"/>
          <p:cNvSpPr>
            <a:spLocks noGrp="1"/>
          </p:cNvSpPr>
          <p:nvPr>
            <p:ph idx="1"/>
          </p:nvPr>
        </p:nvSpPr>
        <p:spPr/>
        <p:txBody>
          <a:bodyPr>
            <a:normAutofit lnSpcReduction="10000"/>
          </a:bodyPr>
          <a:lstStyle/>
          <a:p>
            <a:pPr>
              <a:buFontTx/>
              <a:buChar char="-"/>
            </a:pPr>
            <a:r>
              <a:rPr lang="cs-CZ" b="1" dirty="0"/>
              <a:t>Ve věcech státní sociální podpory </a:t>
            </a:r>
            <a:r>
              <a:rPr lang="cs-CZ" dirty="0"/>
              <a:t>platí podle § 67 odst. 4 zák. o stát. soc. podpoře, jde-li o </a:t>
            </a:r>
            <a:r>
              <a:rPr lang="cs-CZ" u="sng" dirty="0"/>
              <a:t>rodičovský příspěvek nebo porodné</a:t>
            </a:r>
            <a:r>
              <a:rPr lang="cs-CZ" dirty="0"/>
              <a:t>, že má právo jednat v řízení o tuto dávku i nezletilý rodič starší 16 let a může mu být tato dávka vyplácena, zejména tedy u nezletilých matek je založena plná svéprávnost pro tuto oblast </a:t>
            </a:r>
            <a:r>
              <a:rPr lang="cs-CZ" b="1" dirty="0"/>
              <a:t>dosažením 16 let</a:t>
            </a:r>
            <a:r>
              <a:rPr lang="cs-CZ" dirty="0"/>
              <a:t>; u ostatních dávek státní sociální podpory je plné svéprávnosti dosaženo až nabytím zletilosti</a:t>
            </a:r>
          </a:p>
          <a:p>
            <a:pPr>
              <a:buFontTx/>
              <a:buChar char="-"/>
            </a:pPr>
            <a:r>
              <a:rPr lang="cs-CZ" b="1" dirty="0"/>
              <a:t>Ve věcech hmotné nouze</a:t>
            </a:r>
            <a:r>
              <a:rPr lang="cs-CZ" dirty="0"/>
              <a:t> </a:t>
            </a:r>
            <a:r>
              <a:rPr lang="cs-CZ" u="sng" dirty="0"/>
              <a:t>není obecně upraveno.</a:t>
            </a:r>
          </a:p>
          <a:p>
            <a:pPr>
              <a:buFontTx/>
              <a:buChar char="-"/>
            </a:pPr>
            <a:r>
              <a:rPr lang="cs-CZ" b="1" dirty="0"/>
              <a:t>Ve věcech evidence obyvatel a občanských průkazů nabývá nezletilá osoba plné svéprávnosti dosažením 15 let věku</a:t>
            </a:r>
            <a:r>
              <a:rPr lang="cs-CZ" dirty="0"/>
              <a:t> (§ 10 odst. 10 zák. č. 133/2000 Sb., o evidenci obyvatel a rodných číslech; § 2 odst. 3, § 4 odst. 4 zák. č. 328/1999 Sb., o občanských průkazech)</a:t>
            </a:r>
          </a:p>
          <a:p>
            <a:pPr>
              <a:buFontTx/>
              <a:buChar char="-"/>
            </a:pPr>
            <a:r>
              <a:rPr lang="cs-CZ" b="1" dirty="0"/>
              <a:t>Veřejnoprávní deliktní způsobilost</a:t>
            </a:r>
            <a:r>
              <a:rPr lang="cs-CZ" dirty="0"/>
              <a:t> (tedy přestupková a trestní), jak je obecně známo, nabývá u nás na rozdíl od většiny sousedních zemí nezletilý nikoli dospělostí (dosažením 14 let), ale teprve </a:t>
            </a:r>
            <a:r>
              <a:rPr lang="cs-CZ" b="1" dirty="0"/>
              <a:t>dosažením</a:t>
            </a:r>
            <a:r>
              <a:rPr lang="cs-CZ" dirty="0"/>
              <a:t> </a:t>
            </a:r>
            <a:r>
              <a:rPr lang="cs-CZ" b="1" dirty="0"/>
              <a:t>15. roku věku</a:t>
            </a:r>
            <a:endParaRPr lang="cs-CZ" dirty="0"/>
          </a:p>
        </p:txBody>
      </p:sp>
    </p:spTree>
    <p:extLst>
      <p:ext uri="{BB962C8B-B14F-4D97-AF65-F5344CB8AC3E}">
        <p14:creationId xmlns:p14="http://schemas.microsoft.com/office/powerpoint/2010/main" val="1613768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rgbClr val="FF0000"/>
                </a:solidFill>
              </a:rPr>
              <a:t>§ 31 OZ – Povinnost nahradit újmu (odpovědnost / „ručení“)</a:t>
            </a:r>
          </a:p>
        </p:txBody>
      </p:sp>
      <p:sp>
        <p:nvSpPr>
          <p:cNvPr id="3" name="Zástupný symbol pro obsah 2"/>
          <p:cNvSpPr>
            <a:spLocks noGrp="1"/>
          </p:cNvSpPr>
          <p:nvPr>
            <p:ph idx="1"/>
          </p:nvPr>
        </p:nvSpPr>
        <p:spPr/>
        <p:txBody>
          <a:bodyPr>
            <a:normAutofit/>
          </a:bodyPr>
          <a:lstStyle/>
          <a:p>
            <a:pPr>
              <a:buFontTx/>
              <a:buChar char="-"/>
            </a:pPr>
            <a:r>
              <a:rPr lang="cs-CZ" b="1" dirty="0"/>
              <a:t>§ 2920 </a:t>
            </a:r>
            <a:r>
              <a:rPr lang="cs-CZ" i="1" dirty="0"/>
              <a:t>Nezletilý, který dovršil </a:t>
            </a:r>
            <a:r>
              <a:rPr lang="cs-CZ" b="1" i="1" dirty="0"/>
              <a:t>třinácti let </a:t>
            </a:r>
            <a:r>
              <a:rPr lang="cs-CZ" i="1" dirty="0"/>
              <a:t>a nenabyl plné svéprávnosti, nebo ten, kdo je stižen duševní poruchou, nahradí způsobenou škodu, pokud byl způsobilý ovládnout své jednání a posoudit jeho následky; poškozenému náleží náhrada škody i tehdy, nebránil-li se škůdci ze šetrnosti k němu.</a:t>
            </a:r>
          </a:p>
          <a:p>
            <a:pPr marL="0" indent="0">
              <a:buNone/>
            </a:pPr>
            <a:r>
              <a:rPr lang="cs-CZ" dirty="0">
                <a:solidFill>
                  <a:srgbClr val="FF0000"/>
                </a:solidFill>
              </a:rPr>
              <a:t>Ale:</a:t>
            </a:r>
            <a:endParaRPr lang="cs-CZ" i="1" dirty="0"/>
          </a:p>
          <a:p>
            <a:pPr>
              <a:buFontTx/>
              <a:buChar char="-"/>
            </a:pPr>
            <a:r>
              <a:rPr lang="cs-CZ" b="1" dirty="0"/>
              <a:t>§ 2048 </a:t>
            </a:r>
            <a:r>
              <a:rPr lang="cs-CZ" i="1" dirty="0"/>
              <a:t>K ujednání, kterým se zavázal k plnění smluvní pokuty nezletilý, který v době ujednání nedovršil patnácti let, se nepřihlíží.</a:t>
            </a:r>
          </a:p>
        </p:txBody>
      </p:sp>
    </p:spTree>
    <p:extLst>
      <p:ext uri="{BB962C8B-B14F-4D97-AF65-F5344CB8AC3E}">
        <p14:creationId xmlns:p14="http://schemas.microsoft.com/office/powerpoint/2010/main" val="1056634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Zpět k sociálním službám…</a:t>
            </a:r>
          </a:p>
        </p:txBody>
      </p:sp>
      <p:sp>
        <p:nvSpPr>
          <p:cNvPr id="3" name="Zástupný symbol pro obsah 2"/>
          <p:cNvSpPr>
            <a:spLocks noGrp="1"/>
          </p:cNvSpPr>
          <p:nvPr>
            <p:ph idx="1"/>
          </p:nvPr>
        </p:nvSpPr>
        <p:spPr/>
        <p:txBody>
          <a:bodyPr>
            <a:normAutofit/>
          </a:bodyPr>
          <a:lstStyle/>
          <a:p>
            <a:pPr marL="0" indent="0">
              <a:buNone/>
            </a:pPr>
            <a:r>
              <a:rPr lang="cs-CZ" sz="2900" dirty="0"/>
              <a:t>Co z uvedeného plyne?</a:t>
            </a:r>
          </a:p>
          <a:p>
            <a:r>
              <a:rPr lang="cs-CZ" sz="2900" dirty="0"/>
              <a:t>„Normální“ osoba starší 6/7 let může uzavírat </a:t>
            </a:r>
            <a:r>
              <a:rPr lang="cs-CZ" sz="2900" dirty="0" err="1"/>
              <a:t>bezúhradové</a:t>
            </a:r>
            <a:r>
              <a:rPr lang="cs-CZ" sz="2900" dirty="0"/>
              <a:t> smlouvy (soc. prevence, např. NZDM)</a:t>
            </a:r>
          </a:p>
          <a:p>
            <a:r>
              <a:rPr lang="cs-CZ" sz="2900" dirty="0"/>
              <a:t>„Normální“ osoba starší 14/15 let může uzavírat i smlouvy „oboustranně závazné“, tj. spojené i s úhradou (např. AD, krizová pomoc pobytová apod.)</a:t>
            </a:r>
          </a:p>
          <a:p>
            <a:pPr marL="0" indent="0">
              <a:buNone/>
            </a:pPr>
            <a:endParaRPr lang="cs-CZ" dirty="0"/>
          </a:p>
        </p:txBody>
      </p:sp>
    </p:spTree>
    <p:extLst>
      <p:ext uri="{BB962C8B-B14F-4D97-AF65-F5344CB8AC3E}">
        <p14:creationId xmlns:p14="http://schemas.microsoft.com/office/powerpoint/2010/main" val="15517862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Některé otázky smluv s úhradou</a:t>
            </a:r>
          </a:p>
        </p:txBody>
      </p:sp>
      <p:sp>
        <p:nvSpPr>
          <p:cNvPr id="3" name="Zástupný symbol pro obsah 2"/>
          <p:cNvSpPr>
            <a:spLocks noGrp="1"/>
          </p:cNvSpPr>
          <p:nvPr>
            <p:ph idx="1"/>
          </p:nvPr>
        </p:nvSpPr>
        <p:spPr/>
        <p:txBody>
          <a:bodyPr>
            <a:normAutofit fontScale="85000" lnSpcReduction="20000"/>
          </a:bodyPr>
          <a:lstStyle/>
          <a:p>
            <a:r>
              <a:rPr lang="cs-CZ" sz="2900" dirty="0"/>
              <a:t>§ 74 odst. 1: </a:t>
            </a:r>
            <a:r>
              <a:rPr lang="cs-CZ" sz="2900" i="1" dirty="0"/>
              <a:t>Za pobytové služby poskytované </a:t>
            </a:r>
            <a:r>
              <a:rPr lang="cs-CZ" sz="2900" i="1" u="sng" dirty="0"/>
              <a:t>nezaopatřenému dítěti </a:t>
            </a:r>
            <a:r>
              <a:rPr lang="cs-CZ" sz="2900" i="1" dirty="0"/>
              <a:t>v týdenních stacionářích (§ 47) a domovech pro osoby se zdravotním postižením (§ 48) hradí </a:t>
            </a:r>
            <a:r>
              <a:rPr lang="cs-CZ" sz="2900" i="1" u="sng" dirty="0"/>
              <a:t>rodiče</a:t>
            </a:r>
            <a:r>
              <a:rPr lang="cs-CZ" sz="2900" i="1" dirty="0"/>
              <a:t> dítěte nebo rodič, kterému bylo dítě svěřeno rozhodnutím soudu do péče, </a:t>
            </a:r>
            <a:r>
              <a:rPr lang="cs-CZ" sz="2900" i="1" u="sng" dirty="0"/>
              <a:t>popřípadě jiná fyzická osoba povinná výživou</a:t>
            </a:r>
            <a:r>
              <a:rPr lang="cs-CZ" sz="2900" i="1" dirty="0"/>
              <a:t> dítěte, úhradu za stravu a za péči poskytovanou ve sjednaném rozsahu. </a:t>
            </a:r>
          </a:p>
          <a:p>
            <a:r>
              <a:rPr lang="cs-CZ" sz="2900" dirty="0"/>
              <a:t>Netýká se však nevyjmenovaných služeb, zejm. pobytových služeb sociální prevence (AD, DPC)!</a:t>
            </a:r>
          </a:p>
          <a:p>
            <a:r>
              <a:rPr lang="cs-CZ" sz="2900" dirty="0"/>
              <a:t> Proto platí § 76: </a:t>
            </a:r>
            <a:r>
              <a:rPr lang="cs-CZ" sz="2900" i="1" dirty="0"/>
              <a:t>Za poskytování sociálních služeb v a) azylových domech (§ 57), domech na půl cesty (§ 58), terapeutických komunitách (§ 68), zařízeních následné péče (§ 64 odst. 3), hradí osoby úhradu za ubytování a stravu, …v rozsahu stanoveném smlouvou</a:t>
            </a:r>
            <a:r>
              <a:rPr lang="cs-CZ" sz="2900" dirty="0"/>
              <a:t>. </a:t>
            </a:r>
          </a:p>
          <a:p>
            <a:pPr marL="0" indent="0">
              <a:buNone/>
            </a:pPr>
            <a:endParaRPr lang="cs-CZ" dirty="0"/>
          </a:p>
        </p:txBody>
      </p:sp>
    </p:spTree>
    <p:extLst>
      <p:ext uri="{BB962C8B-B14F-4D97-AF65-F5344CB8AC3E}">
        <p14:creationId xmlns:p14="http://schemas.microsoft.com/office/powerpoint/2010/main" val="1832120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výchozí ÚPRAVA (základní práva)</a:t>
            </a:r>
          </a:p>
        </p:txBody>
      </p:sp>
      <p:sp>
        <p:nvSpPr>
          <p:cNvPr id="3" name="Zástupný symbol pro obsah 2"/>
          <p:cNvSpPr>
            <a:spLocks noGrp="1"/>
          </p:cNvSpPr>
          <p:nvPr>
            <p:ph idx="1"/>
          </p:nvPr>
        </p:nvSpPr>
        <p:spPr/>
        <p:txBody>
          <a:bodyPr>
            <a:normAutofit/>
          </a:bodyPr>
          <a:lstStyle/>
          <a:p>
            <a:r>
              <a:rPr lang="cs-CZ" b="1" dirty="0"/>
              <a:t>Čl. 6 Všeobecné deklarace lidských práv</a:t>
            </a:r>
            <a:r>
              <a:rPr lang="cs-CZ" dirty="0"/>
              <a:t>: </a:t>
            </a:r>
            <a:r>
              <a:rPr lang="cs-CZ" i="1" dirty="0"/>
              <a:t>Každý má právo na to, aby byla všude uznávána jeho právní osobnost</a:t>
            </a:r>
            <a:r>
              <a:rPr lang="cs-CZ" dirty="0"/>
              <a:t>.</a:t>
            </a:r>
          </a:p>
          <a:p>
            <a:r>
              <a:rPr lang="cs-CZ" b="1" dirty="0"/>
              <a:t>Čl. 2 odst. 2 Úmluvy o právech dítěte</a:t>
            </a:r>
            <a:r>
              <a:rPr lang="cs-CZ" dirty="0"/>
              <a:t>: </a:t>
            </a:r>
            <a:r>
              <a:rPr lang="cs-CZ" i="1" dirty="0"/>
              <a:t>Státy, které jsou smluvní stranou této úmluvy, se zavazují respektovat a zabezpečit práva stanovená touto úmluvou každému dítěti nacházejícímu se pod jejich jurisdikcí bez jakékoli diskriminace.</a:t>
            </a:r>
          </a:p>
          <a:p>
            <a:r>
              <a:rPr lang="cs-CZ" b="1" dirty="0"/>
              <a:t>Čl. 26 -;;- : </a:t>
            </a:r>
            <a:r>
              <a:rPr lang="cs-CZ" i="1" dirty="0"/>
              <a:t>1. Státy které jsou smluvní stranou úmluvy, uznávají právo každého dítěte na výhody sociálního zabezpečení … a činí nezbytná opatření k dosažení plného uskutečňování tohoto práva v souladu s vnitrostátním právem. 2. Tyto výhody se podle situace poskytují s ohledem na zdroje a možnosti dítěte a osob, které se o ně starají, jakož i s ohledem na veškerá další hlediska, která jsou spojena se žádostí o poskytnutí těchto výhod </a:t>
            </a:r>
            <a:r>
              <a:rPr lang="cs-CZ" i="1" u="sng" dirty="0"/>
              <a:t>podanou dítětem </a:t>
            </a:r>
            <a:r>
              <a:rPr lang="cs-CZ" i="1" dirty="0"/>
              <a:t>nebo ve prospěch dítěte.</a:t>
            </a:r>
          </a:p>
        </p:txBody>
      </p:sp>
    </p:spTree>
    <p:extLst>
      <p:ext uri="{BB962C8B-B14F-4D97-AF65-F5344CB8AC3E}">
        <p14:creationId xmlns:p14="http://schemas.microsoft.com/office/powerpoint/2010/main" val="21553653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Některé otázky smluv s úhradou</a:t>
            </a:r>
          </a:p>
        </p:txBody>
      </p:sp>
      <p:sp>
        <p:nvSpPr>
          <p:cNvPr id="3" name="Zástupný symbol pro obsah 2"/>
          <p:cNvSpPr>
            <a:spLocks noGrp="1"/>
          </p:cNvSpPr>
          <p:nvPr>
            <p:ph idx="1"/>
          </p:nvPr>
        </p:nvSpPr>
        <p:spPr/>
        <p:txBody>
          <a:bodyPr>
            <a:normAutofit/>
          </a:bodyPr>
          <a:lstStyle/>
          <a:p>
            <a:pPr marL="0" indent="0">
              <a:buNone/>
            </a:pPr>
            <a:r>
              <a:rPr lang="cs-CZ" sz="2900" dirty="0"/>
              <a:t>Je-li nezletilý zájemce bez příjmů? – Může požádat o dávky pomoci v hmotné nouzi? – Ano (hmotněprávní základ):</a:t>
            </a:r>
          </a:p>
          <a:p>
            <a:r>
              <a:rPr lang="cs-CZ" dirty="0"/>
              <a:t>§ 4 odst. 1 písm. a) a písm. c) bod 1. zákona č. 110/2006 Sb., o ŽM: </a:t>
            </a:r>
            <a:r>
              <a:rPr lang="cs-CZ" i="1" dirty="0"/>
              <a:t>společně se pro účely tohoto zákona, není-li dále stanoveno jinak, posuzují a) rodiče a nezletilé nezaopatřené děti, c) rodiče a 1. nezletilé děti, které nejsou nezaopatřené</a:t>
            </a:r>
          </a:p>
          <a:p>
            <a:r>
              <a:rPr lang="cs-CZ" dirty="0"/>
              <a:t>§ 8 odst. 1 písm. a) zákona č. 111/2006 Sb., o PHM: </a:t>
            </a:r>
            <a:r>
              <a:rPr lang="cs-CZ" i="1" dirty="0"/>
              <a:t>orgán pomoci v hmotné nouzi může z okruhu společně posuzovaných osob vyloučit osobu, u které žadatel o dávku prokáže, že společně s ní neužívá byt, jiný než obytný prostor nebo ubytovací zařízení</a:t>
            </a:r>
            <a:endParaRPr lang="cs-CZ" dirty="0"/>
          </a:p>
        </p:txBody>
      </p:sp>
    </p:spTree>
    <p:extLst>
      <p:ext uri="{BB962C8B-B14F-4D97-AF65-F5344CB8AC3E}">
        <p14:creationId xmlns:p14="http://schemas.microsoft.com/office/powerpoint/2010/main" val="2498546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Některé otázky smluv s úhradou</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sz="2900" dirty="0"/>
              <a:t>Je-li nezletilý zájemce bez příjmů? – Může požádat o dávky pomoci v hmotné nouzi? – Ano (procesní aspekt):</a:t>
            </a:r>
          </a:p>
          <a:p>
            <a:r>
              <a:rPr lang="cs-CZ" dirty="0" err="1"/>
              <a:t>ZoPHN</a:t>
            </a:r>
            <a:r>
              <a:rPr lang="cs-CZ" dirty="0"/>
              <a:t> neupravuje obecně procesní způsobilost, na rozdíl od </a:t>
            </a:r>
            <a:r>
              <a:rPr lang="cs-CZ" dirty="0" err="1"/>
              <a:t>ZoDP</a:t>
            </a:r>
            <a:r>
              <a:rPr lang="cs-CZ" dirty="0"/>
              <a:t>, </a:t>
            </a:r>
            <a:r>
              <a:rPr lang="cs-CZ" dirty="0" err="1"/>
              <a:t>ZoSSP</a:t>
            </a:r>
            <a:r>
              <a:rPr lang="cs-CZ" dirty="0"/>
              <a:t>, zmíněných výše. </a:t>
            </a:r>
          </a:p>
          <a:p>
            <a:r>
              <a:rPr lang="cs-CZ" dirty="0"/>
              <a:t>§ 70 je nadepsán „Zastupování“, ale upravuje pouze tyto situace: </a:t>
            </a:r>
            <a:r>
              <a:rPr lang="cs-CZ" i="1" dirty="0"/>
              <a:t>(1) Je-li nezletilá oprávněná osoba </a:t>
            </a:r>
            <a:r>
              <a:rPr lang="cs-CZ" i="1" u="sng" dirty="0"/>
              <a:t>svěřena na základě rozhodnutí příslušného orgánu do péče jiné fyzické osoby</a:t>
            </a:r>
            <a:r>
              <a:rPr lang="cs-CZ" i="1" dirty="0"/>
              <a:t>, je oprávněna uplatnit nárok nezletilé oprávněné osoby a zastupuje ji v řízení o dávkách namísto zákonného zástupce tato fyzická osoba. (2) Je-li nezletilá oprávněná osoba </a:t>
            </a:r>
            <a:r>
              <a:rPr lang="cs-CZ" i="1" u="sng" dirty="0"/>
              <a:t>v plném přímém zaopatření zařízení pro péči o děti nebo mládež</a:t>
            </a:r>
            <a:r>
              <a:rPr lang="cs-CZ" i="1" dirty="0"/>
              <a:t>, je oprávněno uplatnit nárok nezletilé oprávněné osoby a zastupuje tuto osobu v řízení o dávkách toto zařízení v případě, že zákonný zástupce nebo opatrovník nepožádal o dávku nejpozději do 2 měsíců ode dne, kdy mu byla zaslána písemná výzva krajské pobočky Úřadu práce, aby o dávku pro nezletilou osobu požádal, nebo v případě, kdy pobyt zákonného zástupce nebo opatrovníka není znám.</a:t>
            </a:r>
          </a:p>
        </p:txBody>
      </p:sp>
    </p:spTree>
    <p:extLst>
      <p:ext uri="{BB962C8B-B14F-4D97-AF65-F5344CB8AC3E}">
        <p14:creationId xmlns:p14="http://schemas.microsoft.com/office/powerpoint/2010/main" val="23486238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Některé otázky smluv s úhradou</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sz="2900" dirty="0"/>
              <a:t>Je-li nezletilý zájemce bez příjmů? – Může požádat o dávky pomoci v hmotné nouzi? – Ano (procesní aspekt):</a:t>
            </a:r>
          </a:p>
          <a:p>
            <a:r>
              <a:rPr lang="cs-CZ" dirty="0"/>
              <a:t>Platí proto pouze obecná úprava správního řádu č. 500/2004 Sb.:</a:t>
            </a:r>
          </a:p>
          <a:p>
            <a:r>
              <a:rPr lang="cs-CZ" dirty="0"/>
              <a:t>§  29 odst. 1: </a:t>
            </a:r>
            <a:r>
              <a:rPr lang="cs-CZ" i="1" dirty="0"/>
              <a:t>Každý je způsobilý činit v řízení úkony samostatně (dále jen "procesní způsobilost") v tom rozsahu, v jakém mu zákon přiznává svéprávnost</a:t>
            </a:r>
            <a:r>
              <a:rPr lang="cs-CZ" dirty="0"/>
              <a:t>. [Zákon není rigidní, neváže procesní způsobilost k dosažení plné svéprávnosti nebo zletilosti; to vyplývá i z následujícího:]</a:t>
            </a:r>
          </a:p>
          <a:p>
            <a:r>
              <a:rPr lang="cs-CZ" dirty="0"/>
              <a:t>§ 32 odst. 1: </a:t>
            </a:r>
            <a:r>
              <a:rPr lang="cs-CZ" i="1" dirty="0"/>
              <a:t>V rozsahu, v jakém účastník nemá procesní způsobilost </a:t>
            </a:r>
            <a:r>
              <a:rPr lang="cs-CZ" dirty="0"/>
              <a:t>[a právě jen v takovém rozsahu]</a:t>
            </a:r>
            <a:r>
              <a:rPr lang="cs-CZ" i="1" dirty="0"/>
              <a:t>, musí být zastupován zákonným zástupcem </a:t>
            </a:r>
            <a:r>
              <a:rPr lang="cs-CZ" dirty="0"/>
              <a:t>[jinak jedná sám, i když zákonného zástupce jinak ještě má z důvodu nezletilosti].</a:t>
            </a:r>
          </a:p>
          <a:p>
            <a:r>
              <a:rPr lang="cs-CZ" b="1" dirty="0"/>
              <a:t>Ve věcech pomoci v hmotné nouzi je tak nezbytné „normálnímu“ mladistvému účastníku přiznat procesní způsobilost: může požádat o vyloučení z okruhu společně posuzovaných osob i o dávku, může přijímat i výplatu dávky.</a:t>
            </a:r>
          </a:p>
        </p:txBody>
      </p:sp>
    </p:spTree>
    <p:extLst>
      <p:ext uri="{BB962C8B-B14F-4D97-AF65-F5344CB8AC3E}">
        <p14:creationId xmlns:p14="http://schemas.microsoft.com/office/powerpoint/2010/main" val="817985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a:p>
        </p:txBody>
      </p:sp>
    </p:spTree>
    <p:extLst>
      <p:ext uri="{BB962C8B-B14F-4D97-AF65-F5344CB8AC3E}">
        <p14:creationId xmlns:p14="http://schemas.microsoft.com/office/powerpoint/2010/main" val="980620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solidFill>
                  <a:srgbClr val="FF0000"/>
                </a:solidFill>
              </a:rPr>
              <a:t>Právní rámec postavení nezletilých klientů a etika profese sociální práce</a:t>
            </a:r>
          </a:p>
        </p:txBody>
      </p:sp>
      <p:sp>
        <p:nvSpPr>
          <p:cNvPr id="3" name="Zástupný symbol pro obsah 2"/>
          <p:cNvSpPr>
            <a:spLocks noGrp="1"/>
          </p:cNvSpPr>
          <p:nvPr>
            <p:ph idx="1"/>
          </p:nvPr>
        </p:nvSpPr>
        <p:spPr/>
        <p:txBody>
          <a:bodyPr>
            <a:normAutofit fontScale="85000" lnSpcReduction="10000"/>
          </a:bodyPr>
          <a:lstStyle/>
          <a:p>
            <a:r>
              <a:rPr lang="cs-CZ" sz="1800" u="sng" dirty="0"/>
              <a:t>Mezinárodní definice sociální práce (IFSW a IASSW, 2014)</a:t>
            </a:r>
            <a:r>
              <a:rPr lang="cs-CZ" sz="1800" dirty="0"/>
              <a:t>: </a:t>
            </a:r>
            <a:r>
              <a:rPr lang="cs-CZ" sz="1800" i="1" dirty="0"/>
              <a:t>„Sociální práce je na praxi založená profese a vědní disciplína, která podporuje sociální změnu, růst, soudržnost, podporuje zplnomocňování a osvobozování člověka. Principy sociální spravedlnosti, </a:t>
            </a:r>
            <a:r>
              <a:rPr lang="cs-CZ" sz="1800" b="1" i="1" dirty="0"/>
              <a:t>lidských práv</a:t>
            </a:r>
            <a:r>
              <a:rPr lang="cs-CZ" sz="1800" i="1" dirty="0"/>
              <a:t>, společenské odpovědnosti a respektu k jinakosti jsou pro sociální práci klíčové. Sociální práce, s využitím poznatků z teorie sociální práce, napomáhá lidem a společenským strukturám zaměřit se na životní možnosti a na zlepšení životních podmínek.“ </a:t>
            </a:r>
            <a:r>
              <a:rPr lang="cs-CZ" sz="1800" dirty="0"/>
              <a:t> </a:t>
            </a:r>
          </a:p>
          <a:p>
            <a:r>
              <a:rPr lang="cs-CZ" sz="1800" b="1" dirty="0"/>
              <a:t>Světové prohlášení sociální práce o etických principech (IFSW a IASSW, 2004; aktualizace červenec 2018)</a:t>
            </a:r>
          </a:p>
          <a:p>
            <a:pPr lvl="1"/>
            <a:r>
              <a:rPr lang="cs-CZ" dirty="0"/>
              <a:t>Základní principy:</a:t>
            </a:r>
          </a:p>
          <a:p>
            <a:pPr lvl="2"/>
            <a:r>
              <a:rPr lang="cs-CZ" dirty="0"/>
              <a:t>1. uznání přirozené důstojnosti lidství; </a:t>
            </a:r>
          </a:p>
          <a:p>
            <a:pPr lvl="2"/>
            <a:r>
              <a:rPr lang="cs-CZ" b="1" dirty="0"/>
              <a:t>2. prosazování lidských práv</a:t>
            </a:r>
            <a:r>
              <a:rPr lang="cs-CZ" dirty="0"/>
              <a:t>; </a:t>
            </a:r>
          </a:p>
          <a:p>
            <a:pPr lvl="2"/>
            <a:r>
              <a:rPr lang="cs-CZ" dirty="0"/>
              <a:t>3. prosazování sociální spravedlnosti; </a:t>
            </a:r>
          </a:p>
          <a:p>
            <a:pPr lvl="2"/>
            <a:r>
              <a:rPr lang="pt-BR" dirty="0"/>
              <a:t>4. prosazování práva na sebeurčení; </a:t>
            </a:r>
          </a:p>
          <a:p>
            <a:pPr lvl="2"/>
            <a:r>
              <a:rPr lang="pt-BR" dirty="0"/>
              <a:t>5. prosazování práva na participaci; </a:t>
            </a:r>
          </a:p>
          <a:p>
            <a:pPr lvl="2"/>
            <a:r>
              <a:rPr lang="cs-CZ" dirty="0"/>
              <a:t>6. respekt k důstojnosti a soukromí; </a:t>
            </a:r>
          </a:p>
          <a:p>
            <a:pPr lvl="2"/>
            <a:r>
              <a:rPr lang="cs-CZ" dirty="0"/>
              <a:t>7. přistupování k lidem jako k celým bytostem; </a:t>
            </a:r>
          </a:p>
          <a:p>
            <a:pPr lvl="2"/>
            <a:r>
              <a:rPr lang="cs-CZ" dirty="0"/>
              <a:t>8. etické využívání technologií a sociálních médií; </a:t>
            </a:r>
          </a:p>
          <a:p>
            <a:pPr lvl="2"/>
            <a:r>
              <a:rPr lang="cs-CZ" dirty="0"/>
              <a:t>9. profesní integrita. </a:t>
            </a:r>
          </a:p>
          <a:p>
            <a:endParaRPr lang="cs-CZ" dirty="0"/>
          </a:p>
        </p:txBody>
      </p:sp>
    </p:spTree>
    <p:extLst>
      <p:ext uri="{BB962C8B-B14F-4D97-AF65-F5344CB8AC3E}">
        <p14:creationId xmlns:p14="http://schemas.microsoft.com/office/powerpoint/2010/main" val="7735345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solidFill>
                  <a:srgbClr val="FF0000"/>
                </a:solidFill>
              </a:rPr>
              <a:t>Právní rámec postavení nezletilých klientů a etika profese sociální práce</a:t>
            </a:r>
          </a:p>
        </p:txBody>
      </p:sp>
      <p:sp>
        <p:nvSpPr>
          <p:cNvPr id="3" name="Zástupný symbol pro obsah 2"/>
          <p:cNvSpPr>
            <a:spLocks noGrp="1"/>
          </p:cNvSpPr>
          <p:nvPr>
            <p:ph idx="1"/>
          </p:nvPr>
        </p:nvSpPr>
        <p:spPr/>
        <p:txBody>
          <a:bodyPr>
            <a:noAutofit/>
          </a:bodyPr>
          <a:lstStyle/>
          <a:p>
            <a:r>
              <a:rPr lang="cs-CZ" dirty="0"/>
              <a:t>2. prosazování lidských práv</a:t>
            </a:r>
          </a:p>
          <a:p>
            <a:pPr lvl="1"/>
            <a:r>
              <a:rPr lang="cs-CZ" sz="2000" i="1" dirty="0"/>
              <a:t>2.1 </a:t>
            </a:r>
            <a:r>
              <a:rPr lang="cs-CZ" sz="2000" b="1" i="1" dirty="0"/>
              <a:t>Sociální pracovníci přijímají a prosazují základní a nezcizitelná práva všech lidských bytostí</a:t>
            </a:r>
            <a:r>
              <a:rPr lang="cs-CZ" sz="2000" i="1" dirty="0"/>
              <a:t>, jak jsou vyjádřena v lidskoprávních instrumentech a úmluvách…</a:t>
            </a:r>
            <a:endParaRPr lang="cs-CZ" sz="2000" dirty="0"/>
          </a:p>
          <a:p>
            <a:pPr lvl="1"/>
            <a:r>
              <a:rPr lang="cs-CZ" sz="2000" i="1" dirty="0"/>
              <a:t>2.2 Sociální pracovníci respektují a brání </a:t>
            </a:r>
            <a:r>
              <a:rPr lang="cs-CZ" sz="2000" b="1" i="1" dirty="0"/>
              <a:t>lidskoprávní principy nedělitelnosti a prosazování všech občanských, politických, hospodářských, sociálních, kulturních a environmentálních práv.</a:t>
            </a:r>
            <a:r>
              <a:rPr lang="cs-CZ" sz="2000" i="1" dirty="0"/>
              <a:t> </a:t>
            </a:r>
            <a:endParaRPr lang="cs-CZ" sz="2000" dirty="0"/>
          </a:p>
          <a:p>
            <a:pPr lvl="1"/>
            <a:r>
              <a:rPr lang="cs-CZ" sz="2000" i="1" dirty="0"/>
              <a:t>2.3 Jsouce si vědomi, že kultura někdy slouží jako zástěrka pro porušování lidských práv, působí sociální pracovníci jako </a:t>
            </a:r>
            <a:r>
              <a:rPr lang="cs-CZ" sz="2000" b="1" i="1" dirty="0"/>
              <a:t>kulturní mediátoři</a:t>
            </a:r>
            <a:r>
              <a:rPr lang="cs-CZ" sz="2000" i="1" dirty="0"/>
              <a:t>, kteří umožňují budování konsenzu, nacházejí odpovídající rovnováhu mezi vzájemně si konkurujícími lidskými právy a </a:t>
            </a:r>
            <a:r>
              <a:rPr lang="cs-CZ" sz="2000" b="1" i="1" dirty="0"/>
              <a:t>zasazují se o práva </a:t>
            </a:r>
            <a:r>
              <a:rPr lang="cs-CZ" sz="2000" b="1" i="1" dirty="0" err="1"/>
              <a:t>marginalizovaných</a:t>
            </a:r>
            <a:r>
              <a:rPr lang="cs-CZ" sz="2000" b="1" i="1" dirty="0"/>
              <a:t>, stigmatizovaných, vyloučených, vykořisťovaných a utlačovaných jednotlivců a skupin osob</a:t>
            </a:r>
            <a:r>
              <a:rPr lang="cs-CZ" sz="2000" i="1" dirty="0"/>
              <a:t>. </a:t>
            </a:r>
            <a:endParaRPr lang="cs-CZ" sz="2000" dirty="0"/>
          </a:p>
          <a:p>
            <a:pPr lvl="1"/>
            <a:r>
              <a:rPr lang="cs-CZ" sz="2000" i="1" dirty="0"/>
              <a:t>2.5 Sociální pracovníci poskytují </a:t>
            </a:r>
            <a:r>
              <a:rPr lang="cs-CZ" sz="2000" b="1" i="1" dirty="0"/>
              <a:t>lidem informace o jejich právech a podporují úsilí lidí domoci se svých práv</a:t>
            </a:r>
            <a:r>
              <a:rPr lang="cs-CZ" sz="2000" i="1" dirty="0"/>
              <a:t>. </a:t>
            </a:r>
            <a:endParaRPr lang="cs-CZ" sz="2000" dirty="0"/>
          </a:p>
        </p:txBody>
      </p:sp>
    </p:spTree>
    <p:extLst>
      <p:ext uri="{BB962C8B-B14F-4D97-AF65-F5344CB8AC3E}">
        <p14:creationId xmlns:p14="http://schemas.microsoft.com/office/powerpoint/2010/main" val="2113428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solidFill>
                  <a:srgbClr val="FF0000"/>
                </a:solidFill>
              </a:rPr>
              <a:t>Právní rámec postavení nezletilých klientů a etika profese sociální práce</a:t>
            </a:r>
          </a:p>
        </p:txBody>
      </p:sp>
      <p:sp>
        <p:nvSpPr>
          <p:cNvPr id="3" name="Zástupný symbol pro obsah 2"/>
          <p:cNvSpPr>
            <a:spLocks noGrp="1"/>
          </p:cNvSpPr>
          <p:nvPr>
            <p:ph idx="1"/>
          </p:nvPr>
        </p:nvSpPr>
        <p:spPr/>
        <p:txBody>
          <a:bodyPr>
            <a:normAutofit/>
          </a:bodyPr>
          <a:lstStyle/>
          <a:p>
            <a:r>
              <a:rPr lang="cs-CZ" dirty="0"/>
              <a:t>3. prosazování sociální spravedlnosti; </a:t>
            </a:r>
          </a:p>
          <a:p>
            <a:pPr lvl="1"/>
            <a:r>
              <a:rPr lang="cs-CZ" sz="2000" i="1" dirty="0"/>
              <a:t>Sociální pracovníci prosazují sociální spravedlnost, a to ve vztahu ke společnosti obecně, jakož i ve vztahu k lidem, kteří s nimi pracují. To znamená: </a:t>
            </a:r>
            <a:endParaRPr lang="cs-CZ" sz="2000" dirty="0"/>
          </a:p>
          <a:p>
            <a:pPr lvl="2"/>
            <a:r>
              <a:rPr lang="cs-CZ" sz="2000" b="1" i="1" dirty="0"/>
              <a:t>3.1 Potírání diskriminace a institucionální útlaku </a:t>
            </a:r>
            <a:endParaRPr lang="cs-CZ" sz="2000" dirty="0"/>
          </a:p>
          <a:p>
            <a:pPr lvl="3"/>
            <a:r>
              <a:rPr lang="cs-CZ" sz="2000" dirty="0"/>
              <a:t>a) </a:t>
            </a:r>
            <a:r>
              <a:rPr lang="cs-CZ" sz="2000" i="1" dirty="0"/>
              <a:t>Sociální pracovníci </a:t>
            </a:r>
            <a:r>
              <a:rPr lang="cs-CZ" sz="2000" b="1" i="1" dirty="0"/>
              <a:t>potírají diskriminaci</a:t>
            </a:r>
            <a:r>
              <a:rPr lang="cs-CZ" sz="2000" i="1" dirty="0"/>
              <a:t>, která zahrnuje, avšak neomezuje se, na diskriminaci z důvodu fyzických a/nebo mentálních schopností, způsobilosti, věku, kultury, … </a:t>
            </a:r>
            <a:endParaRPr lang="cs-CZ" sz="2000" dirty="0"/>
          </a:p>
          <a:p>
            <a:pPr lvl="3"/>
            <a:r>
              <a:rPr lang="cs-CZ" sz="2000" dirty="0"/>
              <a:t>b) </a:t>
            </a:r>
            <a:r>
              <a:rPr lang="cs-CZ" sz="2000" i="1" dirty="0"/>
              <a:t>Sociální pracovníci si jsou vědomi toho, jak ideologie, zákony, politiky, nařízení, zvyky nebo praktiky mohou způsobovat nerovnosti a bránit členům některých skupin v tom, aby s nimi bylo zacházeno na rovnoprávném základě s ostatními. </a:t>
            </a:r>
            <a:endParaRPr lang="cs-CZ" sz="2000" dirty="0"/>
          </a:p>
          <a:p>
            <a:pPr lvl="3"/>
            <a:r>
              <a:rPr lang="cs-CZ" sz="2000" i="1" dirty="0"/>
              <a:t>c) Sociální pracovníci </a:t>
            </a:r>
            <a:r>
              <a:rPr lang="cs-CZ" sz="2000" b="1" i="1" dirty="0"/>
              <a:t>pracují proti institucionalizované diskriminaci a útlaku ve všech jejich formách</a:t>
            </a:r>
            <a:r>
              <a:rPr lang="cs-CZ" sz="2000" i="1" dirty="0"/>
              <a:t>. </a:t>
            </a:r>
            <a:endParaRPr lang="cs-CZ" sz="2000" dirty="0"/>
          </a:p>
        </p:txBody>
      </p:sp>
    </p:spTree>
    <p:extLst>
      <p:ext uri="{BB962C8B-B14F-4D97-AF65-F5344CB8AC3E}">
        <p14:creationId xmlns:p14="http://schemas.microsoft.com/office/powerpoint/2010/main" val="19217541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solidFill>
                  <a:srgbClr val="FF0000"/>
                </a:solidFill>
              </a:rPr>
              <a:t>Právní rámec postavení nezletilých klientů a etika profese sociální práce</a:t>
            </a:r>
          </a:p>
        </p:txBody>
      </p:sp>
      <p:sp>
        <p:nvSpPr>
          <p:cNvPr id="3" name="Zástupný symbol pro obsah 2"/>
          <p:cNvSpPr>
            <a:spLocks noGrp="1"/>
          </p:cNvSpPr>
          <p:nvPr>
            <p:ph idx="1"/>
          </p:nvPr>
        </p:nvSpPr>
        <p:spPr/>
        <p:txBody>
          <a:bodyPr>
            <a:normAutofit/>
          </a:bodyPr>
          <a:lstStyle/>
          <a:p>
            <a:r>
              <a:rPr lang="pt-BR" dirty="0"/>
              <a:t>4. prosazování práva na sebeurčení</a:t>
            </a:r>
            <a:endParaRPr lang="cs-CZ" dirty="0"/>
          </a:p>
          <a:p>
            <a:pPr lvl="1"/>
            <a:r>
              <a:rPr lang="cs-CZ" sz="2000" i="1" dirty="0"/>
              <a:t>4.1 </a:t>
            </a:r>
            <a:r>
              <a:rPr lang="cs-CZ" sz="2000" b="1" i="1" dirty="0"/>
              <a:t>Sociální pracovníci uznávají lidi jako schopné a sebeurčující</a:t>
            </a:r>
            <a:r>
              <a:rPr lang="cs-CZ" sz="2000" i="1" dirty="0"/>
              <a:t>. </a:t>
            </a:r>
            <a:endParaRPr lang="cs-CZ" sz="2000" dirty="0"/>
          </a:p>
          <a:p>
            <a:pPr lvl="1"/>
            <a:r>
              <a:rPr lang="cs-CZ" sz="2000" i="1" dirty="0"/>
              <a:t>4.2 Sociální pracovníci </a:t>
            </a:r>
            <a:r>
              <a:rPr lang="cs-CZ" sz="2000" b="1" i="1" dirty="0"/>
              <a:t>respektují a prosazují práva lidí činit svou vlastní volbu a svá vlastní rozhodnut</a:t>
            </a:r>
            <a:r>
              <a:rPr lang="cs-CZ" sz="2000" i="1" dirty="0"/>
              <a:t>í, za podmínky, že to neohrožuje práva nebo oprávněné zájmy </a:t>
            </a:r>
            <a:r>
              <a:rPr lang="cs-CZ" sz="2000" b="1" i="1" dirty="0"/>
              <a:t>jiných</a:t>
            </a:r>
            <a:r>
              <a:rPr lang="cs-CZ" sz="2000" i="1" dirty="0"/>
              <a:t>. </a:t>
            </a:r>
            <a:endParaRPr lang="cs-CZ" sz="2000" dirty="0"/>
          </a:p>
          <a:p>
            <a:pPr lvl="1"/>
            <a:r>
              <a:rPr lang="cs-CZ" sz="2000" i="1" dirty="0"/>
              <a:t>4.5 Sociální pracovníci si jsou vědomi reality života lidí, jejichž sebeurčení je často zkráceno z důvodu působení rozličných faktorů, včetně kontrolních funkcí, které sociální pracovníci vykonávají v mnoha oblastech, jako je ochrana a blaho dětí, trestní spravedlnost, postižení a duševního zdraví. </a:t>
            </a:r>
            <a:endParaRPr lang="cs-CZ" sz="2000" dirty="0"/>
          </a:p>
          <a:p>
            <a:pPr lvl="1"/>
            <a:r>
              <a:rPr lang="cs-CZ" sz="2000" i="1" dirty="0"/>
              <a:t>4.7 Sociální pracovníci uznávají, že dominantní </a:t>
            </a:r>
            <a:r>
              <a:rPr lang="cs-CZ" sz="2000" i="1" dirty="0" err="1"/>
              <a:t>socio</a:t>
            </a:r>
            <a:r>
              <a:rPr lang="cs-CZ" sz="2000" i="1" dirty="0"/>
              <a:t>-politické a kulturní diskuzi a praxe přispívají k mnoha přesvědčením, považovaným za samozřejmá, jakož i k mnoha strnulým způsobům myšlení, která manifestují normalizaci a naturalizaci škály předsudků, útlaků, marginalizací, vykořisťování, násilí a vyloučení. </a:t>
            </a:r>
            <a:endParaRPr lang="cs-CZ" sz="2000" dirty="0"/>
          </a:p>
          <a:p>
            <a:endParaRPr lang="cs-CZ" dirty="0"/>
          </a:p>
        </p:txBody>
      </p:sp>
    </p:spTree>
    <p:extLst>
      <p:ext uri="{BB962C8B-B14F-4D97-AF65-F5344CB8AC3E}">
        <p14:creationId xmlns:p14="http://schemas.microsoft.com/office/powerpoint/2010/main" val="12326544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algn="ctr"/>
            <a:r>
              <a:rPr lang="cs-CZ" sz="3600" dirty="0">
                <a:solidFill>
                  <a:srgbClr val="FF0000"/>
                </a:solidFill>
              </a:rPr>
              <a:t>Závěr</a:t>
            </a:r>
          </a:p>
        </p:txBody>
      </p:sp>
      <p:sp>
        <p:nvSpPr>
          <p:cNvPr id="3" name="Zástupný symbol pro obsah 2"/>
          <p:cNvSpPr>
            <a:spLocks noGrp="1"/>
          </p:cNvSpPr>
          <p:nvPr>
            <p:ph idx="1"/>
          </p:nvPr>
        </p:nvSpPr>
        <p:spPr/>
        <p:txBody>
          <a:bodyPr>
            <a:noAutofit/>
          </a:bodyPr>
          <a:lstStyle/>
          <a:p>
            <a:r>
              <a:rPr lang="cs-CZ" sz="2800" dirty="0"/>
              <a:t>Sociální pracovníci při jednání s nezletilým, zejména mladistvým, zájemcem o službu, a při uzavírání smlouvy o poskytnutí sociální služby</a:t>
            </a:r>
          </a:p>
          <a:p>
            <a:pPr>
              <a:buFontTx/>
              <a:buChar char="-"/>
            </a:pPr>
            <a:r>
              <a:rPr lang="cs-CZ" sz="2800" dirty="0"/>
              <a:t>si jsou vědomi ústavněprávního a lidskoprávního rámce takového právního jednání,</a:t>
            </a:r>
          </a:p>
          <a:p>
            <a:pPr>
              <a:buFontTx/>
              <a:buChar char="-"/>
            </a:pPr>
            <a:r>
              <a:rPr lang="cs-CZ" sz="2800" dirty="0"/>
              <a:t>znají a umějí aplikovat v souladu s lidskoprávním rámcem zákonnou právní úpravu nabývání svéprávnosti nezletilými,</a:t>
            </a:r>
          </a:p>
          <a:p>
            <a:pPr>
              <a:buFontTx/>
              <a:buChar char="-"/>
            </a:pPr>
            <a:r>
              <a:rPr lang="cs-CZ" sz="2800" dirty="0"/>
              <a:t>při tom postupují plně v souladu se zásadami profesní etiky.</a:t>
            </a:r>
          </a:p>
          <a:p>
            <a:endParaRPr lang="cs-CZ" sz="2800" dirty="0"/>
          </a:p>
        </p:txBody>
      </p:sp>
    </p:spTree>
    <p:extLst>
      <p:ext uri="{BB962C8B-B14F-4D97-AF65-F5344CB8AC3E}">
        <p14:creationId xmlns:p14="http://schemas.microsoft.com/office/powerpoint/2010/main" val="670266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algn="ctr"/>
            <a:endParaRPr lang="cs-CZ" sz="3600" dirty="0">
              <a:solidFill>
                <a:srgbClr val="FF0000"/>
              </a:solidFill>
            </a:endParaRPr>
          </a:p>
        </p:txBody>
      </p:sp>
      <p:sp>
        <p:nvSpPr>
          <p:cNvPr id="3" name="Zástupný symbol pro obsah 2"/>
          <p:cNvSpPr>
            <a:spLocks noGrp="1"/>
          </p:cNvSpPr>
          <p:nvPr>
            <p:ph idx="1"/>
          </p:nvPr>
        </p:nvSpPr>
        <p:spPr/>
        <p:txBody>
          <a:bodyPr>
            <a:noAutofit/>
          </a:bodyPr>
          <a:lstStyle/>
          <a:p>
            <a:pPr marL="0" indent="0">
              <a:buNone/>
            </a:pPr>
            <a:endParaRPr lang="cs-CZ" sz="2800" dirty="0"/>
          </a:p>
          <a:p>
            <a:pPr marL="0" indent="0">
              <a:buNone/>
            </a:pPr>
            <a:endParaRPr lang="cs-CZ" sz="2800" dirty="0"/>
          </a:p>
          <a:p>
            <a:pPr marL="0" indent="0">
              <a:buNone/>
            </a:pPr>
            <a:endParaRPr lang="cs-CZ" sz="2800" dirty="0"/>
          </a:p>
          <a:p>
            <a:pPr marL="0" indent="0" algn="ctr">
              <a:buNone/>
            </a:pPr>
            <a:r>
              <a:rPr lang="cs-CZ" sz="5400" dirty="0">
                <a:solidFill>
                  <a:srgbClr val="FF0000"/>
                </a:solidFill>
              </a:rPr>
              <a:t>Děkuji za pozornost.</a:t>
            </a:r>
          </a:p>
        </p:txBody>
      </p:sp>
    </p:spTree>
    <p:extLst>
      <p:ext uri="{BB962C8B-B14F-4D97-AF65-F5344CB8AC3E}">
        <p14:creationId xmlns:p14="http://schemas.microsoft.com/office/powerpoint/2010/main" val="3308656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lnSpcReduction="10000"/>
          </a:bodyPr>
          <a:lstStyle/>
          <a:p>
            <a:r>
              <a:rPr lang="cs-CZ" sz="2900" dirty="0"/>
              <a:t>Přístup založený na právech dítěte:</a:t>
            </a:r>
          </a:p>
          <a:p>
            <a:pPr lvl="1"/>
            <a:r>
              <a:rPr lang="cs-CZ" i="1" dirty="0"/>
              <a:t>„vyžaduje </a:t>
            </a:r>
            <a:r>
              <a:rPr lang="cs-CZ" b="1" i="1" dirty="0"/>
              <a:t>změnu paradigmatu od přístupů založených na ochraně dítěte, v nichž jsou děti vnímány a v němž je s nimi zacházeno jako s „objekty“, které potřebují pomoc, spíše než jako s držiteli práv nadanými právy na ochranu. </a:t>
            </a:r>
            <a:r>
              <a:rPr lang="cs-CZ" i="1" dirty="0"/>
              <a:t>Přístup založený na právech dítěte je tím, co dále posouvá realizaci práv všech dětí, jak jsou zakotveny v Úmluvě, a to tak, že rozvíjí schopnost nositelů povinností dostát svým závazkům respektovat, chránit a naplňovat práva (čl. 4) a schopnost držitelů práv nárokovat si svá práva, veden vždy právem nebýt diskriminován (čl. 2), právem na posouzení nejlepšího zájmu dítěte (čl. 3 odst. 1), právem na život, přežití a rozvoj (čl. 6) a právem na respekt k názorům dítěte (čl. 12). Děti mají rovněž právo být usměrňovány a vedeny při výkonu svých práv svými pečovateli, rodiči a členy komunity, v souladu se svými rozvíjejícími schopnostmi (čl. 5). Tento přístup založený na právech dítěte je celostní a klade důraz na </a:t>
            </a:r>
            <a:r>
              <a:rPr lang="cs-CZ" b="1" i="1" dirty="0"/>
              <a:t>podporu silných stránek a zdrojů samotného dítěte a všech sociálních systémů, kterých je dítě součástí</a:t>
            </a:r>
            <a:r>
              <a:rPr lang="cs-CZ" i="1" dirty="0"/>
              <a:t>: rodiny, školy, komunity, institucí, náboženských a kulturních systémů.“ </a:t>
            </a:r>
          </a:p>
          <a:p>
            <a:pPr lvl="1" indent="0">
              <a:buNone/>
            </a:pPr>
            <a:r>
              <a:rPr lang="cs-CZ" dirty="0"/>
              <a:t>[Výbor OSN pro práva dítěte, Obecný komentář č. 13 (2011): Právo dítěte na svobodu od všech forem násilí, CRC/C/GC/13, odst. 59]</a:t>
            </a:r>
          </a:p>
          <a:p>
            <a:endParaRPr lang="cs-CZ" dirty="0"/>
          </a:p>
        </p:txBody>
      </p:sp>
    </p:spTree>
    <p:extLst>
      <p:ext uri="{BB962C8B-B14F-4D97-AF65-F5344CB8AC3E}">
        <p14:creationId xmlns:p14="http://schemas.microsoft.com/office/powerpoint/2010/main" val="2385580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a:bodyPr>
          <a:lstStyle/>
          <a:p>
            <a:r>
              <a:rPr lang="cs-CZ" dirty="0"/>
              <a:t>Znamená jednoznačný odklon od doktríny </a:t>
            </a:r>
            <a:r>
              <a:rPr lang="cs-CZ" i="1" dirty="0" err="1"/>
              <a:t>parens</a:t>
            </a:r>
            <a:r>
              <a:rPr lang="cs-CZ" i="1" dirty="0"/>
              <a:t> </a:t>
            </a:r>
            <a:r>
              <a:rPr lang="cs-CZ" i="1" dirty="0" err="1"/>
              <a:t>patriae</a:t>
            </a:r>
            <a:r>
              <a:rPr lang="cs-CZ" i="1" dirty="0"/>
              <a:t> </a:t>
            </a:r>
            <a:r>
              <a:rPr lang="cs-CZ" dirty="0"/>
              <a:t>(paternalismu)</a:t>
            </a:r>
          </a:p>
          <a:p>
            <a:pPr algn="just"/>
            <a:r>
              <a:rPr lang="cs-CZ" i="1" dirty="0"/>
              <a:t>Cílem konceptu nejlepšího zájmu dítěte je zajistit plný a účinný výkon všech práv obsažených v Úmluvě a všestranný rozvoj dítěte.</a:t>
            </a:r>
            <a:r>
              <a:rPr lang="cs-CZ" b="1" i="1" dirty="0"/>
              <a:t> </a:t>
            </a:r>
            <a:r>
              <a:rPr lang="cs-CZ" i="1" dirty="0"/>
              <a:t>Výbor již upozornil</a:t>
            </a:r>
            <a:r>
              <a:rPr lang="cs-CZ" b="1" i="1" dirty="0"/>
              <a:t> </a:t>
            </a:r>
            <a:r>
              <a:rPr lang="cs-CZ" i="1" dirty="0"/>
              <a:t>na to, že „úsudek dospělé osoby ohledně nejlepšího zájmu dítěte nesmí převážit nad povinností respektovat všechna práva dítěte vyplývající z Úmluvy.“ Výbor dále připomíná, že není stanovena hierarchie práv zakotvených v Úmluvě; všechna práva obsažená v Úmluvě jsou v „nejlepším zájmu dítěte“ a žádné právo nelze dítěti odepřít na základě negativního výkladu nejlepšího zájmu dítěte. </a:t>
            </a:r>
          </a:p>
          <a:p>
            <a:pPr algn="just"/>
            <a:r>
              <a:rPr lang="cs-CZ" b="1" dirty="0"/>
              <a:t>[Výbor OSN pro práva dítěte, Obecný komentář č. 13 (2011): Právo dítěte na svobodu od všech forem násilí, CRC/C/GC/13, odst. 61]</a:t>
            </a:r>
          </a:p>
          <a:p>
            <a:endParaRPr lang="cs-CZ" dirty="0"/>
          </a:p>
        </p:txBody>
      </p:sp>
    </p:spTree>
    <p:extLst>
      <p:ext uri="{BB962C8B-B14F-4D97-AF65-F5344CB8AC3E}">
        <p14:creationId xmlns:p14="http://schemas.microsoft.com/office/powerpoint/2010/main" val="1777714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a:bodyPr>
          <a:lstStyle/>
          <a:p>
            <a:pPr algn="just"/>
            <a:r>
              <a:rPr lang="cs-CZ" i="1" dirty="0"/>
              <a:t>Při určování nejlepšího zájmu dítěte a práva být slyšen je nutno brát v úvahu rozvíjející se schopnosti dítěte (čl. 5). Výbor již stanovil, že </a:t>
            </a:r>
            <a:r>
              <a:rPr lang="cs-CZ" i="1" u="sng" dirty="0"/>
              <a:t>čím více dítě ví</a:t>
            </a:r>
            <a:r>
              <a:rPr lang="cs-CZ" i="1" dirty="0"/>
              <a:t>, čím více toho prožilo a čím více věcem rozumí, </a:t>
            </a:r>
            <a:r>
              <a:rPr lang="cs-CZ" i="1" u="sng" dirty="0"/>
              <a:t>tím více musí rodič, </a:t>
            </a:r>
            <a:r>
              <a:rPr lang="cs-CZ" i="1" dirty="0"/>
              <a:t>opatrovník nebo jiné osoby právně za něj odpovědné </a:t>
            </a:r>
            <a:r>
              <a:rPr lang="cs-CZ" i="1" u="sng" dirty="0"/>
              <a:t>změnit své vedení a poučování do připomínek a rad, a později do výměn názorů rovného s rovným</a:t>
            </a:r>
            <a:r>
              <a:rPr lang="cs-CZ" i="1" dirty="0"/>
              <a:t>. Obdobně jak dítě dospívá, mají jeho názory vzrůstající váhu při hodnocení jeho nejlepšího zájmu. Kojenci a hodně malé děti mají stejná práva jako všechny děti na posouzení svého nejlepšího zájmu, i když ještě neumějí vyjadřovat své názory nebo </a:t>
            </a:r>
            <a:r>
              <a:rPr lang="pl-PL" i="1" dirty="0"/>
              <a:t>samostatně jednat tak jako starší děti. </a:t>
            </a:r>
          </a:p>
          <a:p>
            <a:pPr algn="just"/>
            <a:r>
              <a:rPr lang="pl-PL" b="1" dirty="0"/>
              <a:t>(tamtéž; 44)</a:t>
            </a:r>
          </a:p>
          <a:p>
            <a:endParaRPr lang="cs-CZ" dirty="0"/>
          </a:p>
        </p:txBody>
      </p:sp>
    </p:spTree>
    <p:extLst>
      <p:ext uri="{BB962C8B-B14F-4D97-AF65-F5344CB8AC3E}">
        <p14:creationId xmlns:p14="http://schemas.microsoft.com/office/powerpoint/2010/main" val="2057794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a:bodyPr>
          <a:lstStyle/>
          <a:p>
            <a:pPr algn="just"/>
            <a:r>
              <a:rPr lang="cs-CZ" i="1" dirty="0"/>
              <a:t>Zatímco Úmluva se nijak výslovně na tyto děti neodkazuje, všechna její ustanovení jsou aplikovatelná na děti ulice, které zažívají porušování velké většiny článků Úmluvy. </a:t>
            </a:r>
            <a:r>
              <a:rPr lang="cs-CZ" b="1" dirty="0"/>
              <a:t>(Obecný komentář VPD OSN č. 21 o dětech ulice; 2)</a:t>
            </a:r>
          </a:p>
          <a:p>
            <a:pPr algn="just"/>
            <a:r>
              <a:rPr lang="cs-CZ" i="1" dirty="0"/>
              <a:t>V předkládaném obecném komentáři je termín “děti ulice” používán k označení: (a) dětí, které jsou závislé na ulici, pokud jde o přebývání a/nebo práci”, ať již osamoceny, s vrstevníky či s rodinou; a (b) širší populace dětí, které formovaly silné vazby na veřejný prostor a pro které hraje ulice životně důležitou roli v jejich každodenním životě a identitě. Tato širší populace zahrnuje děti, které pravidelně, nikoli vždy, žijí a/nebo pracují na ulici, a děti, které nežijí nebo nepracují na ulici, avšak které na ulici pravidelně doprovázejí své vrstevníky, sourozence nebo rodinu. Co se týče dětí ulice, “bytím ve veřejném prostoru” je myšleno tak, že zahrnuje trávení podstatné části času na ulici a pouličních trzích, ve veřejných parcích, veřejných komunitních prostorech, náměstích a autobusových a vlakových stanicích. </a:t>
            </a:r>
            <a:r>
              <a:rPr lang="cs-CZ" b="1" dirty="0"/>
              <a:t>(tamtéž; 4)</a:t>
            </a:r>
            <a:endParaRPr lang="cs-CZ" i="1" dirty="0"/>
          </a:p>
          <a:p>
            <a:endParaRPr lang="cs-CZ" dirty="0"/>
          </a:p>
        </p:txBody>
      </p:sp>
    </p:spTree>
    <p:extLst>
      <p:ext uri="{BB962C8B-B14F-4D97-AF65-F5344CB8AC3E}">
        <p14:creationId xmlns:p14="http://schemas.microsoft.com/office/powerpoint/2010/main" val="1409012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a:bodyPr>
          <a:lstStyle/>
          <a:p>
            <a:pPr algn="just"/>
            <a:r>
              <a:rPr lang="cs-CZ" i="1" dirty="0"/>
              <a:t>K dětem ulice existují rozdílné přístupy, často v kombinaci. Zahrnují přístup založený na právech dítěte, opatrovnický [</a:t>
            </a:r>
            <a:r>
              <a:rPr lang="cs-CZ" i="1" dirty="0" err="1"/>
              <a:t>welfare</a:t>
            </a:r>
            <a:r>
              <a:rPr lang="cs-CZ" i="1" dirty="0"/>
              <a:t>] přístup, zahrnuje “záchranu” dětí, které jsou vnímány jako objekt nebo oběť ulice a v němž jsou rozhodnutí činěna pro dítě bez vážného zohlednění jeho nebo jejích názorů; a represivní přístup, v němž je dítě vnímáno jako delikvent</a:t>
            </a:r>
            <a:r>
              <a:rPr lang="cs-CZ" dirty="0"/>
              <a:t>. </a:t>
            </a:r>
            <a:r>
              <a:rPr lang="cs-CZ" i="1" dirty="0"/>
              <a:t>Opatrovnický a represivní přístup nevnímají dítě jako nositele práv a vyúsťují v nucené přemístění dětí z ulice, které dále porušuje jejich práva. Tvrdit, že opatrovnický a represivní přístup jsou v nejlepším zájmu dítěte neznamená, že jsou založeny na právech. Při aplikaci Úmluvy je stěžejní používat přístup založený na právech dítěte. Viz Obecný komentář č. 13 (2011) o právu dítěte na svobodu před všemi formami násilí, odst. 59, a č. 14 (2013) o právu dítěte na zohlednění jeho nejlepšího zájmu jako předního hlediska. </a:t>
            </a:r>
            <a:r>
              <a:rPr lang="cs-CZ" b="1" dirty="0"/>
              <a:t>(tamtéž; 5)</a:t>
            </a:r>
            <a:endParaRPr lang="cs-CZ" i="1" dirty="0"/>
          </a:p>
          <a:p>
            <a:endParaRPr lang="cs-CZ" dirty="0"/>
          </a:p>
        </p:txBody>
      </p:sp>
    </p:spTree>
    <p:extLst>
      <p:ext uri="{BB962C8B-B14F-4D97-AF65-F5344CB8AC3E}">
        <p14:creationId xmlns:p14="http://schemas.microsoft.com/office/powerpoint/2010/main" val="1051449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rgbClr val="FF0000"/>
                </a:solidFill>
              </a:rPr>
              <a:t>Výklad k úmluvě o právech dítěte</a:t>
            </a:r>
          </a:p>
        </p:txBody>
      </p:sp>
      <p:sp>
        <p:nvSpPr>
          <p:cNvPr id="3" name="Zástupný symbol pro obsah 2"/>
          <p:cNvSpPr>
            <a:spLocks noGrp="1"/>
          </p:cNvSpPr>
          <p:nvPr>
            <p:ph idx="1"/>
          </p:nvPr>
        </p:nvSpPr>
        <p:spPr/>
        <p:txBody>
          <a:bodyPr>
            <a:normAutofit lnSpcReduction="10000"/>
          </a:bodyPr>
          <a:lstStyle/>
          <a:p>
            <a:pPr algn="just"/>
            <a:r>
              <a:rPr lang="cs-CZ" i="1" dirty="0"/>
              <a:t>V přístupu založeném na právech dítěte je proces realizace práv dítěte stejně důležitý, jako výsledek. Přístup založený na právech dítěte zajištuje respekt k důstojnosti, životu, přežití, pohodě [</a:t>
            </a:r>
            <a:r>
              <a:rPr lang="cs-CZ" i="1" dirty="0" err="1"/>
              <a:t>well-being</a:t>
            </a:r>
            <a:r>
              <a:rPr lang="cs-CZ" i="1" dirty="0"/>
              <a:t>], zdraví, rozvoji, participaci a zákazu diskriminace dítěte jak nositele práv</a:t>
            </a:r>
            <a:r>
              <a:rPr lang="cs-CZ" dirty="0"/>
              <a:t>.</a:t>
            </a:r>
            <a:r>
              <a:rPr lang="cs-CZ" i="1" dirty="0"/>
              <a:t> </a:t>
            </a:r>
            <a:r>
              <a:rPr lang="cs-CZ" b="1" dirty="0"/>
              <a:t>(tamtéž; 10)</a:t>
            </a:r>
          </a:p>
          <a:p>
            <a:pPr algn="just"/>
            <a:r>
              <a:rPr lang="cs-CZ" i="1" dirty="0"/>
              <a:t>Podle UNICEF je přístupem založeným na právech dítěte takový, který: (…) c) buduje schopnost dětí jako nositelů práv se těchto svých práv domáhat i jejich schopnost nositelů povinností plnit své závazky</a:t>
            </a:r>
            <a:r>
              <a:rPr lang="cs-CZ" dirty="0"/>
              <a:t>. </a:t>
            </a:r>
            <a:r>
              <a:rPr lang="cs-CZ" b="1" dirty="0"/>
              <a:t>(tamtéž; 11)</a:t>
            </a:r>
          </a:p>
          <a:p>
            <a:pPr algn="just"/>
            <a:r>
              <a:rPr lang="cs-CZ" i="1" dirty="0"/>
              <a:t>Výbor má za to, že strategie a iniciativy, které si osvojí přístup založený na právech dítěte, naplňují hlavní kritéria dobré praxe, a to bez ohledu na úroveň či kontext. Děti ulice jsou často nedůvěřivé k tomu nechat dospělé intervenovat do svých životů. Zneužívající zacházení ze strany dospělých ve společnosti, které se jim dostalo, je přivedlo k tomu, že nejsou ochotny vzdát se své těžko získané, byť omezené, autonomie. Tento přístup plně respektuje jejich autonomii a podporuje je v nacházení alternativ k tomu být závislý na ulici. </a:t>
            </a:r>
            <a:r>
              <a:rPr lang="cs-CZ" b="1" dirty="0"/>
              <a:t>(tamtéž; 12)</a:t>
            </a:r>
            <a:endParaRPr lang="cs-CZ" i="1" dirty="0"/>
          </a:p>
          <a:p>
            <a:endParaRPr lang="cs-CZ" dirty="0"/>
          </a:p>
        </p:txBody>
      </p:sp>
    </p:spTree>
    <p:extLst>
      <p:ext uri="{BB962C8B-B14F-4D97-AF65-F5344CB8AC3E}">
        <p14:creationId xmlns:p14="http://schemas.microsoft.com/office/powerpoint/2010/main" val="20841138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řevo">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TM03090434[[fn=Dřevo]]</Template>
  <TotalTime>451</TotalTime>
  <Words>5717</Words>
  <Application>Microsoft Office PowerPoint</Application>
  <PresentationFormat>Širokoúhlá obrazovka</PresentationFormat>
  <Paragraphs>171</Paragraphs>
  <Slides>39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39</vt:i4>
      </vt:variant>
    </vt:vector>
  </HeadingPairs>
  <TitlesOfParts>
    <vt:vector size="44" baseType="lpstr">
      <vt:lpstr>Calibri</vt:lpstr>
      <vt:lpstr>Rockwell</vt:lpstr>
      <vt:lpstr>Rockwell Condensed</vt:lpstr>
      <vt:lpstr>Wingdings</vt:lpstr>
      <vt:lpstr>Dřevo</vt:lpstr>
      <vt:lpstr>Smluvní vztahy s nezletilou osobou v sociálních službách  25.I.2022</vt:lpstr>
      <vt:lpstr>výchozí ÚPRAVA (základní práva)</vt:lpstr>
      <vt:lpstr>výchozí ÚPRAVA (základní práva)</vt:lpstr>
      <vt:lpstr>Výklad k úmluvě o právech dítěte</vt:lpstr>
      <vt:lpstr>Výklad k úmluvě o právech dítěte</vt:lpstr>
      <vt:lpstr>Výklad k úmluvě o právech dítěte</vt:lpstr>
      <vt:lpstr>Výklad k úmluvě o právech dítěte</vt:lpstr>
      <vt:lpstr>Výklad k úmluvě o právech dítěte</vt:lpstr>
      <vt:lpstr>Výklad k úmluvě o právech dítěte</vt:lpstr>
      <vt:lpstr>Výklad k úmluvě o právech dítěte</vt:lpstr>
      <vt:lpstr>Výklad k úmluvě o právech dítěte</vt:lpstr>
      <vt:lpstr>Výklad k úmluvě o právech dítěte</vt:lpstr>
      <vt:lpstr>Prezentace aplikace PowerPoint</vt:lpstr>
      <vt:lpstr>Výchozí úprava (antidiskriminační zákon)</vt:lpstr>
      <vt:lpstr>Výchozí úprava (antidiskriminační zákon)</vt:lpstr>
      <vt:lpstr>výchozí ÚPRAVA (ZSS)</vt:lpstr>
      <vt:lpstr>….se použijí ustanovení občanského zákoníku….</vt:lpstr>
      <vt:lpstr>….se použijí ustanovení občanského zákoníku….</vt:lpstr>
      <vt:lpstr>§ 31 OZ</vt:lpstr>
      <vt:lpstr>§ 31 OZ - Obecný výklad </vt:lpstr>
      <vt:lpstr>§ 31 OZ - Obecný výklad standardní</vt:lpstr>
      <vt:lpstr>§ 31 OZ - Obecný výklad standardní</vt:lpstr>
      <vt:lpstr>§ 31 OZ – některé Zvláštní úpravy „věkových hranic“</vt:lpstr>
      <vt:lpstr>§ 31 OZ – některé Zvláštní úpravy „věkových hranic“</vt:lpstr>
      <vt:lpstr>§ 31 OZ – některé Zvláštní úpravy „věkových hranic“</vt:lpstr>
      <vt:lpstr>§ 31 OZ – některé Zvláštní úpravy „věkových hranic“</vt:lpstr>
      <vt:lpstr>§ 31 OZ – Povinnost nahradit újmu (odpovědnost / „ručení“)</vt:lpstr>
      <vt:lpstr>Zpět k sociálním službám…</vt:lpstr>
      <vt:lpstr>Některé otázky smluv s úhradou</vt:lpstr>
      <vt:lpstr>Některé otázky smluv s úhradou</vt:lpstr>
      <vt:lpstr>Některé otázky smluv s úhradou</vt:lpstr>
      <vt:lpstr>Některé otázky smluv s úhradou</vt:lpstr>
      <vt:lpstr>Prezentace aplikace PowerPoint</vt:lpstr>
      <vt:lpstr>Právní rámec postavení nezletilých klientů a etika profese sociální práce</vt:lpstr>
      <vt:lpstr>Právní rámec postavení nezletilých klientů a etika profese sociální práce</vt:lpstr>
      <vt:lpstr>Právní rámec postavení nezletilých klientů a etika profese sociální práce</vt:lpstr>
      <vt:lpstr>Právní rámec postavení nezletilých klientů a etika profese sociální práce</vt:lpstr>
      <vt:lpstr>Závěr</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Smluvní vztahy s nezletilou osobou v sociálních službách  25.VI.2019</dc:title>
  <dc:creator>adam</dc:creator>
  <cp:lastModifiedBy>Křístek Adam Mgr. (MPSV)</cp:lastModifiedBy>
  <cp:revision>28</cp:revision>
  <cp:lastPrinted>2019-06-05T15:39:06Z</cp:lastPrinted>
  <dcterms:created xsi:type="dcterms:W3CDTF">2019-06-05T11:03:59Z</dcterms:created>
  <dcterms:modified xsi:type="dcterms:W3CDTF">2022-01-24T15:19:57Z</dcterms:modified>
</cp:coreProperties>
</file>