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-1" y="247650"/>
            <a:ext cx="11927393" cy="4886325"/>
          </a:xfrm>
        </p:spPr>
        <p:txBody>
          <a:bodyPr>
            <a:normAutofit fontScale="90000"/>
          </a:bodyPr>
          <a:lstStyle/>
          <a:p>
            <a:r>
              <a:rPr lang="cs-CZ" sz="2800" b="1" u="sng" dirty="0" smtClean="0">
                <a:solidFill>
                  <a:srgbClr val="7030A0"/>
                </a:solidFill>
              </a:rPr>
              <a:t/>
            </a:r>
            <a:br>
              <a:rPr lang="cs-CZ" sz="2800" b="1" u="sng" dirty="0" smtClean="0">
                <a:solidFill>
                  <a:srgbClr val="7030A0"/>
                </a:solidFill>
              </a:rPr>
            </a:br>
            <a:r>
              <a:rPr lang="cs-CZ" sz="2800" b="1" u="sng" dirty="0">
                <a:solidFill>
                  <a:srgbClr val="7030A0"/>
                </a:solidFill>
              </a:rPr>
              <a:t/>
            </a:r>
            <a:br>
              <a:rPr lang="cs-CZ" sz="2800" b="1" u="sng" dirty="0">
                <a:solidFill>
                  <a:srgbClr val="7030A0"/>
                </a:solidFill>
              </a:rPr>
            </a:br>
            <a:r>
              <a:rPr lang="cs-CZ" sz="2800" b="1" u="sng" dirty="0" smtClean="0">
                <a:solidFill>
                  <a:srgbClr val="7030A0"/>
                </a:solidFill>
              </a:rPr>
              <a:t>„příběh </a:t>
            </a:r>
            <a:r>
              <a:rPr lang="cs-CZ" sz="2800" b="1" u="sng" dirty="0" err="1">
                <a:solidFill>
                  <a:srgbClr val="7030A0"/>
                </a:solidFill>
              </a:rPr>
              <a:t>DlOUHODOBÉ</a:t>
            </a:r>
            <a:r>
              <a:rPr lang="cs-CZ" sz="2800" b="1" u="sng" dirty="0">
                <a:solidFill>
                  <a:srgbClr val="7030A0"/>
                </a:solidFill>
              </a:rPr>
              <a:t> </a:t>
            </a:r>
            <a:r>
              <a:rPr lang="cs-CZ" sz="2800" b="1" u="sng" dirty="0" err="1">
                <a:solidFill>
                  <a:srgbClr val="7030A0"/>
                </a:solidFill>
              </a:rPr>
              <a:t>SPOLUpráce</a:t>
            </a:r>
            <a:r>
              <a:rPr lang="cs-CZ" sz="2800" b="1" u="sng" dirty="0">
                <a:solidFill>
                  <a:srgbClr val="7030A0"/>
                </a:solidFill>
              </a:rPr>
              <a:t> s </a:t>
            </a:r>
            <a:r>
              <a:rPr lang="cs-CZ" sz="2800" b="1" u="sng" dirty="0" err="1" smtClean="0">
                <a:solidFill>
                  <a:srgbClr val="7030A0"/>
                </a:solidFill>
              </a:rPr>
              <a:t>klientKOU</a:t>
            </a:r>
            <a:r>
              <a:rPr lang="cs-CZ" sz="2800" b="1" u="sng" dirty="0" smtClean="0">
                <a:solidFill>
                  <a:srgbClr val="7030A0"/>
                </a:solidFill>
              </a:rPr>
              <a:t>“</a:t>
            </a:r>
            <a:r>
              <a:rPr lang="cs-CZ" sz="2800" u="sng" dirty="0">
                <a:solidFill>
                  <a:srgbClr val="7030A0"/>
                </a:solidFill>
              </a:rPr>
              <a:t/>
            </a:r>
            <a:br>
              <a:rPr lang="cs-CZ" sz="2800" u="sng" dirty="0">
                <a:solidFill>
                  <a:srgbClr val="7030A0"/>
                </a:solidFill>
              </a:rPr>
            </a:br>
            <a:r>
              <a:rPr lang="cs-CZ" sz="1800" b="1" dirty="0">
                <a:solidFill>
                  <a:srgbClr val="7030A0"/>
                </a:solidFill>
              </a:rPr>
              <a:t> </a:t>
            </a:r>
            <a:r>
              <a:rPr lang="cs-CZ" sz="1800" dirty="0">
                <a:solidFill>
                  <a:srgbClr val="7030A0"/>
                </a:solidFill>
              </a:rPr>
              <a:t/>
            </a:r>
            <a:br>
              <a:rPr lang="cs-CZ" sz="1800" dirty="0">
                <a:solidFill>
                  <a:srgbClr val="7030A0"/>
                </a:solidFill>
              </a:rPr>
            </a:br>
            <a:r>
              <a:rPr lang="cs-CZ" sz="2200" dirty="0" smtClean="0"/>
              <a:t>klientka </a:t>
            </a:r>
            <a:r>
              <a:rPr lang="cs-CZ" sz="2200" b="1" dirty="0" smtClean="0"/>
              <a:t>51 let</a:t>
            </a:r>
            <a:r>
              <a:rPr lang="cs-CZ" sz="2200" dirty="0" smtClean="0"/>
              <a:t>, svobodná, bezdětná</a:t>
            </a:r>
            <a:br>
              <a:rPr lang="cs-CZ" sz="2200" dirty="0" smtClean="0"/>
            </a:b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léčí se od 20ti let se </a:t>
            </a:r>
            <a:r>
              <a:rPr lang="cs-CZ" sz="2200" b="1" dirty="0" smtClean="0"/>
              <a:t>schizofrenií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studovala VŠE – studium nedokončeno z důvodu nemoci</a:t>
            </a:r>
            <a:br>
              <a:rPr lang="cs-CZ" sz="2200" dirty="0" smtClean="0"/>
            </a:b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Klientka spolupracuje s NAŠÍ organizací </a:t>
            </a:r>
            <a:r>
              <a:rPr lang="cs-CZ" sz="2200" dirty="0" err="1" smtClean="0"/>
              <a:t>oD</a:t>
            </a:r>
            <a:r>
              <a:rPr lang="cs-CZ" sz="2200" dirty="0" smtClean="0"/>
              <a:t> roku  </a:t>
            </a:r>
            <a:r>
              <a:rPr lang="cs-CZ" sz="2200" b="1" dirty="0" smtClean="0"/>
              <a:t>2013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 smtClean="0"/>
              <a:t>opakované dlouhodobé hospitalizace </a:t>
            </a:r>
            <a:br>
              <a:rPr lang="cs-CZ" sz="2200" dirty="0" smtClean="0"/>
            </a:b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b="1" dirty="0" smtClean="0"/>
              <a:t>poslední dlouhodobá  hospitalizace 3 ROKY  (2013 -2016)</a:t>
            </a:r>
            <a:br>
              <a:rPr lang="cs-CZ" sz="2200" b="1" dirty="0" smtClean="0"/>
            </a:br>
            <a:r>
              <a:rPr lang="cs-CZ" sz="2200" b="1" dirty="0"/>
              <a:t/>
            </a:r>
            <a:br>
              <a:rPr lang="cs-CZ" sz="2200" b="1" dirty="0"/>
            </a:br>
            <a:r>
              <a:rPr lang="cs-CZ" sz="2200" dirty="0" smtClean="0"/>
              <a:t>V rámci poslední dlouhodobé hospitalizace navázán kontakt s našimi službami</a:t>
            </a:r>
            <a:r>
              <a:rPr lang="cs-CZ" sz="2200" b="1" dirty="0" smtClean="0"/>
              <a:t/>
            </a:r>
            <a:br>
              <a:rPr lang="cs-CZ" sz="2200" b="1" dirty="0" smtClean="0"/>
            </a:br>
            <a:r>
              <a:rPr lang="cs-CZ" sz="2200" dirty="0"/>
              <a:t/>
            </a:r>
            <a:br>
              <a:rPr lang="cs-CZ" sz="2200" dirty="0"/>
            </a:b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/>
              <a:t/>
            </a:r>
            <a:br>
              <a:rPr lang="cs-CZ" sz="2200" dirty="0"/>
            </a:b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250278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51691" y="1513091"/>
            <a:ext cx="11264203" cy="335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v naší organizaci uplatňujeme při práci s klienty veškeré principy metodiky </a:t>
            </a:r>
            <a:r>
              <a:rPr lang="cs-CZ" sz="2400" dirty="0" err="1"/>
              <a:t>CARe</a:t>
            </a:r>
            <a:r>
              <a:rPr lang="cs-CZ" sz="2400" dirty="0"/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kromě samotné spolupráce s klienty, pracujeme vždy se sociální sítí klienta, pracujeme s jeho rodinou a blízkými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probíhají pravidelná setkání s rodinnými příslušníky klientů a také edukace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400" dirty="0"/>
              <a:t>naše práce je týmová, zapojeni jsou kromě case </a:t>
            </a:r>
            <a:r>
              <a:rPr lang="cs-CZ" sz="2400" dirty="0" err="1"/>
              <a:t>managerů</a:t>
            </a:r>
            <a:r>
              <a:rPr lang="cs-CZ" sz="2400" dirty="0"/>
              <a:t>, terapeutů v docházkových programech také peer konzultanti, peer pečovatelé a IPS (pracovní konzultant)</a:t>
            </a:r>
          </a:p>
        </p:txBody>
      </p:sp>
    </p:spTree>
    <p:extLst>
      <p:ext uri="{BB962C8B-B14F-4D97-AF65-F5344CB8AC3E}">
        <p14:creationId xmlns:p14="http://schemas.microsoft.com/office/powerpoint/2010/main" val="337598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10312" y="146304"/>
            <a:ext cx="11546259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 smtClean="0"/>
              <a:t>Začátky spolupráce</a:t>
            </a:r>
          </a:p>
          <a:p>
            <a:pPr>
              <a:lnSpc>
                <a:spcPct val="150000"/>
              </a:lnSpc>
            </a:pPr>
            <a:r>
              <a:rPr lang="cs-CZ" sz="2000" dirty="0" smtClean="0"/>
              <a:t>S klientkou navázal kontakt terénní tým již v době její poslední 3leté dlouhodobé hospitalizace.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Postupně 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byl</a:t>
            </a:r>
            <a:r>
              <a:rPr lang="cs-CZ" sz="20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budován vztah s case </a:t>
            </a:r>
            <a:r>
              <a:rPr lang="cs-CZ" sz="2000" b="1" dirty="0" err="1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managerem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Nejprve bylo důležité navodit </a:t>
            </a:r>
            <a:r>
              <a:rPr lang="cs-CZ" sz="20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pocit bezpečí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Vzájemně 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poznávali, tak aby klientka získala důvěru, 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case </a:t>
            </a:r>
            <a:r>
              <a:rPr lang="cs-CZ" sz="20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manager</a:t>
            </a:r>
            <a:r>
              <a:rPr lang="cs-CZ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ni nijak netlačil, 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důležitá byla někdy jen </a:t>
            </a:r>
            <a:r>
              <a:rPr lang="cs-CZ" sz="20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jeho přítomnost</a:t>
            </a:r>
            <a:r>
              <a:rPr lang="cs-CZ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cs-CZ" sz="2000" dirty="0" smtClean="0"/>
              <a:t>Klientka </a:t>
            </a:r>
            <a:r>
              <a:rPr lang="cs-CZ" sz="2000" dirty="0" smtClean="0"/>
              <a:t>byla nejprve motivována k návštěvě centra sociální rehabilitace (CSR) 1x týdně, kam byla zajištěným pravidelným svozem našich terapeutů dopravena. </a:t>
            </a:r>
            <a:r>
              <a:rPr lang="cs-CZ" sz="2000" b="1" dirty="0" smtClean="0"/>
              <a:t>Postupně byla klientka motivována k nácvikům samostatného cestování z PN do CSR.</a:t>
            </a:r>
            <a:r>
              <a:rPr lang="cs-CZ" sz="2000" dirty="0" smtClean="0"/>
              <a:t>  Klientka v té době ztratila vlivem dlouhodobé hospitalizace  veškeré sociální a </a:t>
            </a:r>
            <a:r>
              <a:rPr lang="cs-CZ" sz="2000" dirty="0" smtClean="0"/>
              <a:t>také hygienické </a:t>
            </a:r>
            <a:r>
              <a:rPr lang="cs-CZ" sz="2000" dirty="0" smtClean="0"/>
              <a:t>návyky. Nebyla schopna komunikace, její projev byl ve formě zvuků, byla plačtivá, uzavřená.  </a:t>
            </a:r>
            <a:r>
              <a:rPr lang="cs-CZ" sz="2000" dirty="0" smtClean="0"/>
              <a:t>Opakovaně také  </a:t>
            </a:r>
            <a:r>
              <a:rPr lang="cs-CZ" sz="2000" dirty="0" smtClean="0"/>
              <a:t>ztrácela své osobní věci. V rámci spolupráce s PN proběhly i propustky domů, kde byla pouze stará nemocná matka, které péči o dceru nezvládala. V rámci propustek pracovníci na rodinu dohlíželi, byl vytvořen plán péče, zajištěna i pečovatelská služba. Stav </a:t>
            </a:r>
            <a:r>
              <a:rPr lang="cs-CZ" sz="2000" dirty="0" smtClean="0"/>
              <a:t>matky se </a:t>
            </a:r>
            <a:r>
              <a:rPr lang="cs-CZ" sz="2000" dirty="0" smtClean="0"/>
              <a:t>však rapidně zhoršoval a sama musela být hospitalizována v </a:t>
            </a:r>
            <a:r>
              <a:rPr lang="cs-CZ" sz="2000" dirty="0" smtClean="0"/>
              <a:t>PN, kde i v roce 2020 zemřela. </a:t>
            </a:r>
            <a:endParaRPr lang="cs-CZ" sz="2000" dirty="0" smtClean="0"/>
          </a:p>
          <a:p>
            <a:pPr>
              <a:lnSpc>
                <a:spcPct val="15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87362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5448" y="457200"/>
            <a:ext cx="1197254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 smtClean="0">
                <a:solidFill>
                  <a:schemeClr val="accent3">
                    <a:lumMod val="75000"/>
                  </a:schemeClr>
                </a:solidFill>
              </a:rPr>
              <a:t>Spolupráce po ukončení dlouhodobé hospitalizace</a:t>
            </a:r>
          </a:p>
          <a:p>
            <a:pPr>
              <a:lnSpc>
                <a:spcPct val="150000"/>
              </a:lnSpc>
            </a:pPr>
            <a:r>
              <a:rPr lang="cs-CZ" sz="2000" dirty="0" smtClean="0"/>
              <a:t>Vzhledem k celkové situaci, nebylo reálné, aby klientka po ukončení hospitalizace mohla </a:t>
            </a:r>
            <a:r>
              <a:rPr lang="cs-CZ" sz="2000" dirty="0" smtClean="0"/>
              <a:t>domů, samostatné bydlení by v tuto chvíli ani s podporou terénního týmu nezvládla. Byly hledány cesty, jak situaci řešit. Klientka nakonec nastoupila </a:t>
            </a:r>
            <a:r>
              <a:rPr lang="cs-CZ" sz="2000" dirty="0" smtClean="0"/>
              <a:t>na </a:t>
            </a:r>
            <a:r>
              <a:rPr lang="cs-CZ" sz="2000" b="1" dirty="0" smtClean="0"/>
              <a:t>roční pobyt v terapeutické komunitě</a:t>
            </a:r>
            <a:r>
              <a:rPr lang="cs-CZ" sz="2000" dirty="0" smtClean="0"/>
              <a:t>. </a:t>
            </a:r>
            <a:r>
              <a:rPr lang="cs-CZ" sz="2000" dirty="0"/>
              <a:t> </a:t>
            </a:r>
            <a:r>
              <a:rPr lang="cs-CZ" sz="2000" dirty="0" smtClean="0"/>
              <a:t>V rámci naší spolupráce jí byl zajištěn doprovod, vyřízení všech formalit k nástupu.  V komunitě se klientce podařilo osamostatnit a natrénovat schopnosti a dovednosti potřebné ke společnému bydlení a fungování. Po celou dobu pobytu udržoval </a:t>
            </a:r>
            <a:r>
              <a:rPr lang="cs-CZ" sz="2000" b="1" dirty="0" smtClean="0"/>
              <a:t>case </a:t>
            </a:r>
            <a:r>
              <a:rPr lang="cs-CZ" sz="2000" b="1" dirty="0" err="1" smtClean="0"/>
              <a:t>manager</a:t>
            </a:r>
            <a:r>
              <a:rPr lang="cs-CZ" sz="2000" b="1" dirty="0" smtClean="0"/>
              <a:t> s klientkou pravidelný kontakt, </a:t>
            </a:r>
            <a:r>
              <a:rPr lang="cs-CZ" sz="2000" b="1" dirty="0" smtClean="0"/>
              <a:t>byla zde </a:t>
            </a:r>
            <a:r>
              <a:rPr lang="cs-CZ" sz="2000" b="1" dirty="0" smtClean="0"/>
              <a:t>i pravidelně osobně navštívena. </a:t>
            </a:r>
          </a:p>
          <a:p>
            <a:pPr>
              <a:lnSpc>
                <a:spcPct val="150000"/>
              </a:lnSpc>
            </a:pPr>
            <a:r>
              <a:rPr lang="cs-CZ" sz="2000" dirty="0" smtClean="0"/>
              <a:t>Po absolvování ročního pobytu v komunitě klientka nastoupila v té době do nově vzniklého </a:t>
            </a:r>
            <a:r>
              <a:rPr lang="cs-CZ" sz="2000" b="1" dirty="0" smtClean="0"/>
              <a:t>chráněného bydlení komunitního </a:t>
            </a:r>
            <a:r>
              <a:rPr lang="cs-CZ" sz="2000" b="1" dirty="0" smtClean="0"/>
              <a:t>typu </a:t>
            </a:r>
            <a:r>
              <a:rPr lang="cs-CZ" sz="2000" b="1" dirty="0" smtClean="0"/>
              <a:t>v Nymburce, </a:t>
            </a:r>
            <a:r>
              <a:rPr lang="cs-CZ" sz="2000" dirty="0" smtClean="0"/>
              <a:t>kde pobývala 3 roky. Zde trénovala a pracovala na dalších dovednosti ke zvládnutí </a:t>
            </a:r>
            <a:r>
              <a:rPr lang="cs-CZ" sz="2000" b="1" dirty="0" smtClean="0"/>
              <a:t>samostatného</a:t>
            </a:r>
            <a:r>
              <a:rPr lang="cs-CZ" sz="2000" dirty="0" smtClean="0"/>
              <a:t> bydlení. Po zvládnutí základních sociálních dovedností v tomto bydlení </a:t>
            </a:r>
            <a:r>
              <a:rPr lang="cs-CZ" sz="2000" b="1" dirty="0" smtClean="0"/>
              <a:t>začala klientka pracovat 3x týdně v sociálně terapeutické dílně,</a:t>
            </a:r>
            <a:r>
              <a:rPr lang="cs-CZ" sz="2000" dirty="0" smtClean="0"/>
              <a:t> kde je dosud již na úvazek 4x týdně – 4 hod.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59885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11499" y="281354"/>
            <a:ext cx="1123405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Současnost</a:t>
            </a:r>
          </a:p>
          <a:p>
            <a:pPr>
              <a:lnSpc>
                <a:spcPct val="150000"/>
              </a:lnSpc>
            </a:pPr>
            <a:r>
              <a:rPr lang="cs-CZ" sz="2000" dirty="0" smtClean="0"/>
              <a:t>Po ukončení </a:t>
            </a:r>
            <a:r>
              <a:rPr lang="cs-CZ" sz="2000" b="1" dirty="0" smtClean="0"/>
              <a:t>3 letého chráněného komunitního bydlení </a:t>
            </a:r>
            <a:r>
              <a:rPr lang="cs-CZ" sz="2000" dirty="0" smtClean="0"/>
              <a:t>se v roce 2019 klientka nastěhovala do soukromého pronajatého bytu, kde s podporou terénního týmu 1x týdně bydlí dosud. </a:t>
            </a:r>
            <a:r>
              <a:rPr lang="cs-CZ" sz="2000" b="1" dirty="0" smtClean="0"/>
              <a:t>Pravidelná podpora </a:t>
            </a:r>
            <a:r>
              <a:rPr lang="cs-CZ" sz="2000" dirty="0" smtClean="0"/>
              <a:t>spočívá v motivaci k pečlivější údržbě domácnosti, pomoci s komunikací s majitelem bytu, asistenci při přípravě pokrmů dle nových receptů, společných procházkách, doprovodů na nákupy. Klientka si je již schopna mnoho věcí vyřídit sama, potřebuje podporu v nových situacích, které jí znejišťují. V roce 2020 klientce zemřela matka. Po celou dobu byla klientka s matkou v kontaktu a pravidelně ji se svým klíčovým pracovníkem navštěvovala v nemocnici. Klientka </a:t>
            </a:r>
            <a:r>
              <a:rPr lang="cs-CZ" sz="2000" dirty="0" smtClean="0"/>
              <a:t>je</a:t>
            </a:r>
            <a:r>
              <a:rPr lang="cs-CZ" sz="2000" dirty="0" smtClean="0"/>
              <a:t> </a:t>
            </a:r>
            <a:r>
              <a:rPr lang="cs-CZ" sz="2000" dirty="0" smtClean="0"/>
              <a:t>naprosto samostatná v užívání pravidelné medikace a návštěvách svého ambulantního psychiatra. </a:t>
            </a:r>
          </a:p>
          <a:p>
            <a:pPr>
              <a:lnSpc>
                <a:spcPct val="150000"/>
              </a:lnSpc>
            </a:pPr>
            <a:r>
              <a:rPr lang="cs-CZ" sz="2000" dirty="0" smtClean="0"/>
              <a:t>Vzhledem k počínajícím somatickým (ortopedickým) potížím, je s klientkou pracováno již nyní na řešení jejího zdravotního stavu a možného bydlení s dopomocí a byla podána na přání klientky žádost do domu s pečovatelskou službou v místě jejího bydliště, které jí je blízké.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1726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02418" y="759464"/>
            <a:ext cx="11043138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 smtClean="0">
                <a:solidFill>
                  <a:schemeClr val="accent3">
                    <a:lumMod val="75000"/>
                  </a:schemeClr>
                </a:solidFill>
              </a:rPr>
              <a:t>Současnost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Klientka spolupracuje s pracovním konzultantem a od září nastupuje do chráněné dílny. 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Klientka má přání najít si přátele, se kterými by chodila na společné procházky a mohla by s nimi trávit volný čas.</a:t>
            </a:r>
          </a:p>
          <a:p>
            <a:pPr>
              <a:lnSpc>
                <a:spcPct val="150000"/>
              </a:lnSpc>
            </a:pPr>
            <a:r>
              <a:rPr lang="cs-CZ" sz="2400" dirty="0" smtClean="0"/>
              <a:t>Klientka se zajímá o aktuální politické dění, je pravidelnou dlouholetou čtenářskou Respektu. Luští ráda Sudoku. Před </a:t>
            </a:r>
            <a:r>
              <a:rPr lang="cs-CZ" sz="2400" dirty="0" err="1" smtClean="0"/>
              <a:t>Covidem</a:t>
            </a:r>
            <a:r>
              <a:rPr lang="cs-CZ" sz="2400" dirty="0" smtClean="0"/>
              <a:t> studovala dokonce na jazykové škole angličtinu. Jezdí ráda na výlety. Má ráda cestopisné přednášky, výstavy a kaktusy. Je šťastná, že se jí splnil sen a je schopna pracovat a vydělat si peníze. 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36685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70</TotalTime>
  <Words>700</Words>
  <Application>Microsoft Office PowerPoint</Application>
  <PresentationFormat>Širokoúhlá obrazovka</PresentationFormat>
  <Paragraphs>19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Times New Roman</vt:lpstr>
      <vt:lpstr>Gallery</vt:lpstr>
      <vt:lpstr>  „příběh DlOUHODOBÉ SPOLUpráce s klientKOU“   klientka 51 let, svobodná, bezdětná  léčí se od 20ti let se schizofrenií  studovala VŠE – studium nedokončeno z důvodu nemoci  Klientka spolupracuje s NAŠÍ organizací oD roku  2013  opakované dlouhodobé hospitalizace   poslední dlouhodobá  hospitalizace 3 ROKY  (2013 -2016)  V rámci poslední dlouhodobé hospitalizace navázán kontakt s našimi službami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Dominika Zvolenská</dc:creator>
  <cp:lastModifiedBy>Dominika Zvolenská</cp:lastModifiedBy>
  <cp:revision>29</cp:revision>
  <dcterms:created xsi:type="dcterms:W3CDTF">2021-08-12T09:11:52Z</dcterms:created>
  <dcterms:modified xsi:type="dcterms:W3CDTF">2021-08-12T10:36:43Z</dcterms:modified>
</cp:coreProperties>
</file>