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4" d="100"/>
          <a:sy n="84" d="100"/>
        </p:scale>
        <p:origin x="58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cs-CZ" smtClean="0"/>
              <a:t>Kliknutím lze upravit styl.</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cs-CZ" smtClean="0"/>
              <a:t>Kliknutím lze upravit styl.</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cs-CZ" smtClean="0"/>
              <a:t>Kliknutím lze upravit styl.</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48A87A34-81AB-432B-8DAE-1953F412C126}" type="datetimeFigureOut">
              <a:rPr lang="en-US" dirty="0"/>
              <a:t>8/12/2021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447191" y="2824269"/>
            <a:ext cx="4645152" cy="2644457"/>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6412362" y="2821491"/>
            <a:ext cx="4645152" cy="2637371"/>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cs-CZ" smtClean="0"/>
              <a:t>Kliknutím lze upravit styl.</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8/12/2021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8/12/2021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8/12/2021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idx="4294967295"/>
          </p:nvPr>
        </p:nvSpPr>
        <p:spPr>
          <a:xfrm>
            <a:off x="-1" y="801688"/>
            <a:ext cx="12088167" cy="4544035"/>
          </a:xfrm>
        </p:spPr>
        <p:txBody>
          <a:bodyPr>
            <a:normAutofit/>
          </a:bodyPr>
          <a:lstStyle/>
          <a:p>
            <a:pPr algn="ctr"/>
            <a:r>
              <a:rPr lang="cs-CZ" sz="4000" b="1" dirty="0" smtClean="0"/>
              <a:t/>
            </a:r>
            <a:br>
              <a:rPr lang="cs-CZ" sz="4000" b="1" dirty="0" smtClean="0"/>
            </a:br>
            <a:r>
              <a:rPr lang="cs-CZ" sz="4000" b="1" dirty="0" smtClean="0"/>
              <a:t/>
            </a:r>
            <a:br>
              <a:rPr lang="cs-CZ" sz="4000" b="1" dirty="0" smtClean="0"/>
            </a:br>
            <a:r>
              <a:rPr lang="cs-CZ" sz="4000" b="1" dirty="0" smtClean="0"/>
              <a:t> </a:t>
            </a:r>
            <a:r>
              <a:rPr lang="cs-CZ" sz="4000" b="1" dirty="0" smtClean="0">
                <a:solidFill>
                  <a:srgbClr val="7030A0"/>
                </a:solidFill>
              </a:rPr>
              <a:t>„</a:t>
            </a:r>
            <a:r>
              <a:rPr lang="cs-CZ" sz="2800" b="1" u="sng" dirty="0" smtClean="0">
                <a:solidFill>
                  <a:srgbClr val="7030A0"/>
                </a:solidFill>
              </a:rPr>
              <a:t>příběh </a:t>
            </a:r>
            <a:r>
              <a:rPr lang="cs-CZ" sz="2800" b="1" u="sng" dirty="0" err="1" smtClean="0">
                <a:solidFill>
                  <a:srgbClr val="7030A0"/>
                </a:solidFill>
              </a:rPr>
              <a:t>DlOUHODOBÉ</a:t>
            </a:r>
            <a:r>
              <a:rPr lang="cs-CZ" sz="2800" b="1" u="sng" dirty="0" smtClean="0">
                <a:solidFill>
                  <a:srgbClr val="7030A0"/>
                </a:solidFill>
              </a:rPr>
              <a:t> </a:t>
            </a:r>
            <a:r>
              <a:rPr lang="cs-CZ" sz="2800" b="1" u="sng" dirty="0" err="1" smtClean="0">
                <a:solidFill>
                  <a:srgbClr val="7030A0"/>
                </a:solidFill>
              </a:rPr>
              <a:t>SPOLUpráce</a:t>
            </a:r>
            <a:r>
              <a:rPr lang="cs-CZ" sz="2800" b="1" u="sng" dirty="0" smtClean="0">
                <a:solidFill>
                  <a:srgbClr val="7030A0"/>
                </a:solidFill>
              </a:rPr>
              <a:t> </a:t>
            </a:r>
            <a:r>
              <a:rPr lang="cs-CZ" sz="2800" b="1" u="sng" dirty="0">
                <a:solidFill>
                  <a:srgbClr val="7030A0"/>
                </a:solidFill>
              </a:rPr>
              <a:t>s </a:t>
            </a:r>
            <a:r>
              <a:rPr lang="cs-CZ" sz="2800" b="1" u="sng" dirty="0" err="1" smtClean="0">
                <a:solidFill>
                  <a:srgbClr val="7030A0"/>
                </a:solidFill>
              </a:rPr>
              <a:t>klientKOU</a:t>
            </a:r>
            <a:r>
              <a:rPr lang="cs-CZ" sz="4000" b="1" u="sng" dirty="0" smtClean="0">
                <a:solidFill>
                  <a:srgbClr val="7030A0"/>
                </a:solidFill>
              </a:rPr>
              <a:t>“</a:t>
            </a:r>
            <a:r>
              <a:rPr lang="cs-CZ" sz="4000" u="sng" dirty="0">
                <a:solidFill>
                  <a:srgbClr val="7030A0"/>
                </a:solidFill>
              </a:rPr>
              <a:t/>
            </a:r>
            <a:br>
              <a:rPr lang="cs-CZ" sz="4000" u="sng" dirty="0">
                <a:solidFill>
                  <a:srgbClr val="7030A0"/>
                </a:solidFill>
              </a:rPr>
            </a:br>
            <a:r>
              <a:rPr lang="cs-CZ" sz="1400" b="1" dirty="0">
                <a:solidFill>
                  <a:srgbClr val="7030A0"/>
                </a:solidFill>
              </a:rPr>
              <a:t> </a:t>
            </a:r>
            <a:r>
              <a:rPr lang="cs-CZ" sz="1400" dirty="0">
                <a:solidFill>
                  <a:srgbClr val="7030A0"/>
                </a:solidFill>
              </a:rPr>
              <a:t/>
            </a:r>
            <a:br>
              <a:rPr lang="cs-CZ" sz="1400" dirty="0">
                <a:solidFill>
                  <a:srgbClr val="7030A0"/>
                </a:solidFill>
              </a:rPr>
            </a:br>
            <a:r>
              <a:rPr lang="cs-CZ" sz="1400" b="1" dirty="0" smtClean="0">
                <a:solidFill>
                  <a:srgbClr val="7030A0"/>
                </a:solidFill>
              </a:rPr>
              <a:t> ŽIVOTNÍ motto</a:t>
            </a:r>
            <a:r>
              <a:rPr lang="cs-CZ" sz="1400" dirty="0" smtClean="0">
                <a:solidFill>
                  <a:srgbClr val="7030A0"/>
                </a:solidFill>
              </a:rPr>
              <a:t>: </a:t>
            </a:r>
            <a:br>
              <a:rPr lang="cs-CZ" sz="1400" dirty="0" smtClean="0">
                <a:solidFill>
                  <a:srgbClr val="7030A0"/>
                </a:solidFill>
              </a:rPr>
            </a:br>
            <a:r>
              <a:rPr lang="cs-CZ" sz="1400" dirty="0" smtClean="0">
                <a:solidFill>
                  <a:srgbClr val="7030A0"/>
                </a:solidFill>
              </a:rPr>
              <a:t/>
            </a:r>
            <a:br>
              <a:rPr lang="cs-CZ" sz="1400" dirty="0" smtClean="0">
                <a:solidFill>
                  <a:srgbClr val="7030A0"/>
                </a:solidFill>
              </a:rPr>
            </a:br>
            <a:r>
              <a:rPr lang="cs-CZ" sz="3600" dirty="0" smtClean="0">
                <a:solidFill>
                  <a:srgbClr val="7030A0"/>
                </a:solidFill>
                <a:latin typeface="Bahnschrift SemiLight SemiConde" panose="020B0502040204020203" pitchFamily="34" charset="0"/>
              </a:rPr>
              <a:t>„ Občas se zastav, ohlédni se zpět, co život dal, co naopak vzal…I kdyby hroutil se ti celý svět, </a:t>
            </a:r>
            <a:r>
              <a:rPr lang="cs-CZ" sz="3600" dirty="0" err="1" smtClean="0">
                <a:solidFill>
                  <a:srgbClr val="7030A0"/>
                </a:solidFill>
                <a:latin typeface="Bahnschrift SemiLight SemiConde" panose="020B0502040204020203" pitchFamily="34" charset="0"/>
              </a:rPr>
              <a:t>naděJe</a:t>
            </a:r>
            <a:r>
              <a:rPr lang="cs-CZ" sz="3600" dirty="0" smtClean="0">
                <a:solidFill>
                  <a:srgbClr val="7030A0"/>
                </a:solidFill>
                <a:latin typeface="Bahnschrift SemiLight SemiConde" panose="020B0502040204020203" pitchFamily="34" charset="0"/>
              </a:rPr>
              <a:t> povede </a:t>
            </a:r>
            <a:r>
              <a:rPr lang="cs-CZ" sz="3600" dirty="0" err="1" smtClean="0">
                <a:solidFill>
                  <a:srgbClr val="7030A0"/>
                </a:solidFill>
                <a:latin typeface="Bahnschrift SemiLight SemiConde" panose="020B0502040204020203" pitchFamily="34" charset="0"/>
              </a:rPr>
              <a:t>tĚ</a:t>
            </a:r>
            <a:r>
              <a:rPr lang="cs-CZ" sz="3600" dirty="0" smtClean="0">
                <a:solidFill>
                  <a:srgbClr val="7030A0"/>
                </a:solidFill>
                <a:latin typeface="Bahnschrift SemiLight SemiConde" panose="020B0502040204020203" pitchFamily="34" charset="0"/>
              </a:rPr>
              <a:t> vždycky </a:t>
            </a:r>
            <a:r>
              <a:rPr lang="cs-CZ" sz="3600" dirty="0" err="1" smtClean="0">
                <a:solidFill>
                  <a:srgbClr val="7030A0"/>
                </a:solidFill>
                <a:latin typeface="Bahnschrift SemiLight SemiConde" panose="020B0502040204020203" pitchFamily="34" charset="0"/>
              </a:rPr>
              <a:t>dÁl</a:t>
            </a:r>
            <a:r>
              <a:rPr lang="cs-CZ" sz="3600" dirty="0" smtClean="0">
                <a:solidFill>
                  <a:srgbClr val="7030A0"/>
                </a:solidFill>
                <a:latin typeface="Bahnschrift SemiLight SemiConde" panose="020B0502040204020203" pitchFamily="34" charset="0"/>
              </a:rPr>
              <a:t>….“ </a:t>
            </a:r>
            <a:endParaRPr lang="cs-CZ" sz="3600" dirty="0">
              <a:solidFill>
                <a:srgbClr val="7030A0"/>
              </a:solidFill>
              <a:latin typeface="Bahnschrift SemiLight SemiConde" panose="020B0502040204020203" pitchFamily="34" charset="0"/>
            </a:endParaRPr>
          </a:p>
        </p:txBody>
      </p:sp>
    </p:spTree>
    <p:extLst>
      <p:ext uri="{BB962C8B-B14F-4D97-AF65-F5344CB8AC3E}">
        <p14:creationId xmlns:p14="http://schemas.microsoft.com/office/powerpoint/2010/main" val="426836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406140" y="-169164"/>
            <a:ext cx="4919472" cy="6757416"/>
          </a:xfrm>
          <a:prstGeom prst="rect">
            <a:avLst/>
          </a:prstGeom>
        </p:spPr>
      </p:pic>
    </p:spTree>
    <p:extLst>
      <p:ext uri="{BB962C8B-B14F-4D97-AF65-F5344CB8AC3E}">
        <p14:creationId xmlns:p14="http://schemas.microsoft.com/office/powerpoint/2010/main" val="3504364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301752" y="258675"/>
            <a:ext cx="11603736" cy="7617470"/>
          </a:xfrm>
          <a:prstGeom prst="rect">
            <a:avLst/>
          </a:prstGeom>
        </p:spPr>
        <p:txBody>
          <a:bodyPr wrap="square">
            <a:spAutoFit/>
          </a:bodyPr>
          <a:lstStyle/>
          <a:p>
            <a:endParaRPr lang="cs-CZ" b="1" i="1" dirty="0">
              <a:solidFill>
                <a:srgbClr val="7030A0"/>
              </a:solidFill>
            </a:endParaRPr>
          </a:p>
          <a:p>
            <a:pPr marL="285750" indent="-285750">
              <a:lnSpc>
                <a:spcPct val="150000"/>
              </a:lnSpc>
              <a:buFont typeface="Arial" panose="020B0604020202020204" pitchFamily="34" charset="0"/>
              <a:buChar char="•"/>
            </a:pPr>
            <a:r>
              <a:rPr lang="cs-CZ" b="1" dirty="0" smtClean="0"/>
              <a:t>Klientka ve věku 49 let, léčící se se schizofrenií od 18ti let, spolupracující se službami FOKUSU 11 let,  opakované hospitalizace – celkem 20, </a:t>
            </a:r>
            <a:r>
              <a:rPr lang="cs-CZ" b="1" dirty="0" smtClean="0">
                <a:solidFill>
                  <a:schemeClr val="accent3">
                    <a:lumMod val="75000"/>
                  </a:schemeClr>
                </a:solidFill>
              </a:rPr>
              <a:t>nyní poslední hospitalizace v roce 2012</a:t>
            </a:r>
          </a:p>
          <a:p>
            <a:pPr marL="285750" indent="-285750">
              <a:lnSpc>
                <a:spcPct val="150000"/>
              </a:lnSpc>
              <a:buFont typeface="Arial" panose="020B0604020202020204" pitchFamily="34" charset="0"/>
              <a:buChar char="•"/>
            </a:pPr>
            <a:r>
              <a:rPr lang="cs-CZ" b="1" dirty="0" err="1" smtClean="0"/>
              <a:t>nakontaktována</a:t>
            </a:r>
            <a:r>
              <a:rPr lang="cs-CZ" b="1" dirty="0" smtClean="0"/>
              <a:t> již při hospitalizaci v PN. </a:t>
            </a:r>
          </a:p>
          <a:p>
            <a:pPr marL="342900" indent="-342900">
              <a:lnSpc>
                <a:spcPct val="150000"/>
              </a:lnSpc>
              <a:buFont typeface="Arial" panose="020B0604020202020204" pitchFamily="34" charset="0"/>
              <a:buChar char="•"/>
            </a:pPr>
            <a:r>
              <a:rPr lang="cs-CZ" sz="2000" dirty="0"/>
              <a:t>v</a:t>
            </a:r>
            <a:r>
              <a:rPr lang="cs-CZ" sz="2000" dirty="0" smtClean="0"/>
              <a:t> kazuistice využit popis mé vlastní  </a:t>
            </a:r>
            <a:r>
              <a:rPr lang="cs-CZ" sz="2000" dirty="0"/>
              <a:t>9-ti leté spolupráce s klientkou a naše společná cesta k </a:t>
            </a:r>
            <a:r>
              <a:rPr lang="cs-CZ" sz="2000" dirty="0" err="1" smtClean="0"/>
              <a:t>úzdravě</a:t>
            </a:r>
            <a:endParaRPr lang="cs-CZ" sz="2000" dirty="0" smtClean="0"/>
          </a:p>
          <a:p>
            <a:pPr marL="342900" indent="-342900">
              <a:lnSpc>
                <a:spcPct val="150000"/>
              </a:lnSpc>
              <a:buFont typeface="Arial" panose="020B0604020202020204" pitchFamily="34" charset="0"/>
              <a:buChar char="•"/>
            </a:pPr>
            <a:r>
              <a:rPr lang="cs-CZ" sz="2000" dirty="0"/>
              <a:t>v</a:t>
            </a:r>
            <a:r>
              <a:rPr lang="cs-CZ" sz="2000" dirty="0" smtClean="0"/>
              <a:t> naší organizaci uplatňujeme při práci s klienty veškeré principy metodiky </a:t>
            </a:r>
            <a:r>
              <a:rPr lang="cs-CZ" sz="2000" dirty="0" err="1" smtClean="0"/>
              <a:t>CARe</a:t>
            </a:r>
            <a:endParaRPr lang="cs-CZ" sz="2000" dirty="0" smtClean="0"/>
          </a:p>
          <a:p>
            <a:pPr marL="342900" indent="-342900">
              <a:lnSpc>
                <a:spcPct val="150000"/>
              </a:lnSpc>
              <a:buFont typeface="Arial" panose="020B0604020202020204" pitchFamily="34" charset="0"/>
              <a:buChar char="•"/>
            </a:pPr>
            <a:r>
              <a:rPr lang="cs-CZ" sz="2000" dirty="0"/>
              <a:t>k</a:t>
            </a:r>
            <a:r>
              <a:rPr lang="cs-CZ" sz="2000" dirty="0" smtClean="0"/>
              <a:t>romě samotné spolupráce s klienty, pracujeme vždy se sociální sítí klienta, pracujeme s jeho rodinou a blízkými</a:t>
            </a:r>
          </a:p>
          <a:p>
            <a:pPr marL="342900" indent="-342900">
              <a:lnSpc>
                <a:spcPct val="150000"/>
              </a:lnSpc>
              <a:buFont typeface="Arial" panose="020B0604020202020204" pitchFamily="34" charset="0"/>
              <a:buChar char="•"/>
            </a:pPr>
            <a:r>
              <a:rPr lang="cs-CZ" sz="2000" dirty="0"/>
              <a:t>p</a:t>
            </a:r>
            <a:r>
              <a:rPr lang="cs-CZ" sz="2000" dirty="0" smtClean="0"/>
              <a:t>robíhají pravidelná setkání s rodinnými příslušníky klientů a také edukace </a:t>
            </a:r>
          </a:p>
          <a:p>
            <a:pPr marL="342900" indent="-342900">
              <a:lnSpc>
                <a:spcPct val="150000"/>
              </a:lnSpc>
              <a:buFont typeface="Arial" panose="020B0604020202020204" pitchFamily="34" charset="0"/>
              <a:buChar char="•"/>
            </a:pPr>
            <a:r>
              <a:rPr lang="cs-CZ" sz="2000" dirty="0"/>
              <a:t>n</a:t>
            </a:r>
            <a:r>
              <a:rPr lang="cs-CZ" sz="2000" dirty="0" smtClean="0"/>
              <a:t>aše práce je týmová, zapojeni jsou kromě case </a:t>
            </a:r>
            <a:r>
              <a:rPr lang="cs-CZ" sz="2000" dirty="0" err="1" smtClean="0"/>
              <a:t>managerů</a:t>
            </a:r>
            <a:r>
              <a:rPr lang="cs-CZ" sz="2000" dirty="0" smtClean="0"/>
              <a:t>, terapeutů v docházkových programech také peer konzultanti, peer pečovatelé a IPS (pracovní konzultant)</a:t>
            </a:r>
          </a:p>
          <a:p>
            <a:pPr marL="342900" indent="-342900">
              <a:lnSpc>
                <a:spcPct val="150000"/>
              </a:lnSpc>
              <a:buFont typeface="Arial" panose="020B0604020202020204" pitchFamily="34" charset="0"/>
              <a:buChar char="•"/>
            </a:pPr>
            <a:endParaRPr lang="cs-CZ" sz="2000" dirty="0" smtClean="0"/>
          </a:p>
          <a:p>
            <a:pPr>
              <a:lnSpc>
                <a:spcPct val="150000"/>
              </a:lnSpc>
            </a:pPr>
            <a:endParaRPr lang="cs-CZ" sz="2000" b="1" dirty="0"/>
          </a:p>
          <a:p>
            <a:pPr algn="just">
              <a:lnSpc>
                <a:spcPct val="150000"/>
              </a:lnSpc>
            </a:pPr>
            <a:endParaRPr lang="cs-CZ" sz="2000" dirty="0" smtClean="0"/>
          </a:p>
          <a:p>
            <a:pPr algn="just">
              <a:lnSpc>
                <a:spcPct val="150000"/>
              </a:lnSpc>
            </a:pPr>
            <a:endParaRPr lang="cs-CZ" sz="2000" dirty="0"/>
          </a:p>
          <a:p>
            <a:pPr algn="just">
              <a:lnSpc>
                <a:spcPct val="150000"/>
              </a:lnSpc>
            </a:pPr>
            <a:endParaRPr lang="cs-CZ" sz="2000" dirty="0" smtClean="0"/>
          </a:p>
          <a:p>
            <a:pPr>
              <a:lnSpc>
                <a:spcPct val="150000"/>
              </a:lnSpc>
            </a:pPr>
            <a:endParaRPr lang="cs-CZ" sz="2000" dirty="0"/>
          </a:p>
        </p:txBody>
      </p:sp>
    </p:spTree>
    <p:extLst>
      <p:ext uri="{BB962C8B-B14F-4D97-AF65-F5344CB8AC3E}">
        <p14:creationId xmlns:p14="http://schemas.microsoft.com/office/powerpoint/2010/main" val="2753597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01168" y="-393227"/>
            <a:ext cx="11210544" cy="6186309"/>
          </a:xfrm>
          <a:prstGeom prst="rect">
            <a:avLst/>
          </a:prstGeom>
        </p:spPr>
        <p:txBody>
          <a:bodyPr wrap="square">
            <a:spAutoFit/>
          </a:bodyPr>
          <a:lstStyle/>
          <a:p>
            <a:endParaRPr lang="cs-CZ" b="1"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1.FÁZE STABILIZACE</a:t>
            </a:r>
          </a:p>
          <a:p>
            <a:pPr algn="just">
              <a:lnSpc>
                <a:spcPct val="150000"/>
              </a:lnSpc>
            </a:pPr>
            <a:r>
              <a:rPr lang="cs-CZ" b="1" dirty="0" smtClean="0">
                <a:latin typeface="Calibri" panose="020F0502020204030204" pitchFamily="34" charset="0"/>
                <a:ea typeface="Calibri" panose="020F0502020204030204" pitchFamily="34" charset="0"/>
                <a:cs typeface="Times New Roman" panose="02020603050405020304" pitchFamily="18" charset="0"/>
              </a:rPr>
              <a:t>Klientku jsem </a:t>
            </a:r>
            <a:r>
              <a:rPr lang="cs-CZ" b="1" dirty="0">
                <a:latin typeface="Calibri" panose="020F0502020204030204" pitchFamily="34" charset="0"/>
                <a:ea typeface="Calibri" panose="020F0502020204030204" pitchFamily="34" charset="0"/>
                <a:cs typeface="Times New Roman" panose="02020603050405020304" pitchFamily="18" charset="0"/>
              </a:rPr>
              <a:t>poznala v době, kdy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žila ve společné domácnosti s rodiči</a:t>
            </a:r>
            <a:r>
              <a:rPr lang="cs-CZ" b="1" dirty="0">
                <a:latin typeface="Calibri" panose="020F0502020204030204" pitchFamily="34" charset="0"/>
                <a:ea typeface="Calibri" panose="020F0502020204030204" pitchFamily="34" charset="0"/>
                <a:cs typeface="Times New Roman" panose="02020603050405020304" pitchFamily="18" charset="0"/>
              </a:rPr>
              <a:t>, vztahy byly problematické,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docházelo často k vyhroceným </a:t>
            </a:r>
            <a:r>
              <a:rPr lang="cs-CZ" b="1" dirty="0" smtClean="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situacím. </a:t>
            </a:r>
            <a:r>
              <a:rPr lang="cs-CZ" b="1" dirty="0" smtClean="0">
                <a:latin typeface="Calibri" panose="020F0502020204030204" pitchFamily="34" charset="0"/>
                <a:ea typeface="Calibri" panose="020F0502020204030204" pitchFamily="34" charset="0"/>
                <a:cs typeface="Times New Roman" panose="02020603050405020304" pitchFamily="18" charset="0"/>
              </a:rPr>
              <a:t>Klientka byla </a:t>
            </a:r>
            <a:r>
              <a:rPr lang="cs-CZ" b="1" dirty="0">
                <a:latin typeface="Calibri" panose="020F0502020204030204" pitchFamily="34" charset="0"/>
                <a:ea typeface="Calibri" panose="020F0502020204030204" pitchFamily="34" charset="0"/>
                <a:cs typeface="Times New Roman" panose="02020603050405020304" pitchFamily="18" charset="0"/>
              </a:rPr>
              <a:t>ve všem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závislá na rodičích</a:t>
            </a:r>
            <a:r>
              <a:rPr lang="cs-CZ" b="1" dirty="0">
                <a:latin typeface="Calibri" panose="020F0502020204030204" pitchFamily="34" charset="0"/>
                <a:ea typeface="Calibri" panose="020F0502020204030204" pitchFamily="34" charset="0"/>
                <a:cs typeface="Times New Roman" panose="02020603050405020304" pitchFamily="18" charset="0"/>
              </a:rPr>
              <a:t>, k ničemu jí doma nepustili, nakupovali </a:t>
            </a:r>
            <a:r>
              <a:rPr lang="cs-CZ" b="1" dirty="0" smtClean="0">
                <a:latin typeface="Calibri" panose="020F0502020204030204" pitchFamily="34" charset="0"/>
                <a:ea typeface="Calibri" panose="020F0502020204030204" pitchFamily="34" charset="0"/>
                <a:cs typeface="Times New Roman" panose="02020603050405020304" pitchFamily="18" charset="0"/>
              </a:rPr>
              <a:t/>
            </a:r>
            <a:br>
              <a:rPr lang="cs-CZ" b="1" dirty="0" smtClean="0">
                <a:latin typeface="Calibri" panose="020F0502020204030204" pitchFamily="34" charset="0"/>
                <a:ea typeface="Calibri" panose="020F0502020204030204" pitchFamily="34" charset="0"/>
                <a:cs typeface="Times New Roman" panose="02020603050405020304" pitchFamily="18" charset="0"/>
              </a:rPr>
            </a:br>
            <a:r>
              <a:rPr lang="cs-CZ" b="1" dirty="0" smtClean="0">
                <a:latin typeface="Calibri" panose="020F0502020204030204" pitchFamily="34" charset="0"/>
                <a:ea typeface="Calibri" panose="020F0502020204030204" pitchFamily="34" charset="0"/>
                <a:cs typeface="Times New Roman" panose="02020603050405020304" pitchFamily="18" charset="0"/>
              </a:rPr>
              <a:t>i </a:t>
            </a:r>
            <a:r>
              <a:rPr lang="cs-CZ" b="1" dirty="0">
                <a:latin typeface="Calibri" panose="020F0502020204030204" pitchFamily="34" charset="0"/>
                <a:ea typeface="Calibri" panose="020F0502020204030204" pitchFamily="34" charset="0"/>
                <a:cs typeface="Times New Roman" panose="02020603050405020304" pitchFamily="18" charset="0"/>
              </a:rPr>
              <a:t>vařili rodiče,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veškerou péči o domácnost zajištovala matka</a:t>
            </a:r>
            <a:r>
              <a:rPr lang="cs-CZ" b="1" dirty="0">
                <a:latin typeface="Calibri" panose="020F0502020204030204" pitchFamily="34" charset="0"/>
                <a:ea typeface="Calibri" panose="020F0502020204030204" pitchFamily="34" charset="0"/>
                <a:cs typeface="Times New Roman" panose="02020603050405020304" pitchFamily="18" charset="0"/>
              </a:rPr>
              <a:t>, </a:t>
            </a:r>
            <a:r>
              <a:rPr lang="cs-CZ"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b="1" dirty="0">
                <a:latin typeface="Calibri" panose="020F0502020204030204" pitchFamily="34" charset="0"/>
                <a:ea typeface="Calibri" panose="020F0502020204030204" pitchFamily="34" charset="0"/>
                <a:cs typeface="Times New Roman" panose="02020603050405020304" pitchFamily="18" charset="0"/>
              </a:rPr>
              <a:t>nikam nechodila, zdržovala se jen doma, převážně jen ve svém pokoji. Rodiče klientku od všeho zrazovali, brali jí jako nemocnou, problematickou, již předem </a:t>
            </a:r>
            <a:r>
              <a:rPr lang="cs-CZ" b="1" dirty="0" smtClean="0">
                <a:latin typeface="Calibri" panose="020F0502020204030204" pitchFamily="34" charset="0"/>
                <a:ea typeface="Calibri" panose="020F0502020204030204" pitchFamily="34" charset="0"/>
                <a:cs typeface="Times New Roman" panose="02020603050405020304" pitchFamily="18" charset="0"/>
              </a:rPr>
              <a:t>jí </a:t>
            </a:r>
            <a:r>
              <a:rPr lang="cs-CZ" b="1" dirty="0">
                <a:latin typeface="Calibri" panose="020F0502020204030204" pitchFamily="34" charset="0"/>
                <a:ea typeface="Calibri" panose="020F0502020204030204" pitchFamily="34" charset="0"/>
                <a:cs typeface="Times New Roman" panose="02020603050405020304" pitchFamily="18" charset="0"/>
              </a:rPr>
              <a:t>předpovídali </a:t>
            </a:r>
            <a:r>
              <a:rPr lang="cs-CZ" b="1" dirty="0" smtClean="0">
                <a:latin typeface="Calibri" panose="020F0502020204030204" pitchFamily="34" charset="0"/>
                <a:ea typeface="Calibri" panose="020F0502020204030204" pitchFamily="34" charset="0"/>
                <a:cs typeface="Times New Roman" panose="02020603050405020304" pitchFamily="18" charset="0"/>
              </a:rPr>
              <a:t>neúspěch. Klientka sama  </a:t>
            </a:r>
            <a:r>
              <a:rPr lang="cs-CZ" b="1" dirty="0">
                <a:latin typeface="Calibri" panose="020F0502020204030204" pitchFamily="34" charset="0"/>
                <a:ea typeface="Calibri" panose="020F0502020204030204" pitchFamily="34" charset="0"/>
                <a:cs typeface="Times New Roman" panose="02020603050405020304" pitchFamily="18" charset="0"/>
              </a:rPr>
              <a:t>měla velmi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nízké sebevědomí</a:t>
            </a:r>
            <a:r>
              <a:rPr lang="cs-CZ" b="1" dirty="0">
                <a:latin typeface="Calibri" panose="020F0502020204030204" pitchFamily="34" charset="0"/>
                <a:ea typeface="Calibri" panose="020F0502020204030204" pitchFamily="34" charset="0"/>
                <a:cs typeface="Times New Roman" panose="02020603050405020304" pitchFamily="18" charset="0"/>
              </a:rPr>
              <a:t>, byla uzavřená, odmítala kamkoliv vycházet, nejbezpečněji se cítila doma, neviděla žádný smysl života, </a:t>
            </a:r>
            <a:r>
              <a:rPr lang="cs-CZ" b="1" dirty="0" smtClean="0">
                <a:latin typeface="Calibri" panose="020F0502020204030204" pitchFamily="34" charset="0"/>
                <a:ea typeface="Calibri" panose="020F0502020204030204" pitchFamily="34" charset="0"/>
                <a:cs typeface="Times New Roman" panose="02020603050405020304" pitchFamily="18" charset="0"/>
              </a:rPr>
              <a:t>neměla </a:t>
            </a:r>
            <a:r>
              <a:rPr lang="cs-CZ" b="1" dirty="0">
                <a:latin typeface="Calibri" panose="020F0502020204030204" pitchFamily="34" charset="0"/>
                <a:ea typeface="Calibri" panose="020F0502020204030204" pitchFamily="34" charset="0"/>
                <a:cs typeface="Times New Roman" panose="02020603050405020304" pitchFamily="18" charset="0"/>
              </a:rPr>
              <a:t>naději na zlepšení, jediné co věděla, že se nesmí stav zhoršit tolik, aby musela do léčebny. Všechny psychické potíže řešila velkým množstvím </a:t>
            </a:r>
            <a:r>
              <a:rPr lang="cs-CZ" b="1" dirty="0" smtClean="0">
                <a:latin typeface="Calibri" panose="020F0502020204030204" pitchFamily="34" charset="0"/>
                <a:ea typeface="Calibri" panose="020F0502020204030204" pitchFamily="34" charset="0"/>
                <a:cs typeface="Times New Roman" panose="02020603050405020304" pitchFamily="18" charset="0"/>
              </a:rPr>
              <a:t>léků na úzkosti. Neměla moc informací </a:t>
            </a:r>
            <a:r>
              <a:rPr lang="cs-CZ" b="1" dirty="0">
                <a:latin typeface="Calibri" panose="020F0502020204030204" pitchFamily="34" charset="0"/>
                <a:ea typeface="Calibri" panose="020F0502020204030204" pitchFamily="34" charset="0"/>
                <a:cs typeface="Times New Roman" panose="02020603050405020304" pitchFamily="18" charset="0"/>
              </a:rPr>
              <a:t>o tom, jak pracovat se svou </a:t>
            </a:r>
            <a:r>
              <a:rPr lang="cs-CZ" b="1" dirty="0" smtClean="0">
                <a:latin typeface="Calibri" panose="020F0502020204030204" pitchFamily="34" charset="0"/>
                <a:ea typeface="Calibri" panose="020F0502020204030204" pitchFamily="34" charset="0"/>
                <a:cs typeface="Times New Roman" panose="02020603050405020304" pitchFamily="18" charset="0"/>
              </a:rPr>
              <a:t>nemocí. </a:t>
            </a:r>
            <a:r>
              <a:rPr lang="cs-CZ" b="1" dirty="0">
                <a:latin typeface="Calibri" panose="020F0502020204030204" pitchFamily="34" charset="0"/>
                <a:ea typeface="Calibri" panose="020F0502020204030204" pitchFamily="34" charset="0"/>
                <a:cs typeface="Times New Roman" panose="02020603050405020304" pitchFamily="18" charset="0"/>
              </a:rPr>
              <a:t>Byla ve všem závislá na rodičích, nevěřila si, neměla odvahu něco měnit, bála se neúspěchu a hospitalizace. Postupně jsme začali navazovat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náš vztah</a:t>
            </a:r>
            <a:r>
              <a:rPr lang="cs-CZ" b="1" dirty="0">
                <a:latin typeface="Calibri" panose="020F0502020204030204" pitchFamily="34" charset="0"/>
                <a:ea typeface="Calibri" panose="020F0502020204030204" pitchFamily="34" charset="0"/>
                <a:cs typeface="Times New Roman" panose="02020603050405020304" pitchFamily="18" charset="0"/>
              </a:rPr>
              <a:t>. Nejprve bylo důležité </a:t>
            </a:r>
            <a:r>
              <a:rPr lang="cs-CZ" b="1" dirty="0" smtClean="0">
                <a:latin typeface="Calibri" panose="020F0502020204030204" pitchFamily="34" charset="0"/>
                <a:ea typeface="Calibri" panose="020F0502020204030204" pitchFamily="34" charset="0"/>
                <a:cs typeface="Times New Roman" panose="02020603050405020304" pitchFamily="18" charset="0"/>
              </a:rPr>
              <a:t>navodit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pocit bezpečí</a:t>
            </a:r>
            <a:r>
              <a:rPr lang="cs-CZ" b="1" dirty="0">
                <a:latin typeface="Calibri" panose="020F0502020204030204" pitchFamily="34" charset="0"/>
                <a:ea typeface="Calibri" panose="020F0502020204030204" pitchFamily="34" charset="0"/>
                <a:cs typeface="Times New Roman" panose="02020603050405020304" pitchFamily="18" charset="0"/>
              </a:rPr>
              <a:t>. Vzájemně jsme se poznávali, tak </a:t>
            </a:r>
            <a:r>
              <a:rPr lang="cs-CZ" b="1" dirty="0" smtClean="0">
                <a:latin typeface="Calibri" panose="020F0502020204030204" pitchFamily="34" charset="0"/>
                <a:ea typeface="Calibri" panose="020F0502020204030204" pitchFamily="34" charset="0"/>
                <a:cs typeface="Times New Roman" panose="02020603050405020304" pitchFamily="18" charset="0"/>
              </a:rPr>
              <a:t>aby klientka získala důvěru, </a:t>
            </a:r>
            <a:r>
              <a:rPr lang="cs-CZ" b="1" dirty="0">
                <a:latin typeface="Calibri" panose="020F0502020204030204" pitchFamily="34" charset="0"/>
                <a:ea typeface="Calibri" panose="020F0502020204030204" pitchFamily="34" charset="0"/>
                <a:cs typeface="Times New Roman" panose="02020603050405020304" pitchFamily="18" charset="0"/>
              </a:rPr>
              <a:t>nijak </a:t>
            </a:r>
            <a:r>
              <a:rPr lang="cs-CZ" b="1" dirty="0" smtClean="0">
                <a:latin typeface="Calibri" panose="020F0502020204030204" pitchFamily="34" charset="0"/>
                <a:ea typeface="Calibri" panose="020F0502020204030204" pitchFamily="34" charset="0"/>
                <a:cs typeface="Times New Roman" panose="02020603050405020304" pitchFamily="18" charset="0"/>
              </a:rPr>
              <a:t>jsem na </a:t>
            </a:r>
            <a:r>
              <a:rPr lang="cs-CZ" b="1" dirty="0">
                <a:latin typeface="Calibri" panose="020F0502020204030204" pitchFamily="34" charset="0"/>
                <a:ea typeface="Calibri" panose="020F0502020204030204" pitchFamily="34" charset="0"/>
                <a:cs typeface="Times New Roman" panose="02020603050405020304" pitchFamily="18" charset="0"/>
              </a:rPr>
              <a:t>ní netlačila, důležitá byla někdy jen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má přítomnost</a:t>
            </a:r>
            <a:r>
              <a:rPr lang="cs-CZ" b="1" dirty="0">
                <a:latin typeface="Calibri" panose="020F0502020204030204" pitchFamily="34" charset="0"/>
                <a:ea typeface="Calibri" panose="020F0502020204030204" pitchFamily="34" charset="0"/>
                <a:cs typeface="Times New Roman" panose="02020603050405020304" pitchFamily="18" charset="0"/>
              </a:rPr>
              <a:t>. Až postupně jsme hovořili o její nemoci, o příznacích, o lécích, o tom, co by jí mohlo pomoci, co jí uklidňuje a co naopak nedělá dobře. </a:t>
            </a:r>
            <a:r>
              <a:rPr lang="cs-CZ" b="1" dirty="0" smtClean="0">
                <a:latin typeface="Calibri" panose="020F0502020204030204" pitchFamily="34" charset="0"/>
                <a:ea typeface="Calibri" panose="020F0502020204030204" pitchFamily="34" charset="0"/>
                <a:cs typeface="Times New Roman" panose="02020603050405020304" pitchFamily="18" charset="0"/>
              </a:rPr>
              <a:t>Klientce byla </a:t>
            </a:r>
            <a:r>
              <a:rPr lang="cs-CZ" b="1" dirty="0">
                <a:latin typeface="Calibri" panose="020F0502020204030204" pitchFamily="34" charset="0"/>
                <a:ea typeface="Calibri" panose="020F0502020204030204" pitchFamily="34" charset="0"/>
                <a:cs typeface="Times New Roman" panose="02020603050405020304" pitchFamily="18" charset="0"/>
              </a:rPr>
              <a:t>nabídnuta i KBT terapie v rámci našich služeb, což odmítala, bála se nových </a:t>
            </a:r>
            <a:r>
              <a:rPr lang="cs-CZ" b="1" dirty="0" smtClean="0">
                <a:latin typeface="Calibri" panose="020F0502020204030204" pitchFamily="34" charset="0"/>
                <a:ea typeface="Calibri" panose="020F0502020204030204" pitchFamily="34" charset="0"/>
                <a:cs typeface="Times New Roman" panose="02020603050405020304" pitchFamily="18" charset="0"/>
              </a:rPr>
              <a:t>věcí.   Klientka </a:t>
            </a:r>
            <a:r>
              <a:rPr lang="cs-CZ" b="1" dirty="0">
                <a:latin typeface="Calibri" panose="020F0502020204030204" pitchFamily="34" charset="0"/>
                <a:ea typeface="Calibri" panose="020F0502020204030204" pitchFamily="34" charset="0"/>
                <a:cs typeface="Times New Roman" panose="02020603050405020304" pitchFamily="18" charset="0"/>
              </a:rPr>
              <a:t>si zprvu nepřála kromě toho, aby nemusela na další hospitalizaci nic. </a:t>
            </a:r>
            <a:endParaRPr lang="cs-CZ" b="1" dirty="0"/>
          </a:p>
        </p:txBody>
      </p:sp>
    </p:spTree>
    <p:extLst>
      <p:ext uri="{BB962C8B-B14F-4D97-AF65-F5344CB8AC3E}">
        <p14:creationId xmlns:p14="http://schemas.microsoft.com/office/powerpoint/2010/main" val="3799450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66928" y="-457235"/>
            <a:ext cx="10725912" cy="6309420"/>
          </a:xfrm>
          <a:prstGeom prst="rect">
            <a:avLst/>
          </a:prstGeom>
        </p:spPr>
        <p:txBody>
          <a:bodyPr wrap="square">
            <a:spAutoFit/>
          </a:bodyPr>
          <a:lstStyle/>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cs-CZ" sz="2000" b="1" dirty="0">
                <a:latin typeface="Calibri" panose="020F0502020204030204" pitchFamily="34" charset="0"/>
                <a:ea typeface="Calibri" panose="020F0502020204030204" pitchFamily="34" charset="0"/>
                <a:cs typeface="Times New Roman" panose="02020603050405020304" pitchFamily="18" charset="0"/>
              </a:rPr>
              <a:t>K</a:t>
            </a:r>
            <a:r>
              <a:rPr lang="cs-CZ" sz="2000" b="1" dirty="0" smtClean="0">
                <a:latin typeface="Calibri" panose="020F0502020204030204" pitchFamily="34" charset="0"/>
                <a:ea typeface="Calibri" panose="020F0502020204030204" pitchFamily="34" charset="0"/>
                <a:cs typeface="Times New Roman" panose="02020603050405020304" pitchFamily="18" charset="0"/>
              </a:rPr>
              <a:t>lientce jsem </a:t>
            </a:r>
            <a:r>
              <a:rPr lang="cs-CZ" sz="2000" b="1" dirty="0">
                <a:latin typeface="Calibri" panose="020F0502020204030204" pitchFamily="34" charset="0"/>
                <a:ea typeface="Calibri" panose="020F0502020204030204" pitchFamily="34" charset="0"/>
                <a:cs typeface="Times New Roman" panose="02020603050405020304" pitchFamily="18" charset="0"/>
              </a:rPr>
              <a:t>se vždy snažila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aktivně naslouchat</a:t>
            </a:r>
            <a:r>
              <a:rPr lang="cs-CZ" sz="2000" b="1" dirty="0">
                <a:latin typeface="Calibri" panose="020F0502020204030204" pitchFamily="34" charset="0"/>
                <a:ea typeface="Calibri" panose="020F0502020204030204" pitchFamily="34" charset="0"/>
                <a:cs typeface="Times New Roman" panose="02020603050405020304" pitchFamily="18" charset="0"/>
              </a:rPr>
              <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vést dialog</a:t>
            </a:r>
            <a:r>
              <a:rPr lang="cs-CZ" sz="2000" b="1" dirty="0">
                <a:latin typeface="Calibri" panose="020F0502020204030204" pitchFamily="34" charset="0"/>
                <a:ea typeface="Calibri" panose="020F0502020204030204" pitchFamily="34" charset="0"/>
                <a:cs typeface="Times New Roman" panose="02020603050405020304" pitchFamily="18" charset="0"/>
              </a:rPr>
              <a:t>, snažila </a:t>
            </a:r>
            <a:r>
              <a:rPr lang="cs-CZ" sz="2000" b="1" dirty="0" smtClean="0">
                <a:latin typeface="Calibri" panose="020F0502020204030204" pitchFamily="34" charset="0"/>
                <a:ea typeface="Calibri" panose="020F0502020204030204" pitchFamily="34" charset="0"/>
                <a:cs typeface="Times New Roman" panose="02020603050405020304" pitchFamily="18" charset="0"/>
              </a:rPr>
              <a:t>jsem </a:t>
            </a:r>
            <a:r>
              <a:rPr lang="cs-CZ" sz="2000" b="1" dirty="0">
                <a:latin typeface="Calibri" panose="020F0502020204030204" pitchFamily="34" charset="0"/>
                <a:ea typeface="Calibri" panose="020F0502020204030204" pitchFamily="34" charset="0"/>
                <a:cs typeface="Times New Roman" panose="02020603050405020304" pitchFamily="18" charset="0"/>
              </a:rPr>
              <a:t>se jí povzbudit </a:t>
            </a:r>
            <a:r>
              <a:rPr lang="cs-CZ" sz="2000" b="1" dirty="0" smtClean="0">
                <a:latin typeface="Calibri" panose="020F0502020204030204" pitchFamily="34" charset="0"/>
                <a:ea typeface="Calibri" panose="020F0502020204030204" pitchFamily="34" charset="0"/>
                <a:cs typeface="Times New Roman" panose="02020603050405020304" pitchFamily="18" charset="0"/>
              </a:rPr>
              <a:t/>
            </a:r>
            <a:br>
              <a:rPr lang="cs-CZ" sz="2000" b="1" dirty="0" smtClean="0">
                <a:latin typeface="Calibri" panose="020F0502020204030204" pitchFamily="34" charset="0"/>
                <a:ea typeface="Calibri" panose="020F0502020204030204" pitchFamily="34" charset="0"/>
                <a:cs typeface="Times New Roman" panose="02020603050405020304" pitchFamily="18" charset="0"/>
              </a:rPr>
            </a:br>
            <a:r>
              <a:rPr lang="cs-CZ" sz="2000" b="1" dirty="0" smtClean="0">
                <a:latin typeface="Calibri" panose="020F0502020204030204" pitchFamily="34" charset="0"/>
                <a:ea typeface="Calibri" panose="020F0502020204030204" pitchFamily="34" charset="0"/>
                <a:cs typeface="Times New Roman" panose="02020603050405020304" pitchFamily="18" charset="0"/>
              </a:rPr>
              <a:t>a </a:t>
            </a:r>
            <a:r>
              <a:rPr lang="cs-CZ" sz="2000" b="1" dirty="0">
                <a:latin typeface="Calibri" panose="020F0502020204030204" pitchFamily="34" charset="0"/>
                <a:ea typeface="Calibri" panose="020F0502020204030204" pitchFamily="34" charset="0"/>
                <a:cs typeface="Times New Roman" panose="02020603050405020304" pitchFamily="18" charset="0"/>
              </a:rPr>
              <a:t>zdůrazňovala </a:t>
            </a:r>
            <a:r>
              <a:rPr lang="cs-CZ" sz="2000" b="1" dirty="0" smtClean="0">
                <a:latin typeface="Calibri" panose="020F0502020204030204" pitchFamily="34" charset="0"/>
                <a:ea typeface="Calibri" panose="020F0502020204030204" pitchFamily="34" charset="0"/>
                <a:cs typeface="Times New Roman" panose="02020603050405020304" pitchFamily="18" charset="0"/>
              </a:rPr>
              <a:t>jsem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její silné stránky</a:t>
            </a:r>
            <a:r>
              <a:rPr lang="cs-CZ" sz="2000" b="1" dirty="0">
                <a:latin typeface="Calibri" panose="020F0502020204030204" pitchFamily="34" charset="0"/>
                <a:ea typeface="Calibri" panose="020F0502020204030204" pitchFamily="34" charset="0"/>
                <a:cs typeface="Times New Roman" panose="02020603050405020304" pitchFamily="18" charset="0"/>
              </a:rPr>
              <a:t>. Pomáhaly i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inspirativní příběhy jiných klientů</a:t>
            </a:r>
            <a:r>
              <a:rPr lang="cs-CZ" sz="2000" b="1" dirty="0">
                <a:latin typeface="Calibri" panose="020F0502020204030204" pitchFamily="34" charset="0"/>
                <a:ea typeface="Calibri" panose="020F0502020204030204" pitchFamily="34" charset="0"/>
                <a:cs typeface="Times New Roman" panose="02020603050405020304" pitchFamily="18" charset="0"/>
              </a:rPr>
              <a:t>, které </a:t>
            </a:r>
            <a:r>
              <a:rPr lang="cs-CZ" sz="2000" b="1" dirty="0" smtClean="0">
                <a:latin typeface="Calibri" panose="020F0502020204030204" pitchFamily="34" charset="0"/>
                <a:ea typeface="Calibri" panose="020F0502020204030204" pitchFamily="34" charset="0"/>
                <a:cs typeface="Times New Roman" panose="02020603050405020304" pitchFamily="18" charset="0"/>
              </a:rPr>
              <a:t>jsem klientce </a:t>
            </a:r>
            <a:r>
              <a:rPr lang="cs-CZ" sz="2000" b="1" dirty="0">
                <a:latin typeface="Calibri" panose="020F0502020204030204" pitchFamily="34" charset="0"/>
                <a:ea typeface="Calibri" panose="020F0502020204030204" pitchFamily="34" charset="0"/>
                <a:cs typeface="Times New Roman" panose="02020603050405020304" pitchFamily="18" charset="0"/>
              </a:rPr>
              <a:t>zprostředkovaně vyprávěla (samozřejmě anonymně zprostředkované, v tuto dobu jsme ještě neměli v rámci organizace pozici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peer konzultanta.  </a:t>
            </a:r>
            <a:r>
              <a:rPr lang="cs-CZ" sz="2000" b="1" dirty="0">
                <a:latin typeface="Calibri" panose="020F0502020204030204" pitchFamily="34" charset="0"/>
                <a:ea typeface="Calibri" panose="020F0502020204030204" pitchFamily="34" charset="0"/>
                <a:cs typeface="Times New Roman" panose="02020603050405020304" pitchFamily="18" charset="0"/>
              </a:rPr>
              <a:t>Domluvili jsme se, že myšlenky, které jí dělají problém vyjádřit ústně, mi bude psát   formou </a:t>
            </a:r>
            <a:r>
              <a:rPr lang="cs-CZ" sz="2000" b="1" dirty="0" smtClean="0">
                <a:latin typeface="Calibri" panose="020F0502020204030204" pitchFamily="34" charset="0"/>
                <a:ea typeface="Calibri" panose="020F0502020204030204" pitchFamily="34" charset="0"/>
                <a:cs typeface="Times New Roman" panose="02020603050405020304" pitchFamily="18" charset="0"/>
              </a:rPr>
              <a:t>dopisů.</a:t>
            </a:r>
          </a:p>
          <a:p>
            <a:pPr>
              <a:lnSpc>
                <a:spcPct val="150000"/>
              </a:lnSpc>
              <a:spcAft>
                <a:spcPts val="800"/>
              </a:spcAft>
            </a:pPr>
            <a:r>
              <a:rPr lang="cs-CZ" sz="2000" b="1" dirty="0" smtClean="0">
                <a:latin typeface="Calibri" panose="020F0502020204030204" pitchFamily="34" charset="0"/>
                <a:ea typeface="Calibri" panose="020F0502020204030204" pitchFamily="34" charset="0"/>
                <a:cs typeface="Times New Roman" panose="02020603050405020304" pitchFamily="18" charset="0"/>
              </a:rPr>
              <a:t>Tak </a:t>
            </a:r>
            <a:r>
              <a:rPr lang="cs-CZ" sz="2000" b="1" dirty="0">
                <a:latin typeface="Calibri" panose="020F0502020204030204" pitchFamily="34" charset="0"/>
                <a:ea typeface="Calibri" panose="020F0502020204030204" pitchFamily="34" charset="0"/>
                <a:cs typeface="Times New Roman" panose="02020603050405020304" pitchFamily="18" charset="0"/>
              </a:rPr>
              <a:t>vyšlo najevo, že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sz="2000" b="1" dirty="0">
                <a:latin typeface="Calibri" panose="020F0502020204030204" pitchFamily="34" charset="0"/>
                <a:ea typeface="Calibri" panose="020F0502020204030204" pitchFamily="34" charset="0"/>
                <a:cs typeface="Times New Roman" panose="02020603050405020304" pitchFamily="18" charset="0"/>
              </a:rPr>
              <a:t>má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mnoho snů </a:t>
            </a:r>
            <a:r>
              <a:rPr lang="cs-CZ" sz="20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a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přání</a:t>
            </a:r>
            <a:r>
              <a:rPr lang="cs-CZ" sz="2000" b="1" dirty="0">
                <a:latin typeface="Calibri" panose="020F0502020204030204" pitchFamily="34" charset="0"/>
                <a:ea typeface="Calibri" panose="020F0502020204030204" pitchFamily="34" charset="0"/>
                <a:cs typeface="Times New Roman" panose="02020603050405020304" pitchFamily="18" charset="0"/>
              </a:rPr>
              <a:t>, ale je k nim tak skeptická, že se je neodvažovala slovně vyjádřit. Začali jsme tedy pracovat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na principech zplnomocňování </a:t>
            </a:r>
            <a:r>
              <a:rPr lang="cs-CZ" sz="2000" b="1" dirty="0">
                <a:latin typeface="Calibri" panose="020F0502020204030204" pitchFamily="34" charset="0"/>
                <a:ea typeface="Calibri" panose="020F0502020204030204" pitchFamily="34" charset="0"/>
                <a:cs typeface="Times New Roman" panose="02020603050405020304" pitchFamily="18" charset="0"/>
              </a:rPr>
              <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hledání </a:t>
            </a:r>
            <a:r>
              <a:rPr lang="cs-CZ" sz="20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silných stránek</a:t>
            </a:r>
            <a:r>
              <a:rPr lang="cs-CZ" sz="2000" b="1" dirty="0">
                <a:latin typeface="Calibri" panose="020F0502020204030204" pitchFamily="34" charset="0"/>
                <a:ea typeface="Calibri" panose="020F0502020204030204" pitchFamily="34" charset="0"/>
                <a:cs typeface="Times New Roman" panose="02020603050405020304" pitchFamily="18" charset="0"/>
              </a:rPr>
              <a:t>.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sz="2000" b="1" dirty="0">
                <a:latin typeface="Calibri" panose="020F0502020204030204" pitchFamily="34" charset="0"/>
                <a:ea typeface="Calibri" panose="020F0502020204030204" pitchFamily="34" charset="0"/>
                <a:cs typeface="Times New Roman" panose="02020603050405020304" pitchFamily="18" charset="0"/>
              </a:rPr>
              <a:t>se postupně svěřila s tím, že má státnice z angličtiny, v minulosti angličtinu učila, také pracovala jako zapisovatelka u soudu, umí psát všemi 10ti. Má moc ráda knihy, má velkou knihovnu. Ráda si kupuje učebnice angličtiny. Ráda poslouchá hudbu, má mnoho kazet s oblíbenými interprety.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Klientka je </a:t>
            </a:r>
            <a:r>
              <a:rPr lang="cs-CZ" sz="2000" b="1" dirty="0">
                <a:latin typeface="Calibri" panose="020F0502020204030204" pitchFamily="34" charset="0"/>
                <a:ea typeface="Calibri" panose="020F0502020204030204" pitchFamily="34" charset="0"/>
                <a:cs typeface="Times New Roman" panose="02020603050405020304" pitchFamily="18" charset="0"/>
              </a:rPr>
              <a:t>pečlivá, spolehlivá, dodrží své </a:t>
            </a:r>
            <a:r>
              <a:rPr lang="cs-CZ" sz="2000" b="1" dirty="0" smtClean="0">
                <a:latin typeface="Calibri" panose="020F0502020204030204" pitchFamily="34" charset="0"/>
                <a:ea typeface="Calibri" panose="020F0502020204030204" pitchFamily="34" charset="0"/>
                <a:cs typeface="Times New Roman" panose="02020603050405020304" pitchFamily="18" charset="0"/>
              </a:rPr>
              <a:t>slovo</a:t>
            </a:r>
            <a:r>
              <a:rPr lang="cs-CZ" sz="2000" b="1" dirty="0">
                <a:latin typeface="Calibri" panose="020F0502020204030204" pitchFamily="34" charset="0"/>
                <a:ea typeface="Calibri" panose="020F0502020204030204" pitchFamily="34" charset="0"/>
                <a:cs typeface="Times New Roman" panose="02020603050405020304" pitchFamily="18" charset="0"/>
              </a:rPr>
              <a:t>.</a:t>
            </a:r>
            <a:endParaRPr lang="cs-CZ"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7971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0" y="-2849642"/>
            <a:ext cx="12115800" cy="8474115"/>
          </a:xfrm>
          <a:prstGeom prst="rect">
            <a:avLst/>
          </a:prstGeom>
        </p:spPr>
        <p:txBody>
          <a:bodyPr wrap="square">
            <a:spAutoFit/>
          </a:bodyPr>
          <a:lstStyle/>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cs-CZ" sz="16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Plníme si první přání</a:t>
            </a:r>
          </a:p>
          <a:p>
            <a:pPr algn="just">
              <a:lnSpc>
                <a:spcPct val="150000"/>
              </a:lnSpc>
              <a:spcAft>
                <a:spcPts val="800"/>
              </a:spcAft>
            </a:pPr>
            <a:r>
              <a:rPr lang="cs-CZ" sz="1600" b="1" dirty="0" smtClean="0">
                <a:latin typeface="Calibri" panose="020F0502020204030204" pitchFamily="34" charset="0"/>
                <a:ea typeface="Calibri" panose="020F0502020204030204" pitchFamily="34" charset="0"/>
                <a:cs typeface="Times New Roman" panose="02020603050405020304" pitchFamily="18" charset="0"/>
              </a:rPr>
              <a:t>Vůbec </a:t>
            </a:r>
            <a:r>
              <a:rPr lang="cs-CZ" sz="16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prvním klientčiným</a:t>
            </a:r>
            <a:r>
              <a:rPr lang="cs-CZ" sz="1600" b="1" dirty="0" smtClean="0">
                <a:latin typeface="Calibri" panose="020F0502020204030204" pitchFamily="34" charset="0"/>
                <a:ea typeface="Calibri" panose="020F0502020204030204" pitchFamily="34" charset="0"/>
                <a:cs typeface="Times New Roman" panose="02020603050405020304" pitchFamily="18" charset="0"/>
              </a:rPr>
              <a:t> </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přáním </a:t>
            </a:r>
            <a:r>
              <a:rPr lang="cs-CZ" sz="1600" b="1" dirty="0" smtClean="0">
                <a:latin typeface="Calibri" panose="020F0502020204030204" pitchFamily="34" charset="0"/>
                <a:ea typeface="Calibri" panose="020F0502020204030204" pitchFamily="34" charset="0"/>
                <a:cs typeface="Times New Roman" panose="02020603050405020304" pitchFamily="18" charset="0"/>
              </a:rPr>
              <a:t> </a:t>
            </a:r>
            <a:r>
              <a:rPr lang="cs-CZ" sz="1600" b="1" dirty="0">
                <a:latin typeface="Calibri" panose="020F0502020204030204" pitchFamily="34" charset="0"/>
                <a:ea typeface="Calibri" panose="020F0502020204030204" pitchFamily="34" charset="0"/>
                <a:cs typeface="Times New Roman" panose="02020603050405020304" pitchFamily="18" charset="0"/>
              </a:rPr>
              <a:t>a poté cílem bylo ztratit strach a úzkosti a chodit ven, nebát se komunikovat s okolím.  Schůzky probíhaly nejprve u ní doma, v jejím pokoji, poté jsme chodili na zahradu, schůzky byly zprvu kratší, klientka byla často unavená, měla úzkosti, obavy, byla chvílemi i paranoidní, bála se, kdo naše hovor slyší, bála se, zda to co říká, nemůže být pochopeno jinak, bála se, zda toho neřekla moc, zda neřekla něco špatně, zda není špatné to, co říká. Schůzky probíhaly 1-2x týdně, také jsme si v průběhu týdne volali, s tím, že postupně se schůzky prodlužovaly, po čase jsme byli schopni vyjít i na delší procházku. Dále si </a:t>
            </a:r>
            <a:r>
              <a:rPr lang="cs-CZ" sz="1600"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sz="1600" b="1" dirty="0">
                <a:latin typeface="Calibri" panose="020F0502020204030204" pitchFamily="34" charset="0"/>
                <a:ea typeface="Calibri" panose="020F0502020204030204" pitchFamily="34" charset="0"/>
                <a:cs typeface="Times New Roman" panose="02020603050405020304" pitchFamily="18" charset="0"/>
              </a:rPr>
              <a:t>dala za cíl, zkusit i nějakou procházku sama, respektive nejprve se svým otcem, pak postupně i sama nebo se svým kamarádem, také klientem </a:t>
            </a:r>
            <a:r>
              <a:rPr lang="cs-CZ" sz="1600" b="1" dirty="0" smtClean="0">
                <a:latin typeface="Calibri" panose="020F0502020204030204" pitchFamily="34" charset="0"/>
                <a:ea typeface="Calibri" panose="020F0502020204030204" pitchFamily="34" charset="0"/>
                <a:cs typeface="Times New Roman" panose="02020603050405020304" pitchFamily="18" charset="0"/>
              </a:rPr>
              <a:t>FOKUSU. Klientka </a:t>
            </a:r>
            <a:r>
              <a:rPr lang="cs-CZ" sz="1600" b="1" dirty="0">
                <a:latin typeface="Calibri" panose="020F0502020204030204" pitchFamily="34" charset="0"/>
                <a:ea typeface="Calibri" panose="020F0502020204030204" pitchFamily="34" charset="0"/>
                <a:cs typeface="Times New Roman" panose="02020603050405020304" pitchFamily="18" charset="0"/>
              </a:rPr>
              <a:t>postupně projevila zájem zkusit něco více, o našem centru (CSR) jsem jí mnohokráte předtím vyprávěla, vždy však návštěvu odmítala. </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Motivovala jsem </a:t>
            </a:r>
            <a:r>
              <a:rPr lang="cs-CZ" sz="16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jí</a:t>
            </a:r>
            <a:r>
              <a:rPr lang="cs-CZ" sz="1600" b="1" dirty="0" smtClean="0">
                <a:latin typeface="Calibri" panose="020F0502020204030204" pitchFamily="34" charset="0"/>
                <a:ea typeface="Calibri" panose="020F0502020204030204" pitchFamily="34" charset="0"/>
                <a:cs typeface="Times New Roman" panose="02020603050405020304" pitchFamily="18" charset="0"/>
              </a:rPr>
              <a:t> </a:t>
            </a:r>
            <a:r>
              <a:rPr lang="cs-CZ" sz="1600" b="1" dirty="0">
                <a:latin typeface="Calibri" panose="020F0502020204030204" pitchFamily="34" charset="0"/>
                <a:ea typeface="Calibri" panose="020F0502020204030204" pitchFamily="34" charset="0"/>
                <a:cs typeface="Times New Roman" panose="02020603050405020304" pitchFamily="18" charset="0"/>
              </a:rPr>
              <a:t>stále k </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hledání nových možností a </a:t>
            </a:r>
            <a:r>
              <a:rPr lang="cs-CZ" sz="16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perspektiv</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t>
            </a:r>
            <a:r>
              <a:rPr lang="cs-CZ" sz="1600" b="1" dirty="0">
                <a:latin typeface="Calibri" panose="020F0502020204030204" pitchFamily="34" charset="0"/>
                <a:ea typeface="Calibri" panose="020F0502020204030204" pitchFamily="34" charset="0"/>
                <a:cs typeface="Times New Roman" panose="02020603050405020304" pitchFamily="18" charset="0"/>
              </a:rPr>
              <a:t> tak aby chápala, že </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každá změna a nové prostředí, noví lidé  jí přinesou nové možnosti a příležitosti k obohacení stávajícího života.</a:t>
            </a:r>
            <a:r>
              <a:rPr lang="cs-CZ" sz="1600" b="1" dirty="0">
                <a:latin typeface="Calibri" panose="020F0502020204030204" pitchFamily="34" charset="0"/>
                <a:ea typeface="Calibri" panose="020F0502020204030204" pitchFamily="34" charset="0"/>
                <a:cs typeface="Times New Roman" panose="02020603050405020304" pitchFamily="18" charset="0"/>
              </a:rPr>
              <a:t>   </a:t>
            </a:r>
            <a:r>
              <a:rPr lang="cs-CZ" sz="1600"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sz="1600" b="1" dirty="0">
                <a:latin typeface="Calibri" panose="020F0502020204030204" pitchFamily="34" charset="0"/>
                <a:ea typeface="Calibri" panose="020F0502020204030204" pitchFamily="34" charset="0"/>
                <a:cs typeface="Times New Roman" panose="02020603050405020304" pitchFamily="18" charset="0"/>
              </a:rPr>
              <a:t>postupně projevila  zájem se jít do CSR alespoň podívat. Poté co tedy byly zvládnuty i samostatné vycházky, jsme </a:t>
            </a:r>
            <a:r>
              <a:rPr lang="cs-CZ" sz="1600" b="1" dirty="0" smtClean="0">
                <a:latin typeface="Calibri" panose="020F0502020204030204" pitchFamily="34" charset="0"/>
                <a:ea typeface="Calibri" panose="020F0502020204030204" pitchFamily="34" charset="0"/>
                <a:cs typeface="Times New Roman" panose="02020603050405020304" pitchFamily="18" charset="0"/>
              </a:rPr>
              <a:t>s</a:t>
            </a:r>
            <a:r>
              <a:rPr lang="cs-CZ" sz="1600" b="1" dirty="0">
                <a:latin typeface="Calibri" panose="020F0502020204030204" pitchFamily="34" charset="0"/>
                <a:ea typeface="Calibri" panose="020F0502020204030204" pitchFamily="34" charset="0"/>
                <a:cs typeface="Times New Roman" panose="02020603050405020304" pitchFamily="18" charset="0"/>
              </a:rPr>
              <a:t> </a:t>
            </a:r>
            <a:r>
              <a:rPr lang="cs-CZ" sz="1600" b="1" dirty="0" smtClean="0">
                <a:latin typeface="Calibri" panose="020F0502020204030204" pitchFamily="34" charset="0"/>
                <a:ea typeface="Calibri" panose="020F0502020204030204" pitchFamily="34" charset="0"/>
                <a:cs typeface="Times New Roman" panose="02020603050405020304" pitchFamily="18" charset="0"/>
              </a:rPr>
              <a:t>klientkou </a:t>
            </a:r>
            <a:r>
              <a:rPr lang="cs-CZ" sz="1600" b="1" dirty="0">
                <a:latin typeface="Calibri" panose="020F0502020204030204" pitchFamily="34" charset="0"/>
                <a:ea typeface="Calibri" panose="020F0502020204030204" pitchFamily="34" charset="0"/>
                <a:cs typeface="Times New Roman" panose="02020603050405020304" pitchFamily="18" charset="0"/>
              </a:rPr>
              <a:t>začali trénovat pobyt v centru sociální rehabilitace. N</a:t>
            </a:r>
            <a:r>
              <a:rPr lang="cs-CZ" sz="1600" b="1" dirty="0" smtClean="0">
                <a:latin typeface="Calibri" panose="020F0502020204030204" pitchFamily="34" charset="0"/>
                <a:ea typeface="Calibri" panose="020F0502020204030204" pitchFamily="34" charset="0"/>
                <a:cs typeface="Times New Roman" panose="02020603050405020304" pitchFamily="18" charset="0"/>
              </a:rPr>
              <a:t>ejprve jsem klientku každou </a:t>
            </a:r>
            <a:r>
              <a:rPr lang="cs-CZ" sz="1600" b="1" dirty="0">
                <a:latin typeface="Calibri" panose="020F0502020204030204" pitchFamily="34" charset="0"/>
                <a:ea typeface="Calibri" panose="020F0502020204030204" pitchFamily="34" charset="0"/>
                <a:cs typeface="Times New Roman" panose="02020603050405020304" pitchFamily="18" charset="0"/>
              </a:rPr>
              <a:t>cestu a pobyt v CSR  doprovázela, vydržela zde nejprve krátce, stále </a:t>
            </a:r>
            <a:r>
              <a:rPr lang="cs-CZ" sz="1600" b="1" dirty="0" smtClean="0">
                <a:latin typeface="Calibri" panose="020F0502020204030204" pitchFamily="34" charset="0"/>
                <a:ea typeface="Calibri" panose="020F0502020204030204" pitchFamily="34" charset="0"/>
                <a:cs typeface="Times New Roman" panose="02020603050405020304" pitchFamily="18" charset="0"/>
              </a:rPr>
              <a:t>jsem </a:t>
            </a:r>
            <a:r>
              <a:rPr lang="cs-CZ" sz="1600" b="1" dirty="0">
                <a:latin typeface="Calibri" panose="020F0502020204030204" pitchFamily="34" charset="0"/>
                <a:ea typeface="Calibri" panose="020F0502020204030204" pitchFamily="34" charset="0"/>
                <a:cs typeface="Times New Roman" panose="02020603050405020304" pitchFamily="18" charset="0"/>
              </a:rPr>
              <a:t>jí </a:t>
            </a:r>
            <a:r>
              <a:rPr lang="cs-CZ" sz="16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povzbuzovala, motivovala, byla jí oporou,</a:t>
            </a:r>
            <a:r>
              <a:rPr lang="cs-CZ" sz="1600" b="1" dirty="0">
                <a:latin typeface="Calibri" panose="020F0502020204030204" pitchFamily="34" charset="0"/>
                <a:ea typeface="Calibri" panose="020F0502020204030204" pitchFamily="34" charset="0"/>
                <a:cs typeface="Times New Roman" panose="02020603050405020304" pitchFamily="18" charset="0"/>
              </a:rPr>
              <a:t> poté se interval pobytu zvyšoval, postupem času </a:t>
            </a:r>
            <a:r>
              <a:rPr lang="cs-CZ" sz="1600" b="1" dirty="0" smtClean="0">
                <a:latin typeface="Calibri" panose="020F0502020204030204" pitchFamily="34" charset="0"/>
                <a:ea typeface="Calibri" panose="020F0502020204030204" pitchFamily="34" charset="0"/>
                <a:cs typeface="Times New Roman" panose="02020603050405020304" pitchFamily="18" charset="0"/>
              </a:rPr>
              <a:t>zvládla  </a:t>
            </a:r>
            <a:r>
              <a:rPr lang="cs-CZ" sz="1600" b="1" dirty="0">
                <a:latin typeface="Calibri" panose="020F0502020204030204" pitchFamily="34" charset="0"/>
                <a:ea typeface="Calibri" panose="020F0502020204030204" pitchFamily="34" charset="0"/>
                <a:cs typeface="Times New Roman" panose="02020603050405020304" pitchFamily="18" charset="0"/>
              </a:rPr>
              <a:t>dorazit i sama a vydržela zde stále delší čas. </a:t>
            </a:r>
            <a:r>
              <a:rPr lang="cs-CZ" sz="1600" b="1" dirty="0" smtClean="0">
                <a:latin typeface="Calibri" panose="020F0502020204030204" pitchFamily="34" charset="0"/>
                <a:ea typeface="Calibri" panose="020F0502020204030204" pitchFamily="34" charset="0"/>
                <a:cs typeface="Times New Roman" panose="02020603050405020304" pitchFamily="18" charset="0"/>
              </a:rPr>
              <a:t>Klientka  začala postupem času </a:t>
            </a:r>
            <a:r>
              <a:rPr lang="cs-CZ" sz="1600" b="1" dirty="0">
                <a:latin typeface="Calibri" panose="020F0502020204030204" pitchFamily="34" charset="0"/>
                <a:ea typeface="Calibri" panose="020F0502020204030204" pitchFamily="34" charset="0"/>
                <a:cs typeface="Times New Roman" panose="02020603050405020304" pitchFamily="18" charset="0"/>
              </a:rPr>
              <a:t>komunikovat více s terapeuty centra a poté i s ostatními klienty v centru. </a:t>
            </a:r>
            <a:endParaRPr lang="cs-CZ"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3292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603504" y="-79653"/>
            <a:ext cx="11247120" cy="6047809"/>
          </a:xfrm>
          <a:prstGeom prst="rect">
            <a:avLst/>
          </a:prstGeom>
        </p:spPr>
        <p:txBody>
          <a:bodyPr wrap="square">
            <a:spAutoFit/>
          </a:bodyPr>
          <a:lstStyle/>
          <a:p>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2. FÁZE REORIENTACE</a:t>
            </a:r>
            <a:endPar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cs-CZ" b="1" dirty="0" smtClean="0">
                <a:latin typeface="Calibri" panose="020F0502020204030204" pitchFamily="34" charset="0"/>
                <a:ea typeface="Calibri" panose="020F0502020204030204" pitchFamily="34" charset="0"/>
                <a:cs typeface="Times New Roman" panose="02020603050405020304" pitchFamily="18" charset="0"/>
              </a:rPr>
              <a:t>Tím </a:t>
            </a:r>
            <a:r>
              <a:rPr lang="cs-CZ" b="1" dirty="0">
                <a:latin typeface="Calibri" panose="020F0502020204030204" pitchFamily="34" charset="0"/>
                <a:ea typeface="Calibri" panose="020F0502020204030204" pitchFamily="34" charset="0"/>
                <a:cs typeface="Times New Roman" panose="02020603050405020304" pitchFamily="18" charset="0"/>
              </a:rPr>
              <a:t>jak </a:t>
            </a:r>
            <a:r>
              <a:rPr lang="cs-CZ" b="1" dirty="0" smtClean="0">
                <a:latin typeface="Calibri" panose="020F0502020204030204" pitchFamily="34" charset="0"/>
                <a:ea typeface="Calibri" panose="020F0502020204030204" pitchFamily="34" charset="0"/>
                <a:cs typeface="Times New Roman" panose="02020603050405020304" pitchFamily="18" charset="0"/>
              </a:rPr>
              <a:t>se klientka postupně zbavila  </a:t>
            </a:r>
            <a:r>
              <a:rPr lang="cs-CZ" b="1" dirty="0">
                <a:latin typeface="Calibri" panose="020F0502020204030204" pitchFamily="34" charset="0"/>
                <a:ea typeface="Calibri" panose="020F0502020204030204" pitchFamily="34" charset="0"/>
                <a:cs typeface="Times New Roman" panose="02020603050405020304" pitchFamily="18" charset="0"/>
              </a:rPr>
              <a:t>ostychu a strachu z nových věcí, souhlasila i s docházkou na skupinovou terapii </a:t>
            </a:r>
            <a:r>
              <a:rPr lang="cs-CZ" b="1" dirty="0" smtClean="0">
                <a:latin typeface="Calibri" panose="020F0502020204030204" pitchFamily="34" charset="0"/>
                <a:ea typeface="Calibri" panose="020F0502020204030204" pitchFamily="34" charset="0"/>
                <a:cs typeface="Times New Roman" panose="02020603050405020304" pitchFamily="18" charset="0"/>
              </a:rPr>
              <a:t/>
            </a:r>
            <a:br>
              <a:rPr lang="cs-CZ" b="1" dirty="0" smtClean="0">
                <a:latin typeface="Calibri" panose="020F0502020204030204" pitchFamily="34" charset="0"/>
                <a:ea typeface="Calibri" panose="020F0502020204030204" pitchFamily="34" charset="0"/>
                <a:cs typeface="Times New Roman" panose="02020603050405020304" pitchFamily="18" charset="0"/>
              </a:rPr>
            </a:br>
            <a:r>
              <a:rPr lang="cs-CZ" b="1" dirty="0" smtClean="0">
                <a:latin typeface="Calibri" panose="020F0502020204030204" pitchFamily="34" charset="0"/>
                <a:ea typeface="Calibri" panose="020F0502020204030204" pitchFamily="34" charset="0"/>
                <a:cs typeface="Times New Roman" panose="02020603050405020304" pitchFamily="18" charset="0"/>
              </a:rPr>
              <a:t>a </a:t>
            </a:r>
            <a:r>
              <a:rPr lang="cs-CZ" b="1" dirty="0">
                <a:latin typeface="Calibri" panose="020F0502020204030204" pitchFamily="34" charset="0"/>
                <a:ea typeface="Calibri" panose="020F0502020204030204" pitchFamily="34" charset="0"/>
                <a:cs typeface="Times New Roman" panose="02020603050405020304" pitchFamily="18" charset="0"/>
              </a:rPr>
              <a:t>také individuální KBT terapii. Zde se pomalu učila, jak pracovat se svými nepříjemnými úzkostnými stavy. Postupně se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zvýšilo  její sebevědomí</a:t>
            </a:r>
            <a:r>
              <a:rPr lang="cs-CZ" b="1" dirty="0">
                <a:latin typeface="Calibri" panose="020F0502020204030204" pitchFamily="34" charset="0"/>
                <a:ea typeface="Calibri" panose="020F0502020204030204" pitchFamily="34" charset="0"/>
                <a:cs typeface="Times New Roman" panose="02020603050405020304" pitchFamily="18" charset="0"/>
              </a:rPr>
              <a:t>,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získala větší odvahu a sama projevila další svá přání</a:t>
            </a:r>
            <a:r>
              <a:rPr lang="cs-CZ" b="1" dirty="0">
                <a:latin typeface="Calibri" panose="020F0502020204030204" pitchFamily="34" charset="0"/>
                <a:ea typeface="Calibri" panose="020F0502020204030204" pitchFamily="34" charset="0"/>
                <a:cs typeface="Times New Roman" panose="02020603050405020304" pitchFamily="18" charset="0"/>
              </a:rPr>
              <a:t>, o kterých by se v minulosti ani neodvážila smýšlet. </a:t>
            </a:r>
            <a:r>
              <a:rPr lang="cs-CZ"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b="1" dirty="0">
                <a:latin typeface="Calibri" panose="020F0502020204030204" pitchFamily="34" charset="0"/>
                <a:ea typeface="Calibri" panose="020F0502020204030204" pitchFamily="34" charset="0"/>
                <a:cs typeface="Times New Roman" panose="02020603050405020304" pitchFamily="18" charset="0"/>
              </a:rPr>
              <a:t>se v centru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seznámila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 naším peer konzultantem</a:t>
            </a:r>
            <a:r>
              <a:rPr lang="cs-CZ" b="1" dirty="0">
                <a:latin typeface="Calibri" panose="020F0502020204030204" pitchFamily="34" charset="0"/>
                <a:ea typeface="Calibri" panose="020F0502020204030204" pitchFamily="34" charset="0"/>
                <a:cs typeface="Times New Roman" panose="02020603050405020304" pitchFamily="18" charset="0"/>
              </a:rPr>
              <a:t>, s kterým se opakovaně scházela </a:t>
            </a:r>
            <a:r>
              <a:rPr lang="cs-CZ" b="1" dirty="0" smtClean="0">
                <a:latin typeface="Calibri" panose="020F0502020204030204" pitchFamily="34" charset="0"/>
                <a:ea typeface="Calibri" panose="020F0502020204030204" pitchFamily="34" charset="0"/>
                <a:cs typeface="Times New Roman" panose="02020603050405020304" pitchFamily="18" charset="0"/>
              </a:rPr>
              <a:t/>
            </a:r>
            <a:br>
              <a:rPr lang="cs-CZ" b="1" dirty="0" smtClean="0">
                <a:latin typeface="Calibri" panose="020F0502020204030204" pitchFamily="34" charset="0"/>
                <a:ea typeface="Calibri" panose="020F0502020204030204" pitchFamily="34" charset="0"/>
                <a:cs typeface="Times New Roman" panose="02020603050405020304" pitchFamily="18" charset="0"/>
              </a:rPr>
            </a:br>
            <a:r>
              <a:rPr lang="cs-CZ" b="1" dirty="0" smtClean="0">
                <a:latin typeface="Calibri" panose="020F0502020204030204" pitchFamily="34" charset="0"/>
                <a:ea typeface="Calibri" panose="020F0502020204030204" pitchFamily="34" charset="0"/>
                <a:cs typeface="Times New Roman" panose="02020603050405020304" pitchFamily="18" charset="0"/>
              </a:rPr>
              <a:t>a </a:t>
            </a:r>
            <a:r>
              <a:rPr lang="cs-CZ" b="1" dirty="0">
                <a:latin typeface="Calibri" panose="020F0502020204030204" pitchFamily="34" charset="0"/>
                <a:ea typeface="Calibri" panose="020F0502020204030204" pitchFamily="34" charset="0"/>
                <a:cs typeface="Times New Roman" panose="02020603050405020304" pitchFamily="18" charset="0"/>
              </a:rPr>
              <a:t>který s ní pracoval na základě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svého příběhu zotavení</a:t>
            </a:r>
            <a:r>
              <a:rPr lang="cs-CZ" b="1" dirty="0">
                <a:latin typeface="Calibri" panose="020F0502020204030204" pitchFamily="34" charset="0"/>
                <a:ea typeface="Calibri" panose="020F0502020204030204" pitchFamily="34" charset="0"/>
                <a:cs typeface="Times New Roman" panose="02020603050405020304" pitchFamily="18" charset="0"/>
              </a:rPr>
              <a:t>. </a:t>
            </a:r>
            <a:r>
              <a:rPr lang="cs-CZ" b="1" dirty="0" smtClean="0">
                <a:latin typeface="Calibri" panose="020F0502020204030204" pitchFamily="34" charset="0"/>
                <a:ea typeface="Calibri" panose="020F0502020204030204" pitchFamily="34" charset="0"/>
                <a:cs typeface="Times New Roman" panose="02020603050405020304" pitchFamily="18" charset="0"/>
              </a:rPr>
              <a:t>Poté začala </a:t>
            </a:r>
            <a:r>
              <a:rPr lang="cs-CZ" b="1" dirty="0">
                <a:latin typeface="Calibri" panose="020F0502020204030204" pitchFamily="34" charset="0"/>
                <a:ea typeface="Calibri" panose="020F0502020204030204" pitchFamily="34" charset="0"/>
                <a:cs typeface="Times New Roman" panose="02020603050405020304" pitchFamily="18" charset="0"/>
              </a:rPr>
              <a:t>přicházet s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novými vlastními </a:t>
            </a:r>
            <a:r>
              <a:rPr lang="cs-CZ" b="1" dirty="0" err="1">
                <a:solidFill>
                  <a:srgbClr val="7030A0"/>
                </a:solidFill>
                <a:latin typeface="Calibri" panose="020F0502020204030204" pitchFamily="34" charset="0"/>
                <a:ea typeface="Calibri" panose="020F0502020204030204" pitchFamily="34" charset="0"/>
                <a:cs typeface="Times New Roman" panose="02020603050405020304" pitchFamily="18" charset="0"/>
              </a:rPr>
              <a:t>cíly</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nejprve </a:t>
            </a:r>
            <a:r>
              <a:rPr lang="cs-CZ" b="1" dirty="0" smtClean="0">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například zkusila ostatní klienty centra sama vyučovat angličtinu. Měla své hodiny výuky angličtiny pro začátečníky 1x týdně. Byla velmi pečlivá a mezi klienty oblíbená. Všechny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naše plány a cíle byly vždy krok po kroku zpracovány </a:t>
            </a:r>
            <a:r>
              <a:rPr lang="cs-CZ" b="1" dirty="0">
                <a:latin typeface="Calibri" panose="020F0502020204030204" pitchFamily="34" charset="0"/>
                <a:ea typeface="Calibri" panose="020F0502020204030204" pitchFamily="34" charset="0"/>
                <a:cs typeface="Times New Roman" panose="02020603050405020304" pitchFamily="18" charset="0"/>
              </a:rPr>
              <a:t>a vždy jsme probírali, co se dařilo, v čem byla úskalí, kde je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potřeba podpora, kdo se na ní bude podílet. </a:t>
            </a:r>
            <a:r>
              <a:rPr lang="cs-CZ" b="1" dirty="0">
                <a:latin typeface="Calibri" panose="020F0502020204030204" pitchFamily="34" charset="0"/>
                <a:ea typeface="Calibri" panose="020F0502020204030204" pitchFamily="34" charset="0"/>
                <a:cs typeface="Times New Roman" panose="02020603050405020304" pitchFamily="18" charset="0"/>
              </a:rPr>
              <a:t>Postupem času kdy se </a:t>
            </a:r>
            <a:r>
              <a:rPr lang="cs-CZ"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b="1" dirty="0">
                <a:latin typeface="Calibri" panose="020F0502020204030204" pitchFamily="34" charset="0"/>
                <a:ea typeface="Calibri" panose="020F0502020204030204" pitchFamily="34" charset="0"/>
                <a:cs typeface="Times New Roman" panose="02020603050405020304" pitchFamily="18" charset="0"/>
              </a:rPr>
              <a:t>v centru zaběhla tak, že zde byla schopna trávit čas i vícekrát za týden jsme začali plánovat co </a:t>
            </a:r>
            <a:r>
              <a:rPr lang="cs-CZ" b="1" dirty="0" smtClean="0">
                <a:latin typeface="Calibri" panose="020F0502020204030204" pitchFamily="34" charset="0"/>
                <a:ea typeface="Calibri" panose="020F0502020204030204" pitchFamily="34" charset="0"/>
                <a:cs typeface="Times New Roman" panose="02020603050405020304" pitchFamily="18" charset="0"/>
              </a:rPr>
              <a:t>dál. Klientka </a:t>
            </a:r>
            <a:r>
              <a:rPr lang="cs-CZ" b="1" dirty="0">
                <a:latin typeface="Calibri" panose="020F0502020204030204" pitchFamily="34" charset="0"/>
                <a:ea typeface="Calibri" panose="020F0502020204030204" pitchFamily="34" charset="0"/>
                <a:cs typeface="Times New Roman" panose="02020603050405020304" pitchFamily="18" charset="0"/>
              </a:rPr>
              <a:t>sama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přišla s přáním, </a:t>
            </a:r>
            <a:r>
              <a:rPr lang="cs-CZ" b="1" dirty="0">
                <a:latin typeface="Calibri" panose="020F0502020204030204" pitchFamily="34" charset="0"/>
                <a:ea typeface="Calibri" panose="020F0502020204030204" pitchFamily="34" charset="0"/>
                <a:cs typeface="Times New Roman" panose="02020603050405020304" pitchFamily="18" charset="0"/>
              </a:rPr>
              <a:t>že by ráda zkusila bydlet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v </a:t>
            </a:r>
            <a:r>
              <a:rPr lang="cs-CZ" b="1" dirty="0" smtClean="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chráněném tréninkovém </a:t>
            </a:r>
            <a:r>
              <a:rPr lang="cs-CZ" b="1" dirty="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bytě</a:t>
            </a:r>
            <a:r>
              <a:rPr lang="cs-CZ" b="1" dirty="0">
                <a:latin typeface="Calibri" panose="020F0502020204030204" pitchFamily="34" charset="0"/>
                <a:ea typeface="Calibri" panose="020F0502020204030204" pitchFamily="34" charset="0"/>
                <a:cs typeface="Times New Roman" panose="02020603050405020304" pitchFamily="18" charset="0"/>
              </a:rPr>
              <a:t>. Což pro ní znamenalo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velkou změnu</a:t>
            </a:r>
            <a:r>
              <a:rPr lang="cs-CZ" b="1" dirty="0">
                <a:latin typeface="Calibri" panose="020F0502020204030204" pitchFamily="34" charset="0"/>
                <a:ea typeface="Calibri" panose="020F0502020204030204" pitchFamily="34" charset="0"/>
                <a:cs typeface="Times New Roman" panose="02020603050405020304" pitchFamily="18" charset="0"/>
              </a:rPr>
              <a:t>, ale zároveň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výzvu</a:t>
            </a:r>
            <a:r>
              <a:rPr lang="cs-CZ" b="1" dirty="0">
                <a:latin typeface="Calibri" panose="020F0502020204030204" pitchFamily="34" charset="0"/>
                <a:ea typeface="Calibri" panose="020F0502020204030204" pitchFamily="34" charset="0"/>
                <a:cs typeface="Times New Roman" panose="02020603050405020304" pitchFamily="18" charset="0"/>
              </a:rPr>
              <a:t> se osamostatnit do rodičů. Rodiče nahlíželi na stěhování </a:t>
            </a:r>
            <a:r>
              <a:rPr lang="cs-CZ" b="1" dirty="0" smtClean="0">
                <a:latin typeface="Calibri" panose="020F0502020204030204" pitchFamily="34" charset="0"/>
                <a:ea typeface="Calibri" panose="020F0502020204030204" pitchFamily="34" charset="0"/>
                <a:cs typeface="Times New Roman" panose="02020603050405020304" pitchFamily="18" charset="0"/>
              </a:rPr>
              <a:t>dcery </a:t>
            </a:r>
            <a:r>
              <a:rPr lang="cs-CZ" b="1" dirty="0">
                <a:latin typeface="Calibri" panose="020F0502020204030204" pitchFamily="34" charset="0"/>
                <a:ea typeface="Calibri" panose="020F0502020204030204" pitchFamily="34" charset="0"/>
                <a:cs typeface="Times New Roman" panose="02020603050405020304" pitchFamily="18" charset="0"/>
              </a:rPr>
              <a:t>do bytu skepticky, báli se, že to nezvládne a od pobytu jí zpočátku zrazovali. Proběhla proto mnohá </a:t>
            </a:r>
            <a:r>
              <a:rPr lang="cs-CZ" b="1" dirty="0" smtClean="0">
                <a:latin typeface="Calibri" panose="020F0502020204030204" pitchFamily="34" charset="0"/>
                <a:ea typeface="Calibri" panose="020F0502020204030204" pitchFamily="34" charset="0"/>
                <a:cs typeface="Times New Roman" panose="02020603050405020304" pitchFamily="18" charset="0"/>
              </a:rPr>
              <a:t>společná setkání </a:t>
            </a:r>
            <a:r>
              <a:rPr lang="cs-CZ" b="1" dirty="0">
                <a:latin typeface="Calibri" panose="020F0502020204030204" pitchFamily="34" charset="0"/>
                <a:ea typeface="Calibri" panose="020F0502020204030204" pitchFamily="34" charset="0"/>
                <a:cs typeface="Times New Roman" panose="02020603050405020304" pitchFamily="18" charset="0"/>
              </a:rPr>
              <a:t>s </a:t>
            </a:r>
            <a:r>
              <a:rPr lang="cs-CZ" b="1" dirty="0" smtClean="0">
                <a:latin typeface="Calibri" panose="020F0502020204030204" pitchFamily="34" charset="0"/>
                <a:ea typeface="Calibri" panose="020F0502020204030204" pitchFamily="34" charset="0"/>
                <a:cs typeface="Times New Roman" panose="02020603050405020304" pitchFamily="18" charset="0"/>
              </a:rPr>
              <a:t>rodiči, </a:t>
            </a:r>
            <a:r>
              <a:rPr lang="cs-CZ" b="1" dirty="0">
                <a:latin typeface="Calibri" panose="020F0502020204030204" pitchFamily="34" charset="0"/>
                <a:ea typeface="Calibri" panose="020F0502020204030204" pitchFamily="34" charset="0"/>
                <a:cs typeface="Times New Roman" panose="02020603050405020304" pitchFamily="18" charset="0"/>
              </a:rPr>
              <a:t>kde se je podařilo přesvědčit a nakonec souhlasili.</a:t>
            </a:r>
            <a:endParaRPr lang="cs-CZ" dirty="0"/>
          </a:p>
        </p:txBody>
      </p:sp>
    </p:spTree>
    <p:extLst>
      <p:ext uri="{BB962C8B-B14F-4D97-AF65-F5344CB8AC3E}">
        <p14:creationId xmlns:p14="http://schemas.microsoft.com/office/powerpoint/2010/main" val="1559802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0" y="-148902"/>
            <a:ext cx="12024360" cy="5745163"/>
          </a:xfrm>
          <a:prstGeom prst="rect">
            <a:avLst/>
          </a:prstGeom>
        </p:spPr>
        <p:txBody>
          <a:bodyPr wrap="square">
            <a:spAutoFit/>
          </a:bodyPr>
          <a:lstStyle/>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cs-CZ" sz="2000" b="1" dirty="0" smtClean="0">
                <a:solidFill>
                  <a:schemeClr val="accent3">
                    <a:lumMod val="75000"/>
                  </a:schemeClr>
                </a:solidFill>
                <a:latin typeface="Calibri" panose="020F0502020204030204" pitchFamily="34" charset="0"/>
                <a:ea typeface="Calibri" panose="020F0502020204030204" pitchFamily="34" charset="0"/>
                <a:cs typeface="Times New Roman" panose="02020603050405020304" pitchFamily="18" charset="0"/>
              </a:rPr>
              <a:t>Důvěra rodičů poskytla </a:t>
            </a:r>
            <a:r>
              <a:rPr lang="cs-CZ" sz="2000"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klientce</a:t>
            </a:r>
            <a:r>
              <a:rPr lang="cs-CZ" sz="2000" b="1" dirty="0" smtClean="0">
                <a:latin typeface="Calibri" panose="020F0502020204030204" pitchFamily="34" charset="0"/>
                <a:ea typeface="Calibri" panose="020F0502020204030204" pitchFamily="34" charset="0"/>
                <a:cs typeface="Times New Roman" panose="02020603050405020304" pitchFamily="18" charset="0"/>
              </a:rPr>
              <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novou sílu.</a:t>
            </a:r>
            <a:r>
              <a:rPr lang="cs-CZ" sz="2000" b="1" dirty="0">
                <a:latin typeface="Calibri" panose="020F0502020204030204" pitchFamily="34" charset="0"/>
                <a:ea typeface="Calibri" panose="020F0502020204030204" pitchFamily="34" charset="0"/>
                <a:cs typeface="Times New Roman" panose="02020603050405020304" pitchFamily="18" charset="0"/>
              </a:rPr>
              <a:t> Na stěhování se těšila, ale zároveň obávala nové změny. Stěhování </a:t>
            </a:r>
            <a:r>
              <a:rPr lang="cs-CZ" sz="2000" b="1" dirty="0" smtClean="0">
                <a:latin typeface="Calibri" panose="020F0502020204030204" pitchFamily="34" charset="0"/>
                <a:ea typeface="Calibri" panose="020F0502020204030204" pitchFamily="34" charset="0"/>
                <a:cs typeface="Times New Roman" panose="02020603050405020304" pitchFamily="18" charset="0"/>
              </a:rPr>
              <a:t/>
            </a:r>
            <a:br>
              <a:rPr lang="cs-CZ" sz="2000" b="1" dirty="0" smtClean="0">
                <a:latin typeface="Calibri" panose="020F0502020204030204" pitchFamily="34" charset="0"/>
                <a:ea typeface="Calibri" panose="020F0502020204030204" pitchFamily="34" charset="0"/>
                <a:cs typeface="Times New Roman" panose="02020603050405020304" pitchFamily="18" charset="0"/>
              </a:rPr>
            </a:br>
            <a:r>
              <a:rPr lang="cs-CZ" sz="2000" b="1" dirty="0" smtClean="0">
                <a:latin typeface="Calibri" panose="020F0502020204030204" pitchFamily="34" charset="0"/>
                <a:ea typeface="Calibri" panose="020F0502020204030204" pitchFamily="34" charset="0"/>
                <a:cs typeface="Times New Roman" panose="02020603050405020304" pitchFamily="18" charset="0"/>
              </a:rPr>
              <a:t>a </a:t>
            </a:r>
            <a:r>
              <a:rPr lang="cs-CZ" sz="2000" b="1" dirty="0">
                <a:latin typeface="Calibri" panose="020F0502020204030204" pitchFamily="34" charset="0"/>
                <a:ea typeface="Calibri" panose="020F0502020204030204" pitchFamily="34" charset="0"/>
                <a:cs typeface="Times New Roman" panose="02020603050405020304" pitchFamily="18" charset="0"/>
              </a:rPr>
              <a:t>bydlení v novém bytě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zvládla  velmi dobře</a:t>
            </a:r>
            <a:r>
              <a:rPr lang="cs-CZ" sz="2000" b="1" dirty="0">
                <a:latin typeface="Calibri" panose="020F0502020204030204" pitchFamily="34" charset="0"/>
                <a:ea typeface="Calibri" panose="020F0502020204030204" pitchFamily="34" charset="0"/>
                <a:cs typeface="Times New Roman" panose="02020603050405020304" pitchFamily="18" charset="0"/>
              </a:rPr>
              <a:t>, i když ne bez potíží, trápili jí pocity samoty a musela si zvyknout trávit nově volný čas ve svém bytě. Zaměstnávaly </a:t>
            </a:r>
            <a:r>
              <a:rPr lang="cs-CZ" sz="2000" b="1" dirty="0" smtClean="0">
                <a:latin typeface="Calibri" panose="020F0502020204030204" pitchFamily="34" charset="0"/>
                <a:ea typeface="Calibri" panose="020F0502020204030204" pitchFamily="34" charset="0"/>
                <a:cs typeface="Times New Roman" panose="02020603050405020304" pitchFamily="18" charset="0"/>
              </a:rPr>
              <a:t>ji </a:t>
            </a:r>
            <a:r>
              <a:rPr lang="cs-CZ" sz="2000" b="1" dirty="0">
                <a:latin typeface="Calibri" panose="020F0502020204030204" pitchFamily="34" charset="0"/>
                <a:ea typeface="Calibri" panose="020F0502020204030204" pitchFamily="34" charset="0"/>
                <a:cs typeface="Times New Roman" panose="02020603050405020304" pitchFamily="18" charset="0"/>
              </a:rPr>
              <a:t>věci pro ni doposud nové, musela se naučit pečovat </a:t>
            </a:r>
            <a:r>
              <a:rPr lang="cs-CZ" sz="2000" b="1" dirty="0" smtClean="0">
                <a:latin typeface="Calibri" panose="020F0502020204030204" pitchFamily="34" charset="0"/>
                <a:ea typeface="Calibri" panose="020F0502020204030204" pitchFamily="34" charset="0"/>
                <a:cs typeface="Times New Roman" panose="02020603050405020304" pitchFamily="18" charset="0"/>
              </a:rPr>
              <a:t/>
            </a:r>
            <a:br>
              <a:rPr lang="cs-CZ" sz="2000" b="1" dirty="0" smtClean="0">
                <a:latin typeface="Calibri" panose="020F0502020204030204" pitchFamily="34" charset="0"/>
                <a:ea typeface="Calibri" panose="020F0502020204030204" pitchFamily="34" charset="0"/>
                <a:cs typeface="Times New Roman" panose="02020603050405020304" pitchFamily="18" charset="0"/>
              </a:rPr>
            </a:br>
            <a:r>
              <a:rPr lang="cs-CZ" sz="2000" b="1" dirty="0" smtClean="0">
                <a:latin typeface="Calibri" panose="020F0502020204030204" pitchFamily="34" charset="0"/>
                <a:ea typeface="Calibri" panose="020F0502020204030204" pitchFamily="34" charset="0"/>
                <a:cs typeface="Times New Roman" panose="02020603050405020304" pitchFamily="18" charset="0"/>
              </a:rPr>
              <a:t>o </a:t>
            </a:r>
            <a:r>
              <a:rPr lang="cs-CZ" sz="2000" b="1" dirty="0">
                <a:latin typeface="Calibri" panose="020F0502020204030204" pitchFamily="34" charset="0"/>
                <a:ea typeface="Calibri" panose="020F0502020204030204" pitchFamily="34" charset="0"/>
                <a:cs typeface="Times New Roman" panose="02020603050405020304" pitchFamily="18" charset="0"/>
              </a:rPr>
              <a:t>svou domácnost, nakupovat, vařit, uklízet. Doposud na tyto věci nebyla zvyklá, protože vše doma vykonávala matka a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klientku </a:t>
            </a:r>
            <a:r>
              <a:rPr lang="cs-CZ" sz="2000" b="1" dirty="0">
                <a:latin typeface="Calibri" panose="020F0502020204030204" pitchFamily="34" charset="0"/>
                <a:ea typeface="Calibri" panose="020F0502020204030204" pitchFamily="34" charset="0"/>
                <a:cs typeface="Times New Roman" panose="02020603050405020304" pitchFamily="18" charset="0"/>
              </a:rPr>
              <a:t>nechtěla k ničemu, pro její pomalé tempo pustit. Zprvu bylo všeho na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klientku moc</a:t>
            </a:r>
            <a:r>
              <a:rPr lang="cs-CZ" sz="2000" b="1" dirty="0">
                <a:latin typeface="Calibri" panose="020F0502020204030204" pitchFamily="34" charset="0"/>
                <a:ea typeface="Calibri" panose="020F0502020204030204" pitchFamily="34" charset="0"/>
                <a:cs typeface="Times New Roman" panose="02020603050405020304" pitchFamily="18" charset="0"/>
              </a:rPr>
              <a:t>, schůzky probíhaly v bytě i 3x týdně, plus nácviky vaření, nácviky úklidu, doprovody na nákupy. Tvořili jsme program dne, jídelníček, seznamy k nákupu a plán činností,  </a:t>
            </a:r>
            <a:r>
              <a:rPr lang="cs-CZ" sz="2000" b="1" dirty="0" smtClean="0">
                <a:latin typeface="Calibri" panose="020F0502020204030204" pitchFamily="34" charset="0"/>
                <a:ea typeface="Calibri" panose="020F0502020204030204" pitchFamily="34" charset="0"/>
                <a:cs typeface="Times New Roman" panose="02020603050405020304" pitchFamily="18" charset="0"/>
              </a:rPr>
              <a:t>klientka chtěla </a:t>
            </a:r>
            <a:r>
              <a:rPr lang="cs-CZ" sz="2000" b="1" dirty="0">
                <a:latin typeface="Calibri" panose="020F0502020204030204" pitchFamily="34" charset="0"/>
                <a:ea typeface="Calibri" panose="020F0502020204030204" pitchFamily="34" charset="0"/>
                <a:cs typeface="Times New Roman" panose="02020603050405020304" pitchFamily="18" charset="0"/>
              </a:rPr>
              <a:t>mít vše vždy pečlivě sepsané, pomáhalo jí to, když si nevěděla rady a k tomu, aby nepropadala </a:t>
            </a:r>
            <a:r>
              <a:rPr lang="cs-CZ" sz="2000" b="1" dirty="0" smtClean="0">
                <a:latin typeface="Calibri" panose="020F0502020204030204" pitchFamily="34" charset="0"/>
                <a:ea typeface="Calibri" panose="020F0502020204030204" pitchFamily="34" charset="0"/>
                <a:cs typeface="Times New Roman" panose="02020603050405020304" pitchFamily="18" charset="0"/>
              </a:rPr>
              <a:t>panice, postupně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rozšiřovala svou komunikaci</a:t>
            </a:r>
            <a:r>
              <a:rPr lang="cs-CZ" sz="2000" b="1" dirty="0">
                <a:latin typeface="Calibri" panose="020F0502020204030204" pitchFamily="34" charset="0"/>
                <a:ea typeface="Calibri" panose="020F0502020204030204" pitchFamily="34" charset="0"/>
                <a:cs typeface="Times New Roman" panose="02020603050405020304" pitchFamily="18" charset="0"/>
              </a:rPr>
              <a:t>.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Zlepšila se komunikace i vztahy  s rodiči. Seznámila se se svým budoucím přítelem </a:t>
            </a:r>
            <a:r>
              <a:rPr lang="cs-CZ" sz="2000" b="1" dirty="0">
                <a:latin typeface="Calibri" panose="020F0502020204030204" pitchFamily="34" charset="0"/>
                <a:ea typeface="Calibri" panose="020F0502020204030204" pitchFamily="34" charset="0"/>
                <a:cs typeface="Times New Roman" panose="02020603050405020304" pitchFamily="18" charset="0"/>
              </a:rPr>
              <a:t>a postupně </a:t>
            </a:r>
            <a:r>
              <a:rPr lang="cs-CZ" sz="20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začala plánovat</a:t>
            </a:r>
            <a:r>
              <a:rPr lang="cs-CZ" sz="2000" b="1" dirty="0">
                <a:latin typeface="Calibri" panose="020F0502020204030204" pitchFamily="34" charset="0"/>
                <a:ea typeface="Calibri" panose="020F0502020204030204" pitchFamily="34" charset="0"/>
                <a:cs typeface="Times New Roman" panose="02020603050405020304" pitchFamily="18" charset="0"/>
              </a:rPr>
              <a:t>, co bude po bydlení v chráněném bytě. </a:t>
            </a:r>
            <a:endParaRPr lang="cs-CZ"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4352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21208" y="-1603147"/>
            <a:ext cx="11576304" cy="7150675"/>
          </a:xfrm>
          <a:prstGeom prst="rect">
            <a:avLst/>
          </a:prstGeom>
        </p:spPr>
        <p:txBody>
          <a:bodyPr wrap="square">
            <a:spAutoFit/>
          </a:bodyPr>
          <a:lstStyle/>
          <a:p>
            <a:pPr algn="just">
              <a:lnSpc>
                <a:spcPct val="150000"/>
              </a:lnSpc>
              <a:spcAft>
                <a:spcPts val="800"/>
              </a:spcAft>
            </a:pPr>
            <a:endParaRPr lang="cs-CZ" b="1"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3. FÁZE REINTEGRACE </a:t>
            </a:r>
          </a:p>
          <a:p>
            <a:pPr algn="just">
              <a:lnSpc>
                <a:spcPct val="150000"/>
              </a:lnSpc>
              <a:spcAft>
                <a:spcPts val="800"/>
              </a:spcAft>
            </a:pPr>
            <a:r>
              <a:rPr lang="cs-CZ" b="1" dirty="0" smtClean="0">
                <a:latin typeface="Calibri" panose="020F0502020204030204" pitchFamily="34" charset="0"/>
                <a:ea typeface="Calibri" panose="020F0502020204030204" pitchFamily="34" charset="0"/>
                <a:cs typeface="Times New Roman" panose="02020603050405020304" pitchFamily="18" charset="0"/>
              </a:rPr>
              <a:t>Po </a:t>
            </a:r>
            <a:r>
              <a:rPr lang="cs-CZ" b="1" dirty="0">
                <a:latin typeface="Calibri" panose="020F0502020204030204" pitchFamily="34" charset="0"/>
                <a:ea typeface="Calibri" panose="020F0502020204030204" pitchFamily="34" charset="0"/>
                <a:cs typeface="Times New Roman" panose="02020603050405020304" pitchFamily="18" charset="0"/>
              </a:rPr>
              <a:t>ukončení nácvikového bydlení </a:t>
            </a:r>
            <a:r>
              <a:rPr lang="cs-CZ" b="1" dirty="0" smtClean="0">
                <a:latin typeface="Calibri" panose="020F0502020204030204" pitchFamily="34" charset="0"/>
                <a:ea typeface="Calibri" panose="020F0502020204030204" pitchFamily="34" charset="0"/>
                <a:cs typeface="Times New Roman" panose="02020603050405020304" pitchFamily="18" charset="0"/>
              </a:rPr>
              <a:t>se přestěhovala </a:t>
            </a:r>
            <a:r>
              <a:rPr lang="cs-CZ" b="1" dirty="0">
                <a:latin typeface="Calibri" panose="020F0502020204030204" pitchFamily="34" charset="0"/>
                <a:ea typeface="Calibri" panose="020F0502020204030204" pitchFamily="34" charset="0"/>
                <a:cs typeface="Times New Roman" panose="02020603050405020304" pitchFamily="18" charset="0"/>
              </a:rPr>
              <a:t>do vlastního bytu, který vlastnila její rodina a doposud jej pronajímala. Rodiče jí dali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důvěru</a:t>
            </a:r>
            <a:r>
              <a:rPr lang="cs-CZ" b="1" dirty="0">
                <a:latin typeface="Calibri" panose="020F0502020204030204" pitchFamily="34" charset="0"/>
                <a:ea typeface="Calibri" panose="020F0502020204030204" pitchFamily="34" charset="0"/>
                <a:cs typeface="Times New Roman" panose="02020603050405020304" pitchFamily="18" charset="0"/>
              </a:rPr>
              <a:t>, když viděli, že zvládla 2leté bydlení v nácvikovém bytě bez zásadních obtíží. </a:t>
            </a:r>
            <a:r>
              <a:rPr lang="cs-CZ"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b="1" dirty="0">
                <a:latin typeface="Calibri" panose="020F0502020204030204" pitchFamily="34" charset="0"/>
                <a:ea typeface="Calibri" panose="020F0502020204030204" pitchFamily="34" charset="0"/>
                <a:cs typeface="Times New Roman" panose="02020603050405020304" pitchFamily="18" charset="0"/>
              </a:rPr>
              <a:t>se tak opět  stěhovala a to,  že to bylo do bytu, který jí propůjčili rodiče,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bylo pro ni velmi důležité</a:t>
            </a:r>
            <a:r>
              <a:rPr lang="cs-CZ" b="1" dirty="0">
                <a:latin typeface="Calibri" panose="020F0502020204030204" pitchFamily="34" charset="0"/>
                <a:ea typeface="Calibri" panose="020F0502020204030204" pitchFamily="34" charset="0"/>
                <a:cs typeface="Times New Roman" panose="02020603050405020304" pitchFamily="18" charset="0"/>
              </a:rPr>
              <a:t>, že jí věří natolik, že byt uvolnili jen pro ní. V současnosti </a:t>
            </a:r>
            <a:r>
              <a:rPr lang="cs-CZ" b="1" dirty="0" smtClean="0">
                <a:latin typeface="Calibri" panose="020F0502020204030204" pitchFamily="34" charset="0"/>
                <a:ea typeface="Calibri" panose="020F0502020204030204" pitchFamily="34" charset="0"/>
                <a:cs typeface="Times New Roman" panose="02020603050405020304" pitchFamily="18" charset="0"/>
              </a:rPr>
              <a:t> klientka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žije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ve svém vlastním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bytě</a:t>
            </a:r>
            <a:r>
              <a:rPr lang="cs-CZ" b="1" dirty="0" smtClean="0">
                <a:latin typeface="Calibri" panose="020F0502020204030204" pitchFamily="34" charset="0"/>
                <a:ea typeface="Calibri" panose="020F0502020204030204" pitchFamily="34" charset="0"/>
                <a:cs typeface="Times New Roman" panose="02020603050405020304" pitchFamily="18" charset="0"/>
              </a:rPr>
              <a:t>. Po </a:t>
            </a:r>
            <a:r>
              <a:rPr lang="cs-CZ" b="1" dirty="0">
                <a:latin typeface="Calibri" panose="020F0502020204030204" pitchFamily="34" charset="0"/>
                <a:ea typeface="Calibri" panose="020F0502020204030204" pitchFamily="34" charset="0"/>
                <a:cs typeface="Times New Roman" panose="02020603050405020304" pitchFamily="18" charset="0"/>
              </a:rPr>
              <a:t>přestěhování do svého bytu </a:t>
            </a:r>
            <a:r>
              <a:rPr lang="cs-CZ" b="1" dirty="0" smtClean="0">
                <a:latin typeface="Calibri" panose="020F0502020204030204" pitchFamily="34" charset="0"/>
                <a:ea typeface="Calibri" panose="020F0502020204030204" pitchFamily="34" charset="0"/>
                <a:cs typeface="Times New Roman" panose="02020603050405020304" pitchFamily="18" charset="0"/>
              </a:rPr>
              <a:t>se nově </a:t>
            </a:r>
            <a:r>
              <a:rPr lang="cs-CZ" b="1" dirty="0">
                <a:latin typeface="Calibri" panose="020F0502020204030204" pitchFamily="34" charset="0"/>
                <a:ea typeface="Calibri" panose="020F0502020204030204" pitchFamily="34" charset="0"/>
                <a:cs typeface="Times New Roman" panose="02020603050405020304" pitchFamily="18" charset="0"/>
              </a:rPr>
              <a:t>zaměřila a to hlavně kvůli finanční stránce věci na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možnosti pracovního uplatnění </a:t>
            </a:r>
            <a:r>
              <a:rPr lang="cs-CZ" b="1" dirty="0">
                <a:latin typeface="Calibri" panose="020F0502020204030204" pitchFamily="34" charset="0"/>
                <a:ea typeface="Calibri" panose="020F0502020204030204" pitchFamily="34" charset="0"/>
                <a:cs typeface="Times New Roman" panose="02020603050405020304" pitchFamily="18" charset="0"/>
              </a:rPr>
              <a:t>a to především kvůli zvýšení výdělku ke svému invalidnímu důchodu. Nejprve začala pracovat v rámci </a:t>
            </a:r>
            <a:r>
              <a:rPr lang="cs-CZ" b="1" dirty="0" smtClean="0">
                <a:latin typeface="Calibri" panose="020F0502020204030204" pitchFamily="34" charset="0"/>
                <a:ea typeface="Calibri" panose="020F0502020204030204" pitchFamily="34" charset="0"/>
                <a:cs typeface="Times New Roman" panose="02020603050405020304" pitchFamily="18" charset="0"/>
              </a:rPr>
              <a:t>FOKUSU </a:t>
            </a:r>
            <a:r>
              <a:rPr lang="cs-CZ" b="1" dirty="0">
                <a:latin typeface="Calibri" panose="020F0502020204030204" pitchFamily="34" charset="0"/>
                <a:ea typeface="Calibri" panose="020F0502020204030204" pitchFamily="34" charset="0"/>
                <a:cs typeface="Times New Roman" panose="02020603050405020304" pitchFamily="18" charset="0"/>
              </a:rPr>
              <a:t>na nácvikovém úklidovém  místě a to  nejprve 1x týdně, poté si po zapracování a zvládnutí této zátěže navýšila úvazek na 3x týdně na 3 hodiny. Pracovala zde přes rok a poté zkusila novou nabídku a to další práci a to v sociálně terapeutické dílně v Nymburce, </a:t>
            </a:r>
            <a:r>
              <a:rPr lang="cs-CZ" b="1" dirty="0" smtClean="0">
                <a:latin typeface="Calibri" panose="020F0502020204030204" pitchFamily="34" charset="0"/>
                <a:ea typeface="Calibri" panose="020F0502020204030204" pitchFamily="34" charset="0"/>
                <a:cs typeface="Times New Roman" panose="02020603050405020304" pitchFamily="18" charset="0"/>
              </a:rPr>
              <a:t>na </a:t>
            </a:r>
            <a:r>
              <a:rPr lang="cs-CZ" b="1" dirty="0">
                <a:latin typeface="Calibri" panose="020F0502020204030204" pitchFamily="34" charset="0"/>
                <a:ea typeface="Calibri" panose="020F0502020204030204" pitchFamily="34" charset="0"/>
                <a:cs typeface="Times New Roman" panose="02020603050405020304" pitchFamily="18" charset="0"/>
              </a:rPr>
              <a:t>úvazku 4 dny v týdnu na 5 hodin, do práce </a:t>
            </a:r>
            <a:r>
              <a:rPr lang="cs-CZ" b="1" dirty="0" smtClean="0">
                <a:latin typeface="Calibri" panose="020F0502020204030204" pitchFamily="34" charset="0"/>
                <a:ea typeface="Calibri" panose="020F0502020204030204" pitchFamily="34" charset="0"/>
                <a:cs typeface="Times New Roman" panose="02020603050405020304" pitchFamily="18" charset="0"/>
              </a:rPr>
              <a:t>dojížděla </a:t>
            </a:r>
            <a:r>
              <a:rPr lang="cs-CZ" b="1" dirty="0">
                <a:latin typeface="Calibri" panose="020F0502020204030204" pitchFamily="34" charset="0"/>
                <a:ea typeface="Calibri" panose="020F0502020204030204" pitchFamily="34" charset="0"/>
                <a:cs typeface="Times New Roman" panose="02020603050405020304" pitchFamily="18" charset="0"/>
              </a:rPr>
              <a:t>ze svého bydliště  denně 30 km vlakem. </a:t>
            </a:r>
            <a:r>
              <a:rPr lang="cs-CZ" b="1" dirty="0" smtClean="0">
                <a:latin typeface="Calibri" panose="020F0502020204030204" pitchFamily="34" charset="0"/>
                <a:ea typeface="Calibri" panose="020F0502020204030204" pitchFamily="34" charset="0"/>
                <a:cs typeface="Times New Roman" panose="02020603050405020304" pitchFamily="18" charset="0"/>
              </a:rPr>
              <a:t>Po 2 letech práce v Nymburce se podařilo kolegovi IPS najít klientce práci přímo v místě bydliště. Klientka </a:t>
            </a:r>
            <a:r>
              <a:rPr lang="cs-CZ" b="1" dirty="0">
                <a:latin typeface="Calibri" panose="020F0502020204030204" pitchFamily="34" charset="0"/>
                <a:ea typeface="Calibri" panose="020F0502020204030204" pitchFamily="34" charset="0"/>
                <a:cs typeface="Times New Roman" panose="02020603050405020304" pitchFamily="18" charset="0"/>
              </a:rPr>
              <a:t>má </a:t>
            </a:r>
            <a:r>
              <a:rPr lang="cs-CZ" b="1" dirty="0" smtClean="0">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svá další přání týkající se práce, </a:t>
            </a:r>
            <a:r>
              <a:rPr lang="cs-CZ" b="1" dirty="0" smtClean="0">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živit se v budoucnu výukou angličtiny, kterou se živila v minulosti před svou nemocí. Nyní na tomto jejím přání pracujeme prostřednictvím cíle si osvěžit vlastní znalosti v anglickém jazyce a také natrénováním výuky na někom ze zájemců, ideálně třeba z řad jejích známých. </a:t>
            </a:r>
            <a:endParaRPr lang="cs-CZ"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9096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0" y="-2536735"/>
            <a:ext cx="12298680" cy="7042954"/>
          </a:xfrm>
          <a:prstGeom prst="rect">
            <a:avLst/>
          </a:prstGeom>
        </p:spPr>
        <p:txBody>
          <a:bodyPr wrap="square">
            <a:spAutoFit/>
          </a:bodyPr>
          <a:lstStyle/>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endParaRPr lang="cs-CZ"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cs-CZ" b="1" dirty="0" smtClean="0">
                <a:latin typeface="Calibri" panose="020F0502020204030204" pitchFamily="34" charset="0"/>
                <a:ea typeface="Calibri" panose="020F0502020204030204" pitchFamily="34" charset="0"/>
                <a:cs typeface="Times New Roman" panose="02020603050405020304" pitchFamily="18" charset="0"/>
              </a:rPr>
              <a:t>V</a:t>
            </a:r>
            <a:r>
              <a:rPr lang="cs-CZ" b="1" dirty="0">
                <a:latin typeface="Calibri" panose="020F0502020204030204" pitchFamily="34" charset="0"/>
                <a:ea typeface="Calibri" panose="020F0502020204030204" pitchFamily="34" charset="0"/>
                <a:cs typeface="Times New Roman" panose="02020603050405020304" pitchFamily="18" charset="0"/>
              </a:rPr>
              <a:t> osobním životě </a:t>
            </a:r>
            <a:r>
              <a:rPr lang="cs-CZ" b="1" dirty="0" smtClean="0">
                <a:latin typeface="Calibri" panose="020F0502020204030204" pitchFamily="34" charset="0"/>
                <a:ea typeface="Calibri" panose="020F0502020204030204" pitchFamily="34" charset="0"/>
                <a:cs typeface="Times New Roman" panose="02020603050405020304" pitchFamily="18" charset="0"/>
              </a:rPr>
              <a:t>má klientka již </a:t>
            </a:r>
            <a:r>
              <a:rPr lang="cs-CZ" b="1" dirty="0">
                <a:latin typeface="Calibri" panose="020F0502020204030204" pitchFamily="34" charset="0"/>
                <a:ea typeface="Calibri" panose="020F0502020204030204" pitchFamily="34" charset="0"/>
                <a:cs typeface="Times New Roman" panose="02020603050405020304" pitchFamily="18" charset="0"/>
              </a:rPr>
              <a:t>4 roky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vztah se svým přítelem</a:t>
            </a:r>
            <a:r>
              <a:rPr lang="cs-CZ" b="1" dirty="0">
                <a:latin typeface="Calibri" panose="020F0502020204030204" pitchFamily="34" charset="0"/>
                <a:ea typeface="Calibri" panose="020F0502020204030204" pitchFamily="34" charset="0"/>
                <a:cs typeface="Times New Roman" panose="02020603050405020304" pitchFamily="18" charset="0"/>
              </a:rPr>
              <a:t>. Vídají se pravidelně, o víkendech, někdy i v týdnu, mají každý svůj byt a přáním obou je v budoucnu bydlet společně, zatím tomu brání určité okolnosti ze strany přítele, ale určitě s </a:t>
            </a:r>
            <a:r>
              <a:rPr lang="cs-CZ" b="1" dirty="0" smtClean="0">
                <a:latin typeface="Calibri" panose="020F0502020204030204" pitchFamily="34" charset="0"/>
                <a:ea typeface="Calibri" panose="020F0502020204030204" pitchFamily="34" charset="0"/>
                <a:cs typeface="Times New Roman" panose="02020603050405020304" pitchFamily="18" charset="0"/>
              </a:rPr>
              <a:t>ní </a:t>
            </a:r>
            <a:r>
              <a:rPr lang="cs-CZ" b="1" dirty="0">
                <a:latin typeface="Calibri" panose="020F0502020204030204" pitchFamily="34" charset="0"/>
                <a:ea typeface="Calibri" panose="020F0502020204030204" pitchFamily="34" charset="0"/>
                <a:cs typeface="Times New Roman" panose="02020603050405020304" pitchFamily="18" charset="0"/>
              </a:rPr>
              <a:t>hovoříme o možných krocích a plánech, jak by se dalo toto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přání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uskutečnit</a:t>
            </a:r>
            <a:r>
              <a:rPr lang="cs-CZ" b="1" dirty="0" smtClean="0">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Proběhly i společné schůzky s jejím přítelem. </a:t>
            </a:r>
            <a:endParaRPr lang="cs-CZ"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cs-CZ" b="1" dirty="0" smtClean="0">
                <a:latin typeface="Calibri" panose="020F0502020204030204" pitchFamily="34" charset="0"/>
                <a:ea typeface="Calibri" panose="020F0502020204030204" pitchFamily="34" charset="0"/>
                <a:cs typeface="Times New Roman" panose="02020603050405020304" pitchFamily="18" charset="0"/>
              </a:rPr>
              <a:t>Klientka </a:t>
            </a:r>
            <a:r>
              <a:rPr lang="cs-CZ" b="1" dirty="0">
                <a:latin typeface="Calibri" panose="020F0502020204030204" pitchFamily="34" charset="0"/>
                <a:ea typeface="Calibri" panose="020F0502020204030204" pitchFamily="34" charset="0"/>
                <a:cs typeface="Times New Roman" panose="02020603050405020304" pitchFamily="18" charset="0"/>
              </a:rPr>
              <a:t>také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obnovila</a:t>
            </a:r>
            <a:r>
              <a:rPr lang="cs-CZ" b="1" dirty="0">
                <a:latin typeface="Calibri" panose="020F0502020204030204" pitchFamily="34" charset="0"/>
                <a:ea typeface="Calibri" panose="020F0502020204030204" pitchFamily="34" charset="0"/>
                <a:cs typeface="Times New Roman" panose="02020603050405020304" pitchFamily="18" charset="0"/>
              </a:rPr>
              <a:t> postupně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komunikaci se svými kamarádkami </a:t>
            </a:r>
            <a:r>
              <a:rPr lang="cs-CZ" b="1" dirty="0" smtClean="0">
                <a:latin typeface="Calibri" panose="020F0502020204030204" pitchFamily="34" charset="0"/>
                <a:ea typeface="Calibri" panose="020F0502020204030204" pitchFamily="34" charset="0"/>
                <a:cs typeface="Times New Roman" panose="02020603050405020304" pitchFamily="18" charset="0"/>
              </a:rPr>
              <a:t>z</a:t>
            </a:r>
            <a:r>
              <a:rPr lang="cs-CZ" b="1" dirty="0">
                <a:latin typeface="Calibri" panose="020F0502020204030204" pitchFamily="34" charset="0"/>
                <a:ea typeface="Calibri" panose="020F0502020204030204" pitchFamily="34" charset="0"/>
                <a:cs typeface="Times New Roman" panose="02020603050405020304" pitchFamily="18" charset="0"/>
              </a:rPr>
              <a:t> mládí, píše si s nimi, volají si, s některými se i občasně vídají dle možností.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Její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sociální síť je poměrně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široká</a:t>
            </a:r>
            <a:r>
              <a:rPr lang="cs-CZ" b="1" dirty="0" smtClean="0">
                <a:latin typeface="Calibri" panose="020F0502020204030204" pitchFamily="34" charset="0"/>
                <a:ea typeface="Calibri" panose="020F0502020204030204" pitchFamily="34" charset="0"/>
                <a:cs typeface="Times New Roman" panose="02020603050405020304" pitchFamily="18" charset="0"/>
              </a:rPr>
              <a:t>. </a:t>
            </a:r>
          </a:p>
          <a:p>
            <a:pPr algn="just">
              <a:lnSpc>
                <a:spcPct val="150000"/>
              </a:lnSpc>
              <a:spcAft>
                <a:spcPts val="800"/>
              </a:spcAft>
            </a:pPr>
            <a:r>
              <a:rPr lang="cs-CZ" b="1" dirty="0" smtClean="0">
                <a:latin typeface="Calibri" panose="020F0502020204030204" pitchFamily="34" charset="0"/>
                <a:ea typeface="Calibri" panose="020F0502020204030204" pitchFamily="34" charset="0"/>
                <a:cs typeface="Times New Roman" panose="02020603050405020304" pitchFamily="18" charset="0"/>
              </a:rPr>
              <a:t>V</a:t>
            </a:r>
            <a:r>
              <a:rPr lang="cs-CZ" b="1" dirty="0">
                <a:latin typeface="Calibri" panose="020F0502020204030204" pitchFamily="34" charset="0"/>
                <a:ea typeface="Calibri" panose="020F0502020204030204" pitchFamily="34" charset="0"/>
                <a:cs typeface="Times New Roman" panose="02020603050405020304" pitchFamily="18" charset="0"/>
              </a:rPr>
              <a:t> rámci spolupráce bylo a je pracováno s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podpůrnou sítí </a:t>
            </a:r>
            <a:r>
              <a:rPr lang="cs-CZ" b="1" dirty="0" smtClean="0">
                <a:latin typeface="Calibri" panose="020F0502020204030204" pitchFamily="34" charset="0"/>
                <a:ea typeface="Calibri" panose="020F0502020204030204" pitchFamily="34" charset="0"/>
                <a:cs typeface="Times New Roman" panose="02020603050405020304" pitchFamily="18" charset="0"/>
              </a:rPr>
              <a:t>klientky, </a:t>
            </a:r>
            <a:r>
              <a:rPr lang="cs-CZ" b="1" dirty="0">
                <a:latin typeface="Calibri" panose="020F0502020204030204" pitchFamily="34" charset="0"/>
                <a:ea typeface="Calibri" panose="020F0502020204030204" pitchFamily="34" charset="0"/>
                <a:cs typeface="Times New Roman" panose="02020603050405020304" pitchFamily="18" charset="0"/>
              </a:rPr>
              <a:t>jejím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prostředím a sociálními  kontakty</a:t>
            </a:r>
            <a:r>
              <a:rPr lang="cs-CZ" b="1" dirty="0">
                <a:latin typeface="Calibri" panose="020F0502020204030204" pitchFamily="34" charset="0"/>
                <a:ea typeface="Calibri" panose="020F0502020204030204" pitchFamily="34" charset="0"/>
                <a:cs typeface="Times New Roman" panose="02020603050405020304" pitchFamily="18" charset="0"/>
              </a:rPr>
              <a:t>, nejen s rodinou </a:t>
            </a:r>
            <a:r>
              <a:rPr lang="cs-CZ" b="1" dirty="0" smtClean="0">
                <a:latin typeface="Calibri" panose="020F0502020204030204" pitchFamily="34" charset="0"/>
                <a:ea typeface="Calibri" panose="020F0502020204030204" pitchFamily="34" charset="0"/>
                <a:cs typeface="Times New Roman" panose="02020603050405020304" pitchFamily="18" charset="0"/>
              </a:rPr>
              <a:t> </a:t>
            </a:r>
            <a:r>
              <a:rPr lang="cs-CZ" b="1" dirty="0">
                <a:latin typeface="Calibri" panose="020F0502020204030204" pitchFamily="34" charset="0"/>
                <a:ea typeface="Calibri" panose="020F0502020204030204" pitchFamily="34" charset="0"/>
                <a:cs typeface="Times New Roman" panose="02020603050405020304" pitchFamily="18" charset="0"/>
              </a:rPr>
              <a:t>– rodiči s bratrem, ale i jejím přítelem probíhá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spolupráce a </a:t>
            </a:r>
            <a:r>
              <a:rPr lang="cs-CZ" b="1" dirty="0" smtClean="0">
                <a:solidFill>
                  <a:srgbClr val="7030A0"/>
                </a:solidFill>
                <a:latin typeface="Calibri" panose="020F0502020204030204" pitchFamily="34" charset="0"/>
                <a:ea typeface="Calibri" panose="020F0502020204030204" pitchFamily="34" charset="0"/>
                <a:cs typeface="Times New Roman" panose="02020603050405020304" pitchFamily="18" charset="0"/>
              </a:rPr>
              <a:t>komunikace</a:t>
            </a:r>
            <a:r>
              <a:rPr lang="cs-CZ" b="1" dirty="0" smtClean="0">
                <a:latin typeface="Calibri" panose="020F0502020204030204" pitchFamily="34" charset="0"/>
                <a:ea typeface="Calibri" panose="020F0502020204030204" pitchFamily="34" charset="0"/>
                <a:cs typeface="Times New Roman" panose="02020603050405020304" pitchFamily="18" charset="0"/>
              </a:rPr>
              <a:t>. Vztahy </a:t>
            </a:r>
            <a:r>
              <a:rPr lang="cs-CZ" b="1" dirty="0">
                <a:latin typeface="Calibri" panose="020F0502020204030204" pitchFamily="34" charset="0"/>
                <a:ea typeface="Calibri" panose="020F0502020204030204" pitchFamily="34" charset="0"/>
                <a:cs typeface="Times New Roman" panose="02020603050405020304" pitchFamily="18" charset="0"/>
              </a:rPr>
              <a:t>s rodinou a blízkými jsou pro </a:t>
            </a:r>
            <a:r>
              <a:rPr lang="cs-CZ" b="1" dirty="0" smtClean="0">
                <a:latin typeface="Calibri" panose="020F0502020204030204" pitchFamily="34" charset="0"/>
                <a:ea typeface="Calibri" panose="020F0502020204030204" pitchFamily="34" charset="0"/>
                <a:cs typeface="Times New Roman" panose="02020603050405020304" pitchFamily="18" charset="0"/>
              </a:rPr>
              <a:t>klientku velmi </a:t>
            </a:r>
            <a:r>
              <a:rPr lang="cs-CZ" b="1" dirty="0">
                <a:latin typeface="Calibri" panose="020F0502020204030204" pitchFamily="34" charset="0"/>
                <a:ea typeface="Calibri" panose="020F0502020204030204" pitchFamily="34" charset="0"/>
                <a:cs typeface="Times New Roman" panose="02020603050405020304" pitchFamily="18" charset="0"/>
              </a:rPr>
              <a:t>důležité.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V rámci zotavení</a:t>
            </a:r>
            <a:r>
              <a:rPr lang="cs-CZ" b="1" dirty="0">
                <a:latin typeface="Calibri" panose="020F0502020204030204" pitchFamily="34" charset="0"/>
                <a:ea typeface="Calibri" panose="020F0502020204030204" pitchFamily="34" charset="0"/>
                <a:cs typeface="Times New Roman" panose="02020603050405020304" pitchFamily="18" charset="0"/>
              </a:rPr>
              <a:t> se již naučila, jak komunikovat s matkou, aby předcházela konfliktům. U </a:t>
            </a:r>
            <a:r>
              <a:rPr lang="cs-CZ" b="1" dirty="0" smtClean="0">
                <a:latin typeface="Calibri" panose="020F0502020204030204" pitchFamily="34" charset="0"/>
                <a:ea typeface="Calibri" panose="020F0502020204030204" pitchFamily="34" charset="0"/>
                <a:cs typeface="Times New Roman" panose="02020603050405020304" pitchFamily="18" charset="0"/>
              </a:rPr>
              <a:t>klientky </a:t>
            </a:r>
            <a:r>
              <a:rPr lang="cs-CZ" b="1" dirty="0">
                <a:latin typeface="Calibri" panose="020F0502020204030204" pitchFamily="34" charset="0"/>
                <a:ea typeface="Calibri" panose="020F0502020204030204" pitchFamily="34" charset="0"/>
                <a:cs typeface="Times New Roman" panose="02020603050405020304" pitchFamily="18" charset="0"/>
              </a:rPr>
              <a:t>došlo také k navázání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kontaktů se sousedy v domě</a:t>
            </a:r>
            <a:r>
              <a:rPr lang="cs-CZ" b="1" dirty="0">
                <a:latin typeface="Calibri" panose="020F0502020204030204" pitchFamily="34" charset="0"/>
                <a:ea typeface="Calibri" panose="020F0502020204030204" pitchFamily="34" charset="0"/>
                <a:cs typeface="Times New Roman" panose="02020603050405020304" pitchFamily="18" charset="0"/>
              </a:rPr>
              <a:t>, kam se přestěhovala, díky nimž se také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cítí </a:t>
            </a:r>
            <a:r>
              <a:rPr lang="cs-CZ" b="1" dirty="0">
                <a:latin typeface="Calibri" panose="020F0502020204030204" pitchFamily="34" charset="0"/>
                <a:ea typeface="Calibri" panose="020F0502020204030204" pitchFamily="34" charset="0"/>
                <a:cs typeface="Times New Roman" panose="02020603050405020304" pitchFamily="18" charset="0"/>
              </a:rPr>
              <a:t>v panelovém domě </a:t>
            </a:r>
            <a:r>
              <a:rPr lang="cs-CZ"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bezpečněji,</a:t>
            </a:r>
            <a:r>
              <a:rPr lang="cs-CZ" b="1" dirty="0">
                <a:latin typeface="Calibri" panose="020F0502020204030204" pitchFamily="34" charset="0"/>
                <a:ea typeface="Calibri" panose="020F0502020204030204" pitchFamily="34" charset="0"/>
                <a:cs typeface="Times New Roman" panose="02020603050405020304" pitchFamily="18" charset="0"/>
              </a:rPr>
              <a:t> protože ví, že se na ně může obrátit, když by něco akutně potřebovala (například </a:t>
            </a:r>
            <a:r>
              <a:rPr lang="cs-CZ" b="1" dirty="0" smtClean="0">
                <a:latin typeface="Calibri" panose="020F0502020204030204" pitchFamily="34" charset="0"/>
                <a:ea typeface="Calibri" panose="020F0502020204030204" pitchFamily="34" charset="0"/>
                <a:cs typeface="Times New Roman" panose="02020603050405020304" pitchFamily="18" charset="0"/>
              </a:rPr>
              <a:t>vypadnou </a:t>
            </a:r>
            <a:r>
              <a:rPr lang="cs-CZ" b="1" dirty="0">
                <a:latin typeface="Calibri" panose="020F0502020204030204" pitchFamily="34" charset="0"/>
                <a:ea typeface="Calibri" panose="020F0502020204030204" pitchFamily="34" charset="0"/>
                <a:cs typeface="Times New Roman" panose="02020603050405020304" pitchFamily="18" charset="0"/>
              </a:rPr>
              <a:t>jističe). </a:t>
            </a:r>
            <a:endParaRPr lang="cs-CZ"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0272593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TM10001114[[fn=Galerie]]</Template>
  <TotalTime>218</TotalTime>
  <Words>251</Words>
  <Application>Microsoft Office PowerPoint</Application>
  <PresentationFormat>Širokoúhlá obrazovka</PresentationFormat>
  <Paragraphs>47</Paragraphs>
  <Slides>10</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10</vt:i4>
      </vt:variant>
    </vt:vector>
  </HeadingPairs>
  <TitlesOfParts>
    <vt:vector size="16" baseType="lpstr">
      <vt:lpstr>Arial</vt:lpstr>
      <vt:lpstr>Bahnschrift SemiLight SemiConde</vt:lpstr>
      <vt:lpstr>Calibri</vt:lpstr>
      <vt:lpstr>Gill Sans MT</vt:lpstr>
      <vt:lpstr>Times New Roman</vt:lpstr>
      <vt:lpstr>Gallery</vt:lpstr>
      <vt:lpstr>   „příběh DlOUHODOBÉ SPOLUpráce s klientKOU“    ŽIVOTNÍ motto:   „ Občas se zastav, ohlédni se zpět, co život dal, co naopak vzal…I kdyby hroutil se ti celý svět, naděJe povede tĚ vždycky dÁl….“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závěrečné práce    „můj příběh práce s klientKOU DanY“   </dc:title>
  <dc:creator>Dominika Zvolenská</dc:creator>
  <cp:lastModifiedBy>Dominika Zvolenská</cp:lastModifiedBy>
  <cp:revision>52</cp:revision>
  <dcterms:created xsi:type="dcterms:W3CDTF">2021-03-19T16:05:45Z</dcterms:created>
  <dcterms:modified xsi:type="dcterms:W3CDTF">2021-08-12T10:26:52Z</dcterms:modified>
</cp:coreProperties>
</file>