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6" descr="EDA_PPT_sablona_1.wmf"/>
          <p:cNvPicPr/>
          <p:nvPr/>
        </p:nvPicPr>
        <p:blipFill>
          <a:blip r:embed="rId14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4712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1" strike="noStrike" spc="-1">
                <a:solidFill>
                  <a:srgbClr val="0070C0"/>
                </a:solidFill>
                <a:latin typeface="Calibri"/>
              </a:rPr>
              <a:t>Klepnutím lze upravit styl předlohy nadpisů.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rázek 6" descr="EDA_PPT_sablona_1.wmf"/>
          <p:cNvPicPr/>
          <p:nvPr/>
        </p:nvPicPr>
        <p:blipFill>
          <a:blip r:embed="rId14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1" strike="noStrike" spc="-1">
                <a:solidFill>
                  <a:srgbClr val="0070C0"/>
                </a:solidFill>
                <a:latin typeface="Calibri"/>
              </a:rPr>
              <a:t>Klepnutím lze upravit styl předlohy nadpisů.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Klepnutím lze upravit styly předlohy textu.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5800" y="224712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cs-CZ" sz="3600" b="0" strike="noStrike" spc="-1">
                <a:solidFill>
                  <a:srgbClr val="000000"/>
                </a:solidFill>
                <a:latin typeface="Calibri"/>
              </a:rPr>
              <a:t>Posílení rodičovských kompetencí díky prožité krizi</a:t>
            </a:r>
          </a:p>
        </p:txBody>
      </p:sp>
      <p:sp>
        <p:nvSpPr>
          <p:cNvPr id="79" name="TextShape 2"/>
          <p:cNvSpPr txBox="1"/>
          <p:nvPr/>
        </p:nvSpPr>
        <p:spPr>
          <a:xfrm>
            <a:off x="1371600" y="4005000"/>
            <a:ext cx="6400440" cy="719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cs-CZ" sz="3200" b="0" strike="noStrike" spc="-1" dirty="0">
                <a:solidFill>
                  <a:srgbClr val="17375E"/>
                </a:solidFill>
                <a:latin typeface="Calibri"/>
              </a:rPr>
              <a:t>Chlapec 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Jak dál?</a:t>
            </a:r>
          </a:p>
        </p:txBody>
      </p:sp>
      <p:sp>
        <p:nvSpPr>
          <p:cNvPr id="97" name="TextShape 2"/>
          <p:cNvSpPr txBox="1"/>
          <p:nvPr/>
        </p:nvSpPr>
        <p:spPr>
          <a:xfrm>
            <a:off x="457200" y="13784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Smlouva s RP Eda do 30.9.21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Aktuálně není potřeba speciální podpora ve zrakové oblasti.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Potřeba podpory v oblasti komunikace (řeč, porozumění).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Při jednání o konci smlouvy maminka projevila lítost, že by služba byla ukončena, ale zároveň ani jednou neprojevila zájem o prodloužení.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38760" y="11520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algn="ctr">
              <a:spcBef>
                <a:spcPts val="1417"/>
              </a:spcBef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spcBef>
                <a:spcPts val="1417"/>
              </a:spcBef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Děkuji za pozornost</a:t>
            </a:r>
          </a:p>
          <a:p>
            <a:pPr algn="ctr">
              <a:spcBef>
                <a:spcPts val="1417"/>
              </a:spcBef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spcBef>
                <a:spcPts val="1417"/>
              </a:spcBef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Jana Jelínková</a:t>
            </a:r>
          </a:p>
          <a:p>
            <a:pPr algn="ctr">
              <a:spcBef>
                <a:spcPts val="1417"/>
              </a:spcBef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Poradkyně RP Eda cz, z.ú.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1" strike="noStrike" spc="-1">
                <a:solidFill>
                  <a:srgbClr val="0070C0"/>
                </a:solidFill>
                <a:latin typeface="Calibri"/>
              </a:rPr>
              <a:t>Rodinná anamnéza</a:t>
            </a:r>
          </a:p>
        </p:txBody>
      </p:sp>
      <p:sp>
        <p:nvSpPr>
          <p:cNvPr id="81" name="TextShape 2"/>
          <p:cNvSpPr txBox="1"/>
          <p:nvPr/>
        </p:nvSpPr>
        <p:spPr>
          <a:xfrm>
            <a:off x="455040" y="13784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000" b="0" strike="noStrike" spc="-1" dirty="0">
                <a:solidFill>
                  <a:srgbClr val="000000"/>
                </a:solidFill>
                <a:latin typeface="Calibri"/>
              </a:rPr>
              <a:t>Úplná rodina – 2 děti – mladší M. 2 roky, starší bratr 6 let, z předchozího vztahu otce (v převážné péči)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000" b="0" strike="noStrike" spc="-1" dirty="0">
                <a:solidFill>
                  <a:srgbClr val="000000"/>
                </a:solidFill>
                <a:latin typeface="Calibri"/>
              </a:rPr>
              <a:t>Maminka obstarává většinovou péči o oba chlapce.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000" b="0" strike="noStrike" spc="-1" dirty="0">
                <a:solidFill>
                  <a:srgbClr val="000000"/>
                </a:solidFill>
                <a:latin typeface="Calibri"/>
              </a:rPr>
              <a:t>Maminka je introvertní a velmi nejistá v rodičovských kompetencích.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000" b="0" strike="noStrike" spc="-1" dirty="0">
                <a:solidFill>
                  <a:srgbClr val="000000"/>
                </a:solidFill>
                <a:latin typeface="Calibri"/>
              </a:rPr>
              <a:t>Má obavy o vývoj M. i nevlastního staršího syna.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6603"/>
            <a:ext cx="8229240" cy="1142640"/>
          </a:xfrm>
        </p:spPr>
        <p:txBody>
          <a:bodyPr/>
          <a:lstStyle/>
          <a:p>
            <a:pPr algn="ctr"/>
            <a:r>
              <a:rPr lang="cs-CZ" b="1" spc="-1" dirty="0">
                <a:solidFill>
                  <a:srgbClr val="3465A4"/>
                </a:solidFill>
                <a:latin typeface="Calibri"/>
              </a:rPr>
              <a:t>Chlapec M.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/>
          </p:nvPr>
        </p:nvSpPr>
        <p:spPr>
          <a:xfrm>
            <a:off x="457200" y="1353857"/>
            <a:ext cx="5370394" cy="3122610"/>
          </a:xfrm>
        </p:spPr>
        <p:txBody>
          <a:bodyPr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Narozen 07/2019 s viditelnou zrakovou vadou – </a:t>
            </a:r>
            <a:r>
              <a:rPr lang="cs-CZ" sz="2800" b="0" strike="noStrike" spc="-1" dirty="0" err="1">
                <a:solidFill>
                  <a:srgbClr val="000000"/>
                </a:solidFill>
                <a:latin typeface="Calibri"/>
              </a:rPr>
              <a:t>Blefarofimóza</a:t>
            </a:r>
            <a:endParaRPr lang="cs-CZ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Od narození měl časté záněty močového měchýře, často byl hospitalizován – vyústilo to v reimplantaci močovodu (02/2020)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Řešena tříselná kýla – odstraněna 11/2019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/>
          </p:nvPr>
        </p:nvSpPr>
        <p:spPr>
          <a:xfrm>
            <a:off x="457200" y="4831313"/>
            <a:ext cx="8229240" cy="1583136"/>
          </a:xfrm>
        </p:spPr>
        <p:txBody>
          <a:bodyPr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Zraková vada konzultována s očními lékaři – zhodnotili jako kosmetickou vadu s operací po 2 roce života.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Při přijetí do RP  v 9/2020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738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30200" y="2480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Situace maminky</a:t>
            </a:r>
          </a:p>
        </p:txBody>
      </p:sp>
      <p:sp>
        <p:nvSpPr>
          <p:cNvPr id="85" name="TextShape 2"/>
          <p:cNvSpPr txBox="1"/>
          <p:nvPr/>
        </p:nvSpPr>
        <p:spPr>
          <a:xfrm>
            <a:off x="457200" y="13784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Časté hospitalizace, lékařské prohlídky – velký stres.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Chlapec M. častá nepohoda, špatný spánek, zvýšené nároky na péči (léky, horečky) – postupné vyčerpání maminky.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Izolace od širší rodiny – maminka většinu doby sama s M. v domě, širší rodina v jiném městě +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Calibri"/>
              </a:rPr>
              <a:t>covid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 situace.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Akutní krize</a:t>
            </a:r>
          </a:p>
        </p:txBody>
      </p:sp>
      <p:sp>
        <p:nvSpPr>
          <p:cNvPr id="87" name="TextShape 2"/>
          <p:cNvSpPr txBox="1"/>
          <p:nvPr/>
        </p:nvSpPr>
        <p:spPr>
          <a:xfrm>
            <a:off x="448200" y="13946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95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Zdravotní komplikace M. se postupně řešily, zůstávala zraková vada.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Maminka se nespokojila s odpovědí odborníků na oční vadu – operace ve 2 letech.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Stejná odpověď u několika odborníků – maminka propadala depresi.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Odhodlala se zaslat fotky M. na různá pracoviště zabývající se zrakovými vadami – zda se najde odborník, který by se rodině věnoval a problém řešil.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Výsledek akutní krize</a:t>
            </a:r>
          </a:p>
        </p:txBody>
      </p:sp>
      <p:sp>
        <p:nvSpPr>
          <p:cNvPr id="89" name="TextShape 2"/>
          <p:cNvSpPr txBox="1"/>
          <p:nvPr/>
        </p:nvSpPr>
        <p:spPr>
          <a:xfrm>
            <a:off x="457200" y="141732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Spojení s Dětskou oční klinikou FN Brno – odoperování M. (6/2020).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Navázání spolupráce s RP EDA.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Výrazný posun v psychice maminky.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Částečné odhalení dlouhodobé krize.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Dlouhodobá krize</a:t>
            </a:r>
          </a:p>
        </p:txBody>
      </p:sp>
      <p:sp>
        <p:nvSpPr>
          <p:cNvPr id="91" name="TextShape 2"/>
          <p:cNvSpPr txBox="1"/>
          <p:nvPr/>
        </p:nvSpPr>
        <p:spPr>
          <a:xfrm>
            <a:off x="457200" y="142128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6500"/>
          </a:bodyPr>
          <a:lstStyle/>
          <a:p>
            <a:pPr marL="817200" indent="-457200">
              <a:spcBef>
                <a:spcPts val="14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Po několika návštěvách – zřejmá nejistota maminky v péči a výchově M.</a:t>
            </a:r>
            <a:endParaRPr lang="cs-CZ" sz="3200" b="0" strike="noStrike" spc="-1" dirty="0">
              <a:solidFill>
                <a:srgbClr val="000000"/>
              </a:solidFill>
              <a:latin typeface="Calibri"/>
              <a:ea typeface="Microsoft YaHei"/>
            </a:endParaRPr>
          </a:p>
          <a:p>
            <a:pPr marL="817200" lvl="2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 Nejistota v krmení a celkové výživě M.</a:t>
            </a:r>
            <a:endParaRPr lang="cs-CZ" sz="2400" b="0" strike="noStrike" spc="-1" dirty="0">
              <a:solidFill>
                <a:srgbClr val="000000"/>
              </a:solidFill>
              <a:latin typeface="Calibri"/>
              <a:ea typeface="Microsoft YaHei"/>
            </a:endParaRPr>
          </a:p>
          <a:p>
            <a:pPr marL="817200" lvl="2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 Strach ze zákazů – aby neplakal (návrat kýly), aby nebyl omezovaný</a:t>
            </a:r>
            <a:endParaRPr lang="cs-CZ" sz="2400" b="0" strike="noStrike" spc="-1" dirty="0">
              <a:solidFill>
                <a:srgbClr val="000000"/>
              </a:solidFill>
              <a:latin typeface="Calibri"/>
              <a:ea typeface="Microsoft YaHei"/>
            </a:endParaRPr>
          </a:p>
          <a:p>
            <a:pPr marL="817200" lvl="2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Calibri"/>
              </a:rPr>
              <a:t>Neorientace</a:t>
            </a: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 v psychomotorickém vývoji </a:t>
            </a: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M. </a:t>
            </a: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– neřešení opoždění a naopak lpění na věcech, které ještě nebyly pro věk zvládnutelné</a:t>
            </a:r>
            <a:endParaRPr lang="cs-CZ" sz="2400" spc="-1" dirty="0">
              <a:solidFill>
                <a:srgbClr val="000000"/>
              </a:solidFill>
              <a:latin typeface="Calibri"/>
              <a:ea typeface="Microsoft YaHei"/>
            </a:endParaRPr>
          </a:p>
          <a:p>
            <a:pPr marL="817200" indent="-457200">
              <a:spcBef>
                <a:spcPts val="14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Tlak na maminku ze strany širší rodiny.</a:t>
            </a:r>
          </a:p>
          <a:p>
            <a:pPr marL="817200" indent="-457200">
              <a:spcBef>
                <a:spcPts val="14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Náročná situace s maminkou nevlastního  staršího syna</a:t>
            </a:r>
            <a:endParaRPr lang="cs-CZ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Úloha Rané péče</a:t>
            </a:r>
          </a:p>
        </p:txBody>
      </p:sp>
      <p:sp>
        <p:nvSpPr>
          <p:cNvPr id="93" name="TextShape 2"/>
          <p:cNvSpPr txBox="1"/>
          <p:nvPr/>
        </p:nvSpPr>
        <p:spPr>
          <a:xfrm>
            <a:off x="457200" y="14504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40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Podpora maminky při začátku okluzní terapie (zejména psychická, nastavení pravidel) + zraková stimulace.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Pomoc při zkontaktování oční lékařky se zkušeností s diagnózou.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Postupné posilování rodičovských kompetencí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Hledání cesty k nastavení funkčních hranic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Podpora při vyhledávání informací – co má kdy dítě umět a dělat + jak jednotlivé věci podporovat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Ujasnění kompetencí ve vztahu s matkou nevlastního syna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Konzultace s kolegyní z psychologické podpory.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1" strike="noStrike" spc="-1">
                <a:solidFill>
                  <a:srgbClr val="3465A4"/>
                </a:solidFill>
                <a:latin typeface="Calibri"/>
              </a:rPr>
              <a:t>Aktuální situace</a:t>
            </a:r>
          </a:p>
        </p:txBody>
      </p:sp>
      <p:sp>
        <p:nvSpPr>
          <p:cNvPr id="95" name="TextShape 2"/>
          <p:cNvSpPr txBox="1"/>
          <p:nvPr/>
        </p:nvSpPr>
        <p:spPr>
          <a:xfrm>
            <a:off x="412560" y="142128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25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Chlapec M. - 2 roky 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zrakově kompenzován, další operace ve 3 letech, nyní bez specifické zrakové stimulace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Opožděný PMV, zejména v oblasti řeči a porozumění.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Maminka 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Posun v sebedůvěře – větší jistota ve vlastní rozhodnutí.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Vyjasnění kompetencí v péči o staršího nevlastního syna.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Schopnost chtít po M. jednoduchou věc a trvat na splnění (v rámci hry).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"/>
            </a:pPr>
            <a:r>
              <a:rPr lang="cs-CZ" sz="2400" b="0" strike="noStrike" spc="-1" dirty="0">
                <a:solidFill>
                  <a:srgbClr val="000000"/>
                </a:solidFill>
                <a:latin typeface="Calibri"/>
              </a:rPr>
              <a:t>Neschopnost říci M. 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572</Words>
  <Application>Microsoft Office PowerPoint</Application>
  <PresentationFormat>Předvádění na obrazovce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Wingdings</vt:lpstr>
      <vt:lpstr>Office Theme</vt:lpstr>
      <vt:lpstr>Office Theme</vt:lpstr>
      <vt:lpstr>Prezentace aplikace PowerPoint</vt:lpstr>
      <vt:lpstr>Prezentace aplikace PowerPoint</vt:lpstr>
      <vt:lpstr>Chlapec M.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subject/>
  <dc:creator>Milan Mžourek</dc:creator>
  <dc:description/>
  <cp:lastModifiedBy>Černá Kristina</cp:lastModifiedBy>
  <cp:revision>23</cp:revision>
  <dcterms:created xsi:type="dcterms:W3CDTF">2020-03-08T14:21:03Z</dcterms:created>
  <dcterms:modified xsi:type="dcterms:W3CDTF">2021-10-13T11:58:15Z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