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06A45-7AB8-4132-AE17-2C48C743C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5941655-492F-41CC-9EB7-294512B93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D95848-C32F-4AC8-986B-83D7186A3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3EA525-BD64-4120-8328-C5694CA9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60E16F-62DF-4E1E-96AB-D8068CDD5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25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5E7E4A-7E29-4998-A302-4A72B76D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C65B0A2-50B3-4907-83FF-BC354F5C7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A851F9-F914-487F-8DE8-F5D888A5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1B7B23-1912-42AF-8388-A2EF6A448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B255A8-1135-4E68-A6E3-811CD266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73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DCB0AFF-C393-46D6-95EC-314DABE7AC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2D3346-899C-47CC-A5E4-66AC39489F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411C61-D580-4676-A21D-8986A2DAA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964C35-7565-4128-B8EF-E0FC82ADE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B24A00-219E-4752-90A3-54703945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80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B2788-AB68-4C2A-A97C-21855B14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53D202-5241-4ADC-B628-215E13B4A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20948A-F849-4D99-BF81-D91811B0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E08021-68D7-4729-AFCF-A44A7787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681473-BE9F-402A-AA7C-F66CB1E6A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29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892E29-A502-4290-A1F8-EF57EC637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38D40A-16A6-4A0E-BA7F-2DFC2F233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47D724-D35F-4A18-A528-B5290DFAD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4F261C-CCED-4D9C-AA7C-640F88A35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F432DA-7747-46D7-BA06-620880FF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44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167F73-39FB-4E4A-8D4F-4617F36BA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7A24BA-5F79-448E-9D99-8861FE690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2600AE-DBA6-45CC-A329-17E2C7CAD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28783F-D145-4C10-B2EE-14AA14436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1548F6-DB40-4042-9C54-56E2C30F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CF49AE-059E-43F9-91A3-AA4F288B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565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ACD43-BFF2-4402-BEC9-8E169B56E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3531BBB-EB47-4384-B655-A5C295A2A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77C06C2-1DE7-473C-B78E-1A88D888E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E09E9B-E5E5-4455-B3A8-3E8650691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9E155F0-CD39-460C-9C6D-4138FF0A5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067CAAC-EDD4-4E7A-BA00-AFBE161A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3049F6B-BDA1-4AAD-9C87-635C1C110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9013D02-A147-42BF-83ED-4E0F1F23E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1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B3B15-9087-4252-A2D2-F4F86C40B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0B8E2EC-521A-4877-B243-4AC8B7122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CDAE8F0-FD4D-4C5D-A151-36156901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30D3AE-9C21-4BEC-ADD3-6F281F890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38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12934BA-FB12-41D5-804C-A055211B4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24F9664-9B94-4134-9CE9-AB162C7B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E66E40-2507-44DE-A798-FD393664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54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EAB73E-85F4-43DD-A4F5-2B4B57FA9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CA5959-E072-4787-9A4A-40F2C8D94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2561A5-4375-485D-8F09-D7B4012BC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4F70B6-9227-49AB-9307-D7C05ED63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76086E5-0940-4583-8BAB-77AA2E3B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180499D-FB19-42CA-A4B6-A606E591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52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0FD5A-8104-43EE-A915-315B43409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2EC6605-7AF7-4D47-987A-C20FDBAC0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59ED9B2-7AC9-4AEC-9F50-434A766D6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60BE821-24CC-4989-8B86-DE58434E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CE3E84-EF4E-48B2-9A17-EE90B5F2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EC5CEE-17B1-4B3C-B686-AF69D4E8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1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D86C2B3-F772-4F08-B4FC-51111747B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5E197D4-12DE-415F-9DD9-C5E1DC2B2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B5F664-2D8C-4685-A61D-107E9241F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2A888-615C-4100-BE4B-F7D2C8F8DA60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3177D1-20A4-481E-B5E9-7AF89DAE8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8ED639-5327-4490-AD61-44936B695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23A7-8043-446D-BD5E-1312C969B5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70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9AE036-58CA-4B5E-B9D6-5C156F44D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cs-CZ" altLang="cs-CZ" dirty="0">
                <a:latin typeface="Bahnschrift SemiBold" pitchFamily="32" charset="0"/>
              </a:rPr>
              <a:t>NEOBYČEJNĚ NORMÁLNÍ  </a:t>
            </a:r>
            <a:br>
              <a:rPr lang="cs-CZ" altLang="cs-CZ" dirty="0">
                <a:latin typeface="Bahnschrift SemiBold" pitchFamily="32" charset="0"/>
              </a:rPr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74301E2-1E83-4FCB-B283-951EC77CA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cs-CZ" altLang="cs-CZ" i="1" u="sng" dirty="0">
                <a:latin typeface="Bahnschrift SemiBold" pitchFamily="32" charset="0"/>
              </a:rPr>
              <a:t>Kazuistika práce s lidmi v náročné </a:t>
            </a:r>
          </a:p>
          <a:p>
            <a:pPr>
              <a:spcBef>
                <a:spcPct val="0"/>
              </a:spcBef>
            </a:pPr>
            <a:r>
              <a:rPr lang="cs-CZ" altLang="cs-CZ" i="1" u="sng" dirty="0">
                <a:latin typeface="Bahnschrift SemiBold" pitchFamily="32" charset="0"/>
              </a:rPr>
              <a:t>životní situaci</a:t>
            </a:r>
          </a:p>
          <a:p>
            <a:pPr>
              <a:spcBef>
                <a:spcPct val="0"/>
              </a:spcBef>
            </a:pPr>
            <a:endParaRPr lang="cs-CZ" altLang="cs-CZ" i="1" u="sng" dirty="0">
              <a:latin typeface="Bahnschrift SemiBold" pitchFamily="32" charset="0"/>
            </a:endParaRPr>
          </a:p>
          <a:p>
            <a:pPr>
              <a:spcBef>
                <a:spcPct val="0"/>
              </a:spcBef>
            </a:pPr>
            <a:r>
              <a:rPr lang="cs-CZ" altLang="cs-CZ" dirty="0">
                <a:latin typeface="Bahnschrift SemiBold" pitchFamily="32" charset="0"/>
              </a:rPr>
              <a:t>Mgr. Monika Razímová </a:t>
            </a:r>
          </a:p>
          <a:p>
            <a:pPr>
              <a:spcBef>
                <a:spcPct val="0"/>
              </a:spcBef>
            </a:pPr>
            <a:r>
              <a:rPr lang="cs-CZ" altLang="cs-CZ" dirty="0">
                <a:latin typeface="Bahnschrift SemiBold" pitchFamily="32" charset="0"/>
              </a:rPr>
              <a:t>Lomikámen, </a:t>
            </a:r>
            <a:r>
              <a:rPr lang="cs-CZ" altLang="cs-CZ" dirty="0" err="1">
                <a:latin typeface="Bahnschrift SemiBold" pitchFamily="32" charset="0"/>
              </a:rPr>
              <a:t>z.ú</a:t>
            </a:r>
            <a:r>
              <a:rPr lang="cs-CZ" altLang="cs-CZ" dirty="0">
                <a:latin typeface="Bahnschrift SemiBold" pitchFamily="32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cs-CZ" altLang="cs-CZ" dirty="0" err="1">
                <a:latin typeface="Bahnschrift SemiBold" pitchFamily="32" charset="0"/>
              </a:rPr>
              <a:t>www.lomikamen.cz</a:t>
            </a:r>
            <a:endParaRPr lang="cs-CZ" altLang="cs-CZ" dirty="0">
              <a:latin typeface="Bahnschrift SemiBold" pitchFamily="32" charset="0"/>
            </a:endParaRPr>
          </a:p>
          <a:p>
            <a:endParaRPr lang="cs-CZ" dirty="0"/>
          </a:p>
        </p:txBody>
      </p:sp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6B4F23C9-1874-4E98-B84D-0275DA8821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05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298F4C-EEC5-465D-A71A-A08A028A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cs-CZ" sz="4000" dirty="0"/>
              <a:t>Lomikámen, </a:t>
            </a:r>
            <a:r>
              <a:rPr lang="cs-CZ" sz="4000" dirty="0" err="1"/>
              <a:t>z.ú</a:t>
            </a:r>
            <a:r>
              <a:rPr lang="cs-CZ" sz="4000" dirty="0"/>
              <a:t>., Beroun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40C9B3-AF8E-4DCC-8445-D0692D022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 marL="447675" indent="-342900">
              <a:spcBef>
                <a:spcPct val="0"/>
              </a:spcBef>
              <a:buSzPct val="45000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000" dirty="0">
                <a:latin typeface="Bahnschrift SemiBold" pitchFamily="32" charset="0"/>
              </a:rPr>
              <a:t>Beroun, U Kasáren 192</a:t>
            </a:r>
          </a:p>
          <a:p>
            <a:pPr marL="428625" indent="-323850">
              <a:spcBef>
                <a:spcPct val="0"/>
              </a:spcBef>
              <a:buSzPct val="45000"/>
              <a:buNone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endParaRPr lang="cs-CZ" altLang="cs-CZ" sz="2000" dirty="0">
              <a:latin typeface="Bahnschrift SemiBold" pitchFamily="32" charset="0"/>
            </a:endParaRPr>
          </a:p>
          <a:p>
            <a:pPr marL="428625" indent="-323850">
              <a:spcBef>
                <a:spcPct val="0"/>
              </a:spcBef>
              <a:buSzPct val="45000"/>
              <a:buNone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000" dirty="0">
                <a:latin typeface="Bahnschrift SemiBold" pitchFamily="32" charset="0"/>
              </a:rPr>
              <a:t>-     Sociální rehabilitace Re - start</a:t>
            </a:r>
          </a:p>
          <a:p>
            <a:pPr marL="454025" indent="-342900">
              <a:spcBef>
                <a:spcPts val="850"/>
              </a:spcBef>
              <a:buFontTx/>
              <a:buChar char="-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000" dirty="0">
                <a:latin typeface="Bahnschrift SemiBold" pitchFamily="32" charset="0"/>
              </a:rPr>
              <a:t>Tréninková kavárna Jiná káva </a:t>
            </a:r>
          </a:p>
          <a:p>
            <a:pPr marL="454025" indent="-342900">
              <a:spcBef>
                <a:spcPts val="850"/>
              </a:spcBef>
              <a:buFontTx/>
              <a:buChar char="-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sz="2000" dirty="0"/>
              <a:t>Chráněné bydlení –</a:t>
            </a:r>
            <a:r>
              <a:rPr lang="cs-CZ" sz="2000" dirty="0" err="1"/>
              <a:t>Byd-Lo</a:t>
            </a:r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65F9FCD6-A82D-4D10-BEB8-806D485D0A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16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298F4C-EEC5-465D-A71A-A08A028A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cs-CZ" sz="4000" dirty="0"/>
              <a:t>Příběh pana L.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40C9B3-AF8E-4DCC-8445-D0692D022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 marL="104775" indent="0">
              <a:buSzPct val="45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altLang="cs-CZ" sz="2000" dirty="0">
                <a:latin typeface="Bahnschrift SemiBold" pitchFamily="32" charset="0"/>
              </a:rPr>
              <a:t>Navázání kontaktu se sociální rehabilitací Lomikámen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altLang="cs-CZ" sz="1600" dirty="0">
                <a:latin typeface="Bahnschrift SemiBold" pitchFamily="32" charset="0"/>
              </a:rPr>
              <a:t>Aktuální sociální situace</a:t>
            </a:r>
            <a:r>
              <a:rPr lang="cs-CZ" altLang="cs-CZ" sz="1600" dirty="0"/>
              <a:t> </a:t>
            </a:r>
          </a:p>
          <a:p>
            <a: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Osobní anamnéza </a:t>
            </a:r>
          </a:p>
          <a:p>
            <a: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1600" dirty="0">
                <a:latin typeface="Bahnschrift SemiBold" pitchFamily="32" charset="0"/>
              </a:rPr>
              <a:t>Malý vhled do života pana L.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endParaRPr lang="cs-CZ" altLang="cs-CZ" sz="1600" dirty="0"/>
          </a:p>
          <a:p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65F9FCD6-A82D-4D10-BEB8-806D485D0A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7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EFC920F-B85A-4068-BD93-41064EDE9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C559108-BBAE-426C-8564-051D2BA6D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2BC35EE-6650-42D2-AEFB-4B7CD1AFC9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52C743-9049-4DFB-878B-2AB07B6E4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4A676DD-4416-4015-90CC-DE91A0241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25" y="1238081"/>
            <a:ext cx="4709345" cy="962953"/>
          </a:xfrm>
        </p:spPr>
        <p:txBody>
          <a:bodyPr anchor="b">
            <a:normAutofit/>
          </a:bodyPr>
          <a:lstStyle/>
          <a:p>
            <a:r>
              <a:rPr lang="cs-CZ" sz="3800" dirty="0"/>
              <a:t>Březen 2021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39885" y="2372170"/>
            <a:ext cx="438912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065789B-A70A-48C7-B711-A3F20707A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736" y="2508105"/>
            <a:ext cx="4709345" cy="3632493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93000"/>
              </a:lnSpc>
              <a:buSzPct val="100000"/>
              <a:buNone/>
              <a:defRPr/>
            </a:pPr>
            <a:endParaRPr lang="cs-CZ" altLang="cs-CZ" sz="2600" b="1" dirty="0">
              <a:latin typeface="Bahnschrift SemiBold" pitchFamily="32" charset="0"/>
            </a:endParaRP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Zhoršení psychického stavu z důvodu přerušení medikace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Selhávání v zaměstnání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Narušení rodinných vztahů – spolupráce s rodinou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Zhoršující se psychický stav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Nadužívání alkoholu a omamných látek 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Zapojení psychiatrické sestry – terénní psychiatrická péče, krizová intervence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Podpora při kontaktu s psychiatrem</a:t>
            </a:r>
          </a:p>
          <a:p>
            <a:pPr marL="212725" indent="-20955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cs-CZ" altLang="cs-CZ" sz="2000" dirty="0">
                <a:latin typeface="Bahnschrift SemiBold" pitchFamily="32" charset="0"/>
              </a:rPr>
              <a:t>Naplánování intervencí a  zapojení celého multidisciplinárního týmu </a:t>
            </a:r>
          </a:p>
          <a:p>
            <a:pPr>
              <a:lnSpc>
                <a:spcPct val="93000"/>
              </a:lnSpc>
              <a:buSzPct val="45000"/>
              <a:defRPr/>
            </a:pPr>
            <a:endParaRPr lang="cs-CZ" altLang="cs-CZ" sz="2200" dirty="0"/>
          </a:p>
          <a:p>
            <a:endParaRPr lang="en-US" sz="2000" dirty="0"/>
          </a:p>
        </p:txBody>
      </p:sp>
      <p:pic>
        <p:nvPicPr>
          <p:cNvPr id="5" name="Zástupný obsah 4" descr="Obsah obrázku text, královna, podepsat, vektorová grafika&#10;&#10;Popis byl vytvořen automaticky">
            <a:extLst>
              <a:ext uri="{FF2B5EF4-FFF2-40B4-BE49-F238E27FC236}">
                <a16:creationId xmlns:a16="http://schemas.microsoft.com/office/drawing/2014/main" id="{C2E605AE-1522-4EA3-9FD6-FE831157FC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9" r="1" b="1286"/>
          <a:stretch/>
        </p:blipFill>
        <p:spPr>
          <a:xfrm>
            <a:off x="6538366" y="1383738"/>
            <a:ext cx="4929098" cy="475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38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8EE0C77-482E-479C-AB09-484EEA00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 fontScale="90000"/>
          </a:bodyPr>
          <a:lstStyle/>
          <a:p>
            <a:r>
              <a:rPr lang="cs-CZ" sz="5400" dirty="0"/>
              <a:t>ČERVEN- SOUČASNOST  2021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9D30491-67C6-4B5B-A55C-F45974D05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 lnSpcReduction="10000"/>
          </a:bodyPr>
          <a:lstStyle/>
          <a:p>
            <a:pPr marL="428625" indent="-323850">
              <a:buSzPct val="45000"/>
              <a:buFont typeface="Wingdings" pitchFamily="2" charset="2"/>
              <a:buChar char="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200" dirty="0">
                <a:latin typeface="Bahnschrift SemiBold" pitchFamily="32" charset="0"/>
              </a:rPr>
              <a:t>Zapojení sociální rehabilitace v terénu </a:t>
            </a:r>
          </a:p>
          <a:p>
            <a:pPr marL="428625" indent="-323850">
              <a:buSzPct val="45000"/>
              <a:buFont typeface="Wingdings" pitchFamily="2" charset="2"/>
              <a:buChar char="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200" dirty="0">
                <a:latin typeface="Bahnschrift SemiBold" pitchFamily="32" charset="0"/>
              </a:rPr>
              <a:t>Podpora psychiatrické sestry a sociálních pracovnic Lomikamene</a:t>
            </a:r>
          </a:p>
          <a:p>
            <a:pPr marL="428625" indent="-323850">
              <a:buSzPct val="45000"/>
              <a:buFont typeface="Wingdings" pitchFamily="2" charset="2"/>
              <a:buChar char="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200" dirty="0">
                <a:latin typeface="Bahnschrift SemiBold" pitchFamily="32" charset="0"/>
              </a:rPr>
              <a:t>Podpora při opětovném zapojení se do pracovního procesu </a:t>
            </a:r>
          </a:p>
          <a:p>
            <a:pPr marL="428625" indent="-323850">
              <a:buSzPct val="45000"/>
              <a:buFont typeface="Wingdings" pitchFamily="2" charset="2"/>
              <a:buChar char="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200" dirty="0">
                <a:latin typeface="Bahnschrift SemiBold" pitchFamily="32" charset="0"/>
              </a:rPr>
              <a:t>Intenzivní spolupráce s ambulantním psychiatrem 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200" dirty="0">
                <a:latin typeface="Bahnschrift SemiBold" pitchFamily="32" charset="0"/>
              </a:rPr>
              <a:t>Aktivizační činnost, volnočasové aktivity, socializace</a:t>
            </a:r>
          </a:p>
          <a:p>
            <a:endParaRPr lang="en-US" sz="2200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94DAC3F7-D9B3-4E5F-875B-44C4548DC3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542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1618BE0-DE0D-400E-BF8D-1CB4B388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cs-CZ" sz="5400" dirty="0"/>
              <a:t>Jak to vidí </a:t>
            </a:r>
            <a:r>
              <a:rPr lang="cs-CZ" sz="5400"/>
              <a:t>L.? </a:t>
            </a:r>
            <a:endParaRPr lang="cs-CZ" sz="5400" dirty="0"/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3203957-5826-43A8-ACF0-2E7EEFE8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altLang="cs-CZ" sz="2400" dirty="0">
                <a:latin typeface="Bahnschrift SemiBold" pitchFamily="32" charset="0"/>
              </a:rPr>
              <a:t>Subjektivní hodnocení 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altLang="cs-CZ" sz="2400" dirty="0">
                <a:latin typeface="Bahnschrift SemiBold" pitchFamily="32" charset="0"/>
              </a:rPr>
              <a:t>Výhled do budoucna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altLang="cs-CZ" sz="2400" dirty="0">
                <a:latin typeface="Bahnschrift SemiBold" pitchFamily="32" charset="0"/>
              </a:rPr>
              <a:t>Co a jak dál?</a:t>
            </a:r>
          </a:p>
          <a:p>
            <a:endParaRPr lang="en-US" sz="2200" dirty="0"/>
          </a:p>
        </p:txBody>
      </p:sp>
      <p:pic>
        <p:nvPicPr>
          <p:cNvPr id="5" name="Zástupný obsah 4" descr="Obsah obrázku text, vektorová grafika&#10;&#10;Popis byl vytvořen automaticky">
            <a:extLst>
              <a:ext uri="{FF2B5EF4-FFF2-40B4-BE49-F238E27FC236}">
                <a16:creationId xmlns:a16="http://schemas.microsoft.com/office/drawing/2014/main" id="{FDA55DAC-0D5C-4966-902F-AC528D8865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8" b="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8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1618BE0-DE0D-400E-BF8D-1CB4B388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cs-CZ" sz="5400" dirty="0"/>
              <a:t>Jak to vidí tým Lomikámen 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3203957-5826-43A8-ACF0-2E7EEFE8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400" dirty="0">
                <a:latin typeface="Bahnschrift SemiBold" pitchFamily="32" charset="0"/>
              </a:rPr>
              <a:t>Sociální rehabilitace 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400" dirty="0">
                <a:latin typeface="Bahnschrift SemiBold" pitchFamily="32" charset="0"/>
              </a:rPr>
              <a:t>Zdravotní péče 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2400" dirty="0">
                <a:latin typeface="Bahnschrift SemiBold" pitchFamily="32" charset="0"/>
              </a:rPr>
              <a:t>Chráněné pracovní místo – Jiná Káva </a:t>
            </a:r>
          </a:p>
          <a:p>
            <a:endParaRPr lang="en-US" sz="2200" dirty="0"/>
          </a:p>
        </p:txBody>
      </p:sp>
      <p:pic>
        <p:nvPicPr>
          <p:cNvPr id="5" name="Zástupný obsah 4" descr="Obsah obrázku text, vektorová grafika&#10;&#10;Popis byl vytvořen automaticky">
            <a:extLst>
              <a:ext uri="{FF2B5EF4-FFF2-40B4-BE49-F238E27FC236}">
                <a16:creationId xmlns:a16="http://schemas.microsoft.com/office/drawing/2014/main" id="{FDA55DAC-0D5C-4966-902F-AC528D8865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8" b="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043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FB6E24B-2DEB-49DE-BF82-C13B09307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pPr algn="ctr"/>
            <a:r>
              <a:rPr lang="cs-CZ" sz="3600" dirty="0"/>
              <a:t>Poděkování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15DEF9-5FBC-47A6-BDCA-F1489E185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1800" dirty="0">
                <a:latin typeface="Bahnschrift SemiBold" pitchFamily="32" charset="0"/>
              </a:rPr>
              <a:t>Díky celé organizaci Lomikámen  za skvělou spolupráci. </a:t>
            </a:r>
          </a:p>
          <a:p>
            <a:pPr marL="428625" indent="-323850">
              <a:buSzPct val="45000"/>
              <a:buFont typeface="Wingdings" pitchFamily="2" charset="2"/>
              <a:buChar char="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1800" dirty="0">
                <a:latin typeface="Bahnschrift SemiBold" pitchFamily="32" charset="0"/>
              </a:rPr>
              <a:t>Děkuji za pozornost</a:t>
            </a:r>
          </a:p>
          <a:p>
            <a:pPr marL="431800" indent="-320675">
              <a:buSzPct val="45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  <a:defRPr/>
            </a:pPr>
            <a:r>
              <a:rPr lang="cs-CZ" altLang="cs-CZ" sz="1800" dirty="0">
                <a:latin typeface="Bahnschrift SemiBold" pitchFamily="32" charset="0"/>
              </a:rPr>
              <a:t>Mgr. Monika Razímová, Lomikámen, </a:t>
            </a:r>
            <a:r>
              <a:rPr lang="cs-CZ" altLang="cs-CZ" sz="1800" dirty="0" err="1">
                <a:latin typeface="Bahnschrift SemiBold" pitchFamily="32" charset="0"/>
              </a:rPr>
              <a:t>z.ú</a:t>
            </a:r>
            <a:r>
              <a:rPr lang="cs-CZ" altLang="cs-CZ" sz="1800" dirty="0">
                <a:latin typeface="Bahnschrift SemiBold" pitchFamily="32" charset="0"/>
              </a:rPr>
              <a:t>. Beroun </a:t>
            </a:r>
          </a:p>
          <a:p>
            <a:endParaRPr lang="en-US" sz="1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E349C06-5896-4757-9D57-F932FA0E5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676" y="650494"/>
            <a:ext cx="5324142" cy="532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517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213</Words>
  <Application>Microsoft Office PowerPoint</Application>
  <PresentationFormat>Širokoúhlá obrazovka</PresentationFormat>
  <Paragraphs>46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Bahnschrift SemiBold</vt:lpstr>
      <vt:lpstr>Calibri</vt:lpstr>
      <vt:lpstr>Calibri Light</vt:lpstr>
      <vt:lpstr>Wingdings</vt:lpstr>
      <vt:lpstr>Motiv Office</vt:lpstr>
      <vt:lpstr>NEOBYČEJNĚ NORMÁLNÍ   </vt:lpstr>
      <vt:lpstr>Lomikámen, z.ú., Beroun </vt:lpstr>
      <vt:lpstr>Příběh pana L.</vt:lpstr>
      <vt:lpstr>Březen 2021</vt:lpstr>
      <vt:lpstr>ČERVEN- SOUČASNOST  2021</vt:lpstr>
      <vt:lpstr>Jak to vidí L.? </vt:lpstr>
      <vt:lpstr>Jak to vidí tým Lomikámen </vt:lpstr>
      <vt:lpstr>Poděkování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Dennis Tschamler</dc:creator>
  <cp:lastModifiedBy>Černá Kristina</cp:lastModifiedBy>
  <cp:revision>9</cp:revision>
  <dcterms:created xsi:type="dcterms:W3CDTF">2021-08-23T06:34:16Z</dcterms:created>
  <dcterms:modified xsi:type="dcterms:W3CDTF">2021-10-13T11:49:10Z</dcterms:modified>
</cp:coreProperties>
</file>