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9" r:id="rId3"/>
    <p:sldId id="260" r:id="rId4"/>
    <p:sldId id="262" r:id="rId5"/>
    <p:sldId id="263" r:id="rId6"/>
    <p:sldId id="278" r:id="rId7"/>
    <p:sldId id="279" r:id="rId8"/>
    <p:sldId id="280" r:id="rId9"/>
    <p:sldId id="281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76" r:id="rId19"/>
    <p:sldId id="291" r:id="rId20"/>
    <p:sldId id="265" r:id="rId21"/>
    <p:sldId id="292" r:id="rId22"/>
    <p:sldId id="266" r:id="rId23"/>
    <p:sldId id="275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853" autoAdjust="0"/>
  </p:normalViewPr>
  <p:slideViewPr>
    <p:cSldViewPr>
      <p:cViewPr varScale="1">
        <p:scale>
          <a:sx n="57" d="100"/>
          <a:sy n="57" d="100"/>
        </p:scale>
        <p:origin x="154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7E931-4CB9-490D-8DA3-FFE7BBCA713B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EDDFC-CE65-42B6-B0AF-517117E0E8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26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Nejsou to příklady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úspěšné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reintegrace – to má nastavené každý jinak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krátký úvod – obecně, pak podrobná kazuistika na vysvětlenou naší práce a pak dvě kratší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EDDFC-CE65-42B6-B0AF-517117E0E8F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18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Řešíme přípravu</a:t>
            </a:r>
            <a:r>
              <a:rPr lang="cs-CZ" baseline="0" dirty="0" smtClean="0"/>
              <a:t> na podmíněné propuštění i při minimální pravděpodobnosti, pokud to klient chce – je to příprava na život po VT, aktivizace zdrojů </a:t>
            </a:r>
            <a:r>
              <a:rPr lang="cs-CZ" baseline="0" dirty="0" err="1" smtClean="0"/>
              <a:t>apo</a:t>
            </a:r>
            <a:r>
              <a:rPr lang="cs-CZ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EDDFC-CE65-42B6-B0AF-517117E0E8F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057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Máme jinak mlčenlivost než zaměstnanci věznice – užívání NL během VT řešíme poměrně často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EDDFC-CE65-42B6-B0AF-517117E0E8F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714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EDDFC-CE65-42B6-B0AF-517117E0E8FC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93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Tykání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EDDFC-CE65-42B6-B0AF-517117E0E8FC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521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9314" y="596019"/>
            <a:ext cx="7510506" cy="3213982"/>
          </a:xfrm>
        </p:spPr>
        <p:txBody>
          <a:bodyPr anchor="b">
            <a:normAutofit/>
          </a:bodyPr>
          <a:lstStyle>
            <a:lvl1pPr algn="ctr">
              <a:defRPr sz="4000"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314" y="3886200"/>
            <a:ext cx="7510506" cy="2219108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012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677" y="4377485"/>
            <a:ext cx="7413007" cy="907505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7678" y="996188"/>
            <a:ext cx="7301427" cy="298112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677" y="5284990"/>
            <a:ext cx="7413007" cy="81707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7678" y="6181344"/>
            <a:ext cx="5337278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28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4" cy="3137782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343400"/>
            <a:ext cx="7511474" cy="175866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910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83818" y="86027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88822" y="29859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3044079"/>
          </a:xfrm>
        </p:spPr>
        <p:txBody>
          <a:bodyPr anchor="ctr">
            <a:normAutofit/>
          </a:bodyPr>
          <a:lstStyle>
            <a:lvl1pPr algn="l">
              <a:defRPr sz="2800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56436" y="3650606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641206"/>
            <a:ext cx="7511473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303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3603566"/>
            <a:ext cx="7512338" cy="14688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015" y="5072366"/>
            <a:ext cx="7512339" cy="102969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770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83818" y="75385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7556" y="287949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2844369"/>
          </a:xfrm>
        </p:spPr>
        <p:txBody>
          <a:bodyPr anchor="ctr">
            <a:normAutofit/>
          </a:bodyPr>
          <a:lstStyle>
            <a:lvl1pPr algn="l">
              <a:defRPr sz="2800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7" y="3886200"/>
            <a:ext cx="7512338" cy="105366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939862"/>
            <a:ext cx="7512338" cy="1162198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291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6" y="596018"/>
            <a:ext cx="7511473" cy="275678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6" y="3682941"/>
            <a:ext cx="7511473" cy="104928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732224"/>
            <a:ext cx="7511472" cy="1369836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9489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1708" y="596018"/>
            <a:ext cx="1778112" cy="550604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8347" y="596018"/>
            <a:ext cx="5624137" cy="5506042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20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87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314" y="3270698"/>
            <a:ext cx="7510506" cy="1823305"/>
          </a:xfrm>
        </p:spPr>
        <p:txBody>
          <a:bodyPr anchor="b">
            <a:normAutofit/>
          </a:bodyPr>
          <a:lstStyle>
            <a:lvl1pPr algn="r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314" y="5103810"/>
            <a:ext cx="7510506" cy="99825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347" y="2060898"/>
            <a:ext cx="3685073" cy="403133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060898"/>
            <a:ext cx="3689239" cy="403133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02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306" y="2060898"/>
            <a:ext cx="3397113" cy="733596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347" y="2786027"/>
            <a:ext cx="3685073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150" y="2060898"/>
            <a:ext cx="3419670" cy="725129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65" y="2786027"/>
            <a:ext cx="3701520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0210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62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97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754928"/>
            <a:ext cx="2729523" cy="1371600"/>
          </a:xfrm>
        </p:spPr>
        <p:txBody>
          <a:bodyPr anchor="b">
            <a:normAutofit/>
          </a:bodyPr>
          <a:lstStyle>
            <a:lvl1pPr algn="l">
              <a:defRPr sz="2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8856" y="596018"/>
            <a:ext cx="4500964" cy="5506041"/>
          </a:xfrm>
        </p:spPr>
        <p:txBody>
          <a:bodyPr anchor="ctr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347" y="3126528"/>
            <a:ext cx="272952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76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898269"/>
            <a:ext cx="4423803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15442" y="-18288"/>
            <a:ext cx="2500062" cy="6903720"/>
          </a:xfr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080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7318" y="3269869"/>
            <a:ext cx="442380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23649" y="6181344"/>
            <a:ext cx="718502" cy="365125"/>
          </a:xfrm>
        </p:spPr>
        <p:txBody>
          <a:bodyPr/>
          <a:lstStyle/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8348" y="6181344"/>
            <a:ext cx="37053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24262" y="6181344"/>
            <a:ext cx="305186" cy="329250"/>
          </a:xfrm>
        </p:spPr>
        <p:txBody>
          <a:bodyPr/>
          <a:lstStyle/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7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8" y="2060898"/>
            <a:ext cx="7511472" cy="4041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1708" y="6178260"/>
            <a:ext cx="1287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0100D7F9-6B98-4FB2-8163-EFEDA7A5F979}" type="datetimeFigureOut">
              <a:rPr lang="cs-CZ" smtClean="0"/>
              <a:t>25.08.2021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8347" y="6178260"/>
            <a:ext cx="5624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7202" y="617826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62B2200D-159A-4802-BD36-93D941591F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953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 cap="all">
          <a:ln w="3175" cmpd="sng">
            <a:noFill/>
          </a:ln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65000"/>
                <a:lumOff val="35000"/>
                <a:alpha val="40000"/>
              </a:schemeClr>
            </a:glow>
            <a:outerShdw blurRad="28575" dist="38100" dir="1404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8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6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4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4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2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0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800199"/>
          </a:xfrm>
        </p:spPr>
        <p:txBody>
          <a:bodyPr>
            <a:normAutofit/>
          </a:bodyPr>
          <a:lstStyle/>
          <a:p>
            <a:r>
              <a:rPr lang="cs-CZ" sz="2800" dirty="0" smtClean="0">
                <a:latin typeface="+mn-lt"/>
              </a:rPr>
              <a:t>Mgr. Lukáš Verner</a:t>
            </a:r>
            <a:br>
              <a:rPr lang="cs-CZ" sz="2800" dirty="0" smtClean="0">
                <a:latin typeface="+mn-lt"/>
              </a:rPr>
            </a:br>
            <a:r>
              <a:rPr lang="cs-CZ" sz="2800" dirty="0" smtClean="0">
                <a:latin typeface="+mn-lt"/>
              </a:rPr>
              <a:t>Centrum poradenských služeb pro obviněné a odsouzené</a:t>
            </a:r>
            <a:br>
              <a:rPr lang="cs-CZ" sz="2800" dirty="0" smtClean="0">
                <a:latin typeface="+mn-lt"/>
              </a:rPr>
            </a:br>
            <a:r>
              <a:rPr lang="cs-CZ" sz="2800" dirty="0" err="1" smtClean="0">
                <a:latin typeface="+mn-lt"/>
              </a:rPr>
              <a:t>Laxus</a:t>
            </a:r>
            <a:r>
              <a:rPr lang="cs-CZ" sz="2800" dirty="0" smtClean="0">
                <a:latin typeface="+mn-lt"/>
              </a:rPr>
              <a:t> z. </a:t>
            </a:r>
            <a:r>
              <a:rPr lang="cs-CZ" sz="2800" dirty="0" err="1" smtClean="0">
                <a:latin typeface="+mn-lt"/>
              </a:rPr>
              <a:t>ú.</a:t>
            </a:r>
            <a:endParaRPr lang="cs-CZ" sz="2800" dirty="0">
              <a:latin typeface="+mn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87624" y="3501008"/>
            <a:ext cx="6840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Příklady sociální reintegrace osob se závislostním chováním opouštějících výkon trestu odnětí svobody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5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Eskorta Ostrava – </a:t>
            </a:r>
            <a:r>
              <a:rPr lang="cs-CZ" dirty="0" err="1"/>
              <a:t>fentanylové</a:t>
            </a:r>
            <a:r>
              <a:rPr lang="cs-CZ" dirty="0"/>
              <a:t> náplasti + úmrtí – korunní svědek (obžalovaný má sazbu 10-18 let) – rozhodl se kvůli úmrtí známého, jeho rodině, znásilnění přítelkyně</a:t>
            </a:r>
          </a:p>
          <a:p>
            <a:r>
              <a:rPr lang="cs-CZ" dirty="0"/>
              <a:t>s</a:t>
            </a:r>
            <a:r>
              <a:rPr lang="cs-CZ" dirty="0" smtClean="0"/>
              <a:t>trach</a:t>
            </a:r>
            <a:r>
              <a:rPr lang="cs-CZ" dirty="0"/>
              <a:t>, že </a:t>
            </a:r>
            <a:r>
              <a:rPr lang="cs-CZ" dirty="0" smtClean="0"/>
              <a:t>to (svědčení) </a:t>
            </a:r>
            <a:r>
              <a:rPr lang="cs-CZ" dirty="0"/>
              <a:t>každý ví, obava vrátit se na Ostravsko</a:t>
            </a:r>
          </a:p>
          <a:p>
            <a:r>
              <a:rPr lang="cs-CZ" dirty="0"/>
              <a:t>p</a:t>
            </a:r>
            <a:r>
              <a:rPr lang="cs-CZ" dirty="0" smtClean="0"/>
              <a:t>oprvé </a:t>
            </a:r>
            <a:r>
              <a:rPr lang="cs-CZ" dirty="0"/>
              <a:t>se rozhodl nebrat (i ve VT), nyní s tím bojuje (zatím) úspěšně</a:t>
            </a:r>
          </a:p>
          <a:p>
            <a:r>
              <a:rPr lang="cs-CZ" dirty="0"/>
              <a:t>cítí změnu, poprvé dělá něco jinak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778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</a:t>
            </a:r>
            <a:r>
              <a:rPr lang="cs-CZ" dirty="0" smtClean="0"/>
              <a:t>echce </a:t>
            </a:r>
            <a:r>
              <a:rPr lang="cs-CZ" dirty="0"/>
              <a:t>se vrátit na Ostravsko</a:t>
            </a:r>
          </a:p>
          <a:p>
            <a:r>
              <a:rPr lang="cs-CZ" dirty="0"/>
              <a:t>začíná se zajímat o agenturní zaměstnávání v </a:t>
            </a:r>
            <a:r>
              <a:rPr lang="cs-CZ" dirty="0" smtClean="0"/>
              <a:t>Mladé Boleslavi</a:t>
            </a:r>
            <a:endParaRPr lang="cs-CZ" dirty="0"/>
          </a:p>
          <a:p>
            <a:r>
              <a:rPr lang="cs-CZ" dirty="0"/>
              <a:t>NL – nyní THC 1/m, pravidelně </a:t>
            </a:r>
            <a:r>
              <a:rPr lang="cs-CZ" dirty="0" err="1"/>
              <a:t>Tramal</a:t>
            </a:r>
            <a:endParaRPr lang="cs-CZ" dirty="0"/>
          </a:p>
          <a:p>
            <a:r>
              <a:rPr lang="cs-CZ" dirty="0"/>
              <a:t>upřímný v oblasti užívání léků ve VTOS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873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začínají se rýsovat pevné plány po VT:</a:t>
            </a:r>
          </a:p>
          <a:p>
            <a:r>
              <a:rPr lang="cs-CZ" dirty="0"/>
              <a:t>bydlení + práce MB</a:t>
            </a:r>
          </a:p>
          <a:p>
            <a:r>
              <a:rPr lang="cs-CZ" dirty="0"/>
              <a:t>SBXN</a:t>
            </a:r>
          </a:p>
          <a:p>
            <a:r>
              <a:rPr lang="cs-CZ" dirty="0"/>
              <a:t>ambulantní docházení</a:t>
            </a:r>
          </a:p>
          <a:p>
            <a:r>
              <a:rPr lang="cs-CZ" dirty="0"/>
              <a:t>během konzultací pravidelně téma obav, strachu, ale i odhodlání</a:t>
            </a:r>
          </a:p>
          <a:p>
            <a:r>
              <a:rPr lang="cs-CZ" dirty="0"/>
              <a:t>kontakt cca 1/m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809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smysl substituce a vhodnosti k jeho stabilizaci venku – důležitým prvkem je vyhnout se IV aplikaci a kontaktu s černým trhem</a:t>
            </a:r>
          </a:p>
          <a:p>
            <a:r>
              <a:rPr lang="cs-CZ" dirty="0"/>
              <a:t>zde občas léky kvůli tomu, že mu připomínají stavy na opiátech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95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obavy z lidí na ubytovně</a:t>
            </a:r>
          </a:p>
          <a:p>
            <a:r>
              <a:rPr lang="cs-CZ" dirty="0"/>
              <a:t>co s volným časem?</a:t>
            </a:r>
          </a:p>
          <a:p>
            <a:r>
              <a:rPr lang="cs-CZ" dirty="0"/>
              <a:t>obavy z života bez prostředků, hrozící recidiva</a:t>
            </a:r>
          </a:p>
          <a:p>
            <a:r>
              <a:rPr lang="cs-CZ" dirty="0"/>
              <a:t>předběžně domluveno přebývání u známé v </a:t>
            </a:r>
            <a:r>
              <a:rPr lang="cs-CZ" dirty="0" smtClean="0"/>
              <a:t>České Lípě (</a:t>
            </a:r>
            <a:r>
              <a:rPr lang="cs-CZ" dirty="0" err="1" smtClean="0"/>
              <a:t>konakt</a:t>
            </a:r>
            <a:r>
              <a:rPr lang="cs-CZ" dirty="0" smtClean="0"/>
              <a:t> z pracoviště), </a:t>
            </a:r>
            <a:r>
              <a:rPr lang="cs-CZ" dirty="0"/>
              <a:t>nakonec to není možné</a:t>
            </a:r>
          </a:p>
          <a:p>
            <a:r>
              <a:rPr lang="cs-CZ" dirty="0"/>
              <a:t>kontakt 1/14 dní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225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Plán před výstupem:</a:t>
            </a:r>
            <a:endParaRPr lang="cs-CZ" dirty="0"/>
          </a:p>
          <a:p>
            <a:r>
              <a:rPr lang="cs-CZ" dirty="0" smtClean="0"/>
              <a:t>ubytovna </a:t>
            </a:r>
            <a:r>
              <a:rPr lang="cs-CZ" dirty="0"/>
              <a:t>+ práce MB</a:t>
            </a:r>
          </a:p>
          <a:p>
            <a:r>
              <a:rPr lang="cs-CZ" dirty="0" err="1"/>
              <a:t>postpéče</a:t>
            </a:r>
            <a:endParaRPr lang="cs-CZ" dirty="0"/>
          </a:p>
          <a:p>
            <a:r>
              <a:rPr lang="cs-CZ" dirty="0" smtClean="0"/>
              <a:t>substituce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748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– Michal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 </a:t>
            </a:r>
            <a:r>
              <a:rPr lang="cs-CZ" dirty="0" smtClean="0"/>
              <a:t>výstupu</a:t>
            </a:r>
          </a:p>
          <a:p>
            <a:r>
              <a:rPr lang="cs-CZ" dirty="0" smtClean="0"/>
              <a:t>1. noc na ubytovně</a:t>
            </a:r>
          </a:p>
          <a:p>
            <a:r>
              <a:rPr lang="cs-CZ" dirty="0" smtClean="0"/>
              <a:t>2. noc Noclehárna Naděje</a:t>
            </a:r>
          </a:p>
          <a:p>
            <a:r>
              <a:rPr lang="cs-CZ" dirty="0" smtClean="0"/>
              <a:t>Od 3. noci na ubytovně přes agenturního zaměstnavatele, nástup do práce</a:t>
            </a:r>
          </a:p>
          <a:p>
            <a:r>
              <a:rPr lang="cs-CZ" dirty="0" smtClean="0"/>
              <a:t>Doprovody, asistence</a:t>
            </a:r>
          </a:p>
          <a:p>
            <a:r>
              <a:rPr lang="cs-CZ" dirty="0" smtClean="0"/>
              <a:t>Substituční léčba ihned po výstupu z trestu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5364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– Michal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Práce v Mladé Boleslavi cca 4 měsíce (Škoda Auto) přes agenturu</a:t>
            </a:r>
          </a:p>
          <a:p>
            <a:r>
              <a:rPr lang="cs-CZ" dirty="0" smtClean="0"/>
              <a:t>Exekuce</a:t>
            </a:r>
          </a:p>
          <a:p>
            <a:r>
              <a:rPr lang="cs-CZ" dirty="0" smtClean="0"/>
              <a:t>Pravidelný kontakt</a:t>
            </a:r>
          </a:p>
          <a:p>
            <a:r>
              <a:rPr lang="cs-CZ" dirty="0" smtClean="0"/>
              <a:t>Známost v Pardubicích</a:t>
            </a:r>
          </a:p>
          <a:p>
            <a:r>
              <a:rPr lang="cs-CZ" dirty="0" smtClean="0"/>
              <a:t>Přesun do Pardubic za partnerkou</a:t>
            </a:r>
          </a:p>
          <a:p>
            <a:r>
              <a:rPr lang="cs-CZ" dirty="0" smtClean="0"/>
              <a:t>Občasný telefonický kontakt dalších měsících, odkaz do jiných služeb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2267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- Martin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Ambulantní léčba závislostí během výkonu trestu</a:t>
            </a:r>
          </a:p>
          <a:p>
            <a:r>
              <a:rPr lang="cs-CZ" dirty="0" smtClean="0"/>
              <a:t>Změna prostředí po VT</a:t>
            </a:r>
          </a:p>
          <a:p>
            <a:r>
              <a:rPr lang="cs-CZ" dirty="0" smtClean="0"/>
              <a:t>Obavy z nové zkušenosti (práce, </a:t>
            </a:r>
            <a:r>
              <a:rPr lang="cs-CZ" dirty="0" err="1" smtClean="0"/>
              <a:t>fyz</a:t>
            </a:r>
            <a:r>
              <a:rPr lang="cs-CZ" dirty="0" smtClean="0"/>
              <a:t>. stav, obavy ze spolubydlících)</a:t>
            </a:r>
          </a:p>
          <a:p>
            <a:r>
              <a:rPr lang="cs-CZ" dirty="0" smtClean="0"/>
              <a:t>Nařízená léčba ambulantní formou pokračuje i po konci trestu, několik jejích nových začátků</a:t>
            </a:r>
          </a:p>
        </p:txBody>
      </p:sp>
    </p:spTree>
    <p:extLst>
      <p:ext uri="{BB962C8B-B14F-4D97-AF65-F5344CB8AC3E}">
        <p14:creationId xmlns:p14="http://schemas.microsoft.com/office/powerpoint/2010/main" val="158385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- Martin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Komplikace po propuštění: ekonomická situace, snaha o kontakty s dcerou, NL v okolí, fyzická náročnost práce (konflikty s koordinátorem), ambulantní léčba závislosti</a:t>
            </a:r>
          </a:p>
          <a:p>
            <a:r>
              <a:rPr lang="cs-CZ" dirty="0" smtClean="0"/>
              <a:t>S vypětím všech sil se situace stabilizuje</a:t>
            </a:r>
          </a:p>
          <a:p>
            <a:r>
              <a:rPr lang="cs-CZ" dirty="0" smtClean="0"/>
              <a:t>Občasné krizové telefonáty – touha se dostat zpět do vězení, kolapsy, snaha o podporu</a:t>
            </a:r>
          </a:p>
          <a:p>
            <a:r>
              <a:rPr lang="cs-CZ" dirty="0" smtClean="0"/>
              <a:t>Po období bez zpráv nyní opět ve výkonu trestu (hrozící dlouholetý trest)</a:t>
            </a:r>
          </a:p>
        </p:txBody>
      </p:sp>
    </p:spTree>
    <p:extLst>
      <p:ext uri="{BB962C8B-B14F-4D97-AF65-F5344CB8AC3E}">
        <p14:creationId xmlns:p14="http://schemas.microsoft.com/office/powerpoint/2010/main" val="109444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8090" y="365126"/>
            <a:ext cx="7817260" cy="1325563"/>
          </a:xfrm>
        </p:spPr>
        <p:txBody>
          <a:bodyPr/>
          <a:lstStyle/>
          <a:p>
            <a:r>
              <a:rPr lang="cs-CZ" dirty="0" smtClean="0"/>
              <a:t>Specifika 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UNL v ČR obecně</a:t>
            </a:r>
          </a:p>
          <a:p>
            <a:r>
              <a:rPr lang="cs-CZ" dirty="0" smtClean="0"/>
              <a:t>Látková/nelátková závislost a vliv na VTOS</a:t>
            </a:r>
          </a:p>
          <a:p>
            <a:r>
              <a:rPr lang="cs-CZ" dirty="0" smtClean="0"/>
              <a:t>Vliv zkušeností s nízkoprahovými službami/terapií na CS</a:t>
            </a:r>
          </a:p>
          <a:p>
            <a:r>
              <a:rPr lang="cs-CZ" dirty="0" smtClean="0"/>
              <a:t>Motivace klientů ke změně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937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- Franta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Jasnost představ o své budoucnosti během léčby závislostí ve VTOS</a:t>
            </a:r>
          </a:p>
          <a:p>
            <a:r>
              <a:rPr lang="cs-CZ" dirty="0" smtClean="0"/>
              <a:t>Spolupráce s budoucím zaměstnavatelem</a:t>
            </a:r>
          </a:p>
          <a:p>
            <a:r>
              <a:rPr lang="cs-CZ" dirty="0" smtClean="0"/>
              <a:t>Vysoká motivace ohledně změny stylu života</a:t>
            </a:r>
          </a:p>
          <a:p>
            <a:r>
              <a:rPr lang="cs-CZ" dirty="0" smtClean="0"/>
              <a:t>Zdroje – předchozí úspěšná období, pracovní návyky, zpracovaný náhled na minulost spojenou s trestnou činností</a:t>
            </a:r>
          </a:p>
          <a:p>
            <a:r>
              <a:rPr lang="cs-CZ" dirty="0" smtClean="0"/>
              <a:t>Konec trestu odnětí svobody, plynulý přechod do práce</a:t>
            </a:r>
          </a:p>
          <a:p>
            <a:r>
              <a:rPr lang="cs-CZ" dirty="0" smtClean="0"/>
              <a:t>Spolupráce s ACMB, známky komplikací (vynechané termíny apod.)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56867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- Franta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Opětovný kontakt se službami v rámci zvládání vztahové, pracovní krize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Rozchod s partnerkou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Laps (pervitin)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Pozitivní test na ubytovně po absenci v práci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Vystěhování z ubytovny</a:t>
            </a:r>
          </a:p>
          <a:p>
            <a:pPr marL="0" indent="0">
              <a:buNone/>
            </a:pPr>
            <a:r>
              <a:rPr lang="cs-CZ" dirty="0" smtClean="0"/>
              <a:t>Toto vše během dvanácti hodin</a:t>
            </a:r>
          </a:p>
        </p:txBody>
      </p:sp>
    </p:spTree>
    <p:extLst>
      <p:ext uri="{BB962C8B-B14F-4D97-AF65-F5344CB8AC3E}">
        <p14:creationId xmlns:p14="http://schemas.microsoft.com/office/powerpoint/2010/main" val="375064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klientům, kteří zůstávají v kontaktu po propuštění společné?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Dlouhodobá a stabilní spolupráce během VT</a:t>
            </a:r>
          </a:p>
          <a:p>
            <a:r>
              <a:rPr lang="cs-CZ" dirty="0" smtClean="0"/>
              <a:t>Uskutečnění něčeho, co klient považuje za nadstandard (doprovod, zprostředkování služeb)</a:t>
            </a:r>
          </a:p>
          <a:p>
            <a:r>
              <a:rPr lang="cs-CZ" dirty="0" smtClean="0"/>
              <a:t>Vztah, důvěra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54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5400" dirty="0" smtClean="0"/>
              <a:t>Děkuji za pozornost!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Mgr. Lukáš Verner</a:t>
            </a:r>
          </a:p>
          <a:p>
            <a:pPr marL="0" indent="0" algn="ctr">
              <a:buNone/>
            </a:pPr>
            <a:r>
              <a:rPr lang="cs-CZ" sz="2000" dirty="0" smtClean="0"/>
              <a:t>Centrum poradenských služeb pro obviněné a odsouzené</a:t>
            </a:r>
          </a:p>
          <a:p>
            <a:pPr marL="0" indent="0" algn="ctr">
              <a:buNone/>
            </a:pPr>
            <a:r>
              <a:rPr lang="cs-CZ" sz="2000" dirty="0" err="1" smtClean="0"/>
              <a:t>Laxus</a:t>
            </a:r>
            <a:r>
              <a:rPr lang="cs-CZ" sz="2000" dirty="0" smtClean="0"/>
              <a:t> z. </a:t>
            </a:r>
            <a:r>
              <a:rPr lang="cs-CZ" sz="2000" dirty="0" err="1" smtClean="0"/>
              <a:t>ú.</a:t>
            </a:r>
            <a:endParaRPr lang="cs-CZ" sz="2000" dirty="0" smtClean="0"/>
          </a:p>
          <a:p>
            <a:pPr marL="0" indent="0" algn="ctr">
              <a:buNone/>
            </a:pPr>
            <a:r>
              <a:rPr lang="cs-CZ" sz="2000" dirty="0" smtClean="0"/>
              <a:t>2021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0825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Kdy klient odchází:</a:t>
            </a:r>
            <a:br>
              <a:rPr lang="cs-CZ" dirty="0" smtClean="0"/>
            </a:br>
            <a:r>
              <a:rPr lang="cs-CZ" dirty="0" smtClean="0"/>
              <a:t>Podmíněné propuštění X pevný výstup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8348" y="1908498"/>
            <a:ext cx="7511472" cy="4193562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Základní podmínky</a:t>
            </a:r>
          </a:p>
          <a:p>
            <a:pPr marL="0" indent="0">
              <a:buNone/>
            </a:pPr>
            <a:r>
              <a:rPr lang="cs-CZ" b="1" dirty="0">
                <a:effectLst/>
              </a:rPr>
              <a:t>Chování ve věznici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b="1" dirty="0">
                <a:effectLst/>
              </a:rPr>
              <a:t>Nástup trestu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b="1" dirty="0">
                <a:effectLst/>
              </a:rPr>
              <a:t>Sociální zázemí </a:t>
            </a:r>
            <a:r>
              <a:rPr lang="cs-CZ" b="1" dirty="0" smtClean="0">
                <a:effectLst/>
              </a:rPr>
              <a:t>po </a:t>
            </a:r>
            <a:r>
              <a:rPr lang="cs-CZ" b="1" dirty="0">
                <a:effectLst/>
              </a:rPr>
              <a:t>případném propuštění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b="1" dirty="0">
                <a:effectLst/>
              </a:rPr>
              <a:t>Rizika recidivy</a:t>
            </a:r>
            <a:endParaRPr lang="cs-CZ" dirty="0">
              <a:effectLst/>
            </a:endParaRPr>
          </a:p>
          <a:p>
            <a:r>
              <a:rPr lang="cs-CZ" dirty="0" smtClean="0"/>
              <a:t>Největší překážky </a:t>
            </a:r>
          </a:p>
          <a:p>
            <a:pPr marL="0" indent="0">
              <a:buNone/>
            </a:pPr>
            <a:r>
              <a:rPr lang="cs-CZ" b="1" dirty="0">
                <a:effectLst/>
              </a:rPr>
              <a:t>Nenastoupení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b="1" dirty="0">
                <a:effectLst/>
              </a:rPr>
              <a:t>Porušené podmínky 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b="1" dirty="0">
                <a:effectLst/>
              </a:rPr>
              <a:t>Recidiva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b="1" dirty="0">
                <a:effectLst/>
              </a:rPr>
              <a:t>Kázeňské prohřešky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dirty="0" smtClean="0"/>
              <a:t>Možnosti zvýšení pravděpodobnosti podmíněného propuštění – jedna z hlavních motivací pro spolupráci s NNO? 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0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práce s cílovou skupinou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Faktory průběhu VTOS ovlivňující motivaci ke změně </a:t>
            </a:r>
          </a:p>
          <a:p>
            <a:r>
              <a:rPr lang="cs-CZ" dirty="0" smtClean="0"/>
              <a:t>Terapeutický režim</a:t>
            </a:r>
          </a:p>
          <a:p>
            <a:r>
              <a:rPr lang="cs-CZ" dirty="0" smtClean="0"/>
              <a:t>Kontakt s blízkými</a:t>
            </a:r>
          </a:p>
          <a:p>
            <a:r>
              <a:rPr lang="cs-CZ" dirty="0" smtClean="0"/>
              <a:t>Užívání návykových látek ve věznici</a:t>
            </a:r>
          </a:p>
          <a:p>
            <a:r>
              <a:rPr lang="cs-CZ" dirty="0" smtClean="0"/>
              <a:t>Aktivity během VTOS (práce, škola apod.)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929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Příprava na výstup z VTOS (PP)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Kontraktování</a:t>
            </a:r>
          </a:p>
          <a:p>
            <a:r>
              <a:rPr lang="cs-CZ" dirty="0" smtClean="0"/>
              <a:t>Podrobné mapování cílů – důležité je to, co chce klient</a:t>
            </a:r>
          </a:p>
          <a:p>
            <a:r>
              <a:rPr lang="cs-CZ" dirty="0" smtClean="0"/>
              <a:t>Časový harmonogram práce</a:t>
            </a:r>
          </a:p>
          <a:p>
            <a:r>
              <a:rPr lang="cs-CZ" dirty="0" smtClean="0"/>
              <a:t>Podpora</a:t>
            </a:r>
          </a:p>
          <a:p>
            <a:r>
              <a:rPr lang="cs-CZ" dirty="0" smtClean="0"/>
              <a:t>Mapování zdrojů</a:t>
            </a:r>
          </a:p>
          <a:p>
            <a:pPr marL="0" indent="0" algn="ctr">
              <a:buNone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241463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první kontakt </a:t>
            </a:r>
            <a:r>
              <a:rPr lang="cs-CZ" dirty="0" smtClean="0"/>
              <a:t>– dva a půl roku před koncem trestu</a:t>
            </a:r>
            <a:endParaRPr lang="cs-CZ" dirty="0"/>
          </a:p>
          <a:p>
            <a:r>
              <a:rPr lang="cs-CZ" dirty="0"/>
              <a:t>nespokojen s životem, pobytem ve vězení</a:t>
            </a:r>
          </a:p>
          <a:p>
            <a:r>
              <a:rPr lang="cs-CZ" dirty="0"/>
              <a:t>HR zkušenosti, léčby závislostí (pokusy)</a:t>
            </a:r>
          </a:p>
          <a:p>
            <a:r>
              <a:rPr lang="cs-CZ" dirty="0"/>
              <a:t>motivovaný nastoupit do komunity po VTOS</a:t>
            </a:r>
          </a:p>
          <a:p>
            <a:r>
              <a:rPr lang="cs-CZ" dirty="0"/>
              <a:t>hodně motivovaný, komunikativní</a:t>
            </a:r>
          </a:p>
          <a:p>
            <a:r>
              <a:rPr lang="cs-CZ" dirty="0"/>
              <a:t>uživatel opiátů (heroin, </a:t>
            </a:r>
            <a:r>
              <a:rPr lang="cs-CZ" dirty="0" err="1"/>
              <a:t>fentanyl</a:t>
            </a:r>
            <a:r>
              <a:rPr lang="cs-CZ" dirty="0"/>
              <a:t>, </a:t>
            </a:r>
            <a:r>
              <a:rPr lang="cs-CZ" dirty="0" err="1"/>
              <a:t>Subutex</a:t>
            </a:r>
            <a:r>
              <a:rPr lang="cs-CZ" dirty="0"/>
              <a:t>), ostatní NL příležitostně</a:t>
            </a:r>
          </a:p>
          <a:p>
            <a:r>
              <a:rPr lang="cs-CZ" dirty="0"/>
              <a:t>HCV – chce s tím něco dělat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59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bez kontaktu s rodinou, rozchod s partnerkou (ex UD)</a:t>
            </a:r>
          </a:p>
          <a:p>
            <a:r>
              <a:rPr lang="cs-CZ" dirty="0"/>
              <a:t>velké dluhy, před nástupem VT na azylovém domě (po rozchodu), často ulice</a:t>
            </a:r>
          </a:p>
          <a:p>
            <a:r>
              <a:rPr lang="cs-CZ" dirty="0"/>
              <a:t>bez dlouhodobých zkušeností s prací</a:t>
            </a:r>
          </a:p>
          <a:p>
            <a:r>
              <a:rPr lang="cs-CZ" dirty="0"/>
              <a:t>čekal další navýšení trestu – nakonec o </a:t>
            </a:r>
            <a:r>
              <a:rPr lang="cs-CZ" dirty="0" smtClean="0"/>
              <a:t>14m</a:t>
            </a:r>
          </a:p>
          <a:p>
            <a:r>
              <a:rPr lang="cs-CZ" dirty="0" smtClean="0"/>
              <a:t>možnosti </a:t>
            </a:r>
            <a:r>
              <a:rPr lang="cs-CZ" dirty="0"/>
              <a:t>PP – minule porušil podmínku</a:t>
            </a:r>
          </a:p>
          <a:p>
            <a:r>
              <a:rPr lang="cs-CZ" dirty="0"/>
              <a:t>zprvu dohodnut kontakt 1x/m</a:t>
            </a:r>
          </a:p>
        </p:txBody>
      </p:sp>
    </p:spTree>
    <p:extLst>
      <p:ext uri="{BB962C8B-B14F-4D97-AF65-F5344CB8AC3E}">
        <p14:creationId xmlns:p14="http://schemas.microsoft.com/office/powerpoint/2010/main" val="99103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dostal se na učňák</a:t>
            </a:r>
          </a:p>
          <a:p>
            <a:r>
              <a:rPr lang="cs-CZ" dirty="0"/>
              <a:t>v péči </a:t>
            </a:r>
            <a:r>
              <a:rPr lang="cs-CZ" dirty="0" err="1"/>
              <a:t>Remedisu</a:t>
            </a:r>
            <a:r>
              <a:rPr lang="cs-CZ" dirty="0"/>
              <a:t> – HCV prodělal, ale nakonec na </a:t>
            </a:r>
            <a:r>
              <a:rPr lang="cs-CZ" dirty="0" smtClean="0"/>
              <a:t>léčbu nemusí</a:t>
            </a:r>
          </a:p>
          <a:p>
            <a:r>
              <a:rPr lang="cs-CZ" dirty="0" smtClean="0"/>
              <a:t>řeší </a:t>
            </a:r>
            <a:r>
              <a:rPr lang="cs-CZ" dirty="0"/>
              <a:t>praktické věci – mapování dluhů apod.</a:t>
            </a:r>
          </a:p>
          <a:p>
            <a:r>
              <a:rPr lang="cs-CZ" dirty="0"/>
              <a:t>přemýšlí o PP, mapujeme možnosti, jak zvýšit pravděpodobnost</a:t>
            </a:r>
          </a:p>
          <a:p>
            <a:r>
              <a:rPr lang="cs-CZ" dirty="0"/>
              <a:t>hovoří o substituci jako o období největší stability od 15ti let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47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Kazuistika – Michal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nepodařilo se </a:t>
            </a:r>
            <a:r>
              <a:rPr lang="cs-CZ" dirty="0" smtClean="0"/>
              <a:t>mu </a:t>
            </a:r>
            <a:r>
              <a:rPr lang="cs-CZ" dirty="0"/>
              <a:t>navázat kontakt s rodinou, často hovoří o vztahu s matkou</a:t>
            </a:r>
          </a:p>
          <a:p>
            <a:r>
              <a:rPr lang="cs-CZ" dirty="0"/>
              <a:t>několik úmrtí na předávkování </a:t>
            </a:r>
            <a:r>
              <a:rPr lang="cs-CZ" dirty="0" err="1"/>
              <a:t>fentanylem</a:t>
            </a:r>
            <a:r>
              <a:rPr lang="cs-CZ" dirty="0"/>
              <a:t> mezi jeho </a:t>
            </a:r>
            <a:r>
              <a:rPr lang="cs-CZ" dirty="0" smtClean="0"/>
              <a:t>přáteli</a:t>
            </a:r>
          </a:p>
          <a:p>
            <a:r>
              <a:rPr lang="cs-CZ" dirty="0"/>
              <a:t>chodí do práce</a:t>
            </a:r>
          </a:p>
          <a:p>
            <a:r>
              <a:rPr lang="cs-CZ" dirty="0"/>
              <a:t>o PP nepřemýšlí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560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íť">
  <a:themeElements>
    <a:clrScheme name="Síť">
      <a:dk1>
        <a:sysClr val="windowText" lastClr="000000"/>
      </a:dk1>
      <a:lt1>
        <a:sysClr val="window" lastClr="FFFFFF"/>
      </a:lt1>
      <a:dk2>
        <a:srgbClr val="363D46"/>
      </a:dk2>
      <a:lt2>
        <a:srgbClr val="EBEBEB"/>
      </a:lt2>
      <a:accent1>
        <a:srgbClr val="6F6F6F"/>
      </a:accent1>
      <a:accent2>
        <a:srgbClr val="BFBFA5"/>
      </a:accent2>
      <a:accent3>
        <a:srgbClr val="DCD084"/>
      </a:accent3>
      <a:accent4>
        <a:srgbClr val="E7BF5F"/>
      </a:accent4>
      <a:accent5>
        <a:srgbClr val="E9A039"/>
      </a:accent5>
      <a:accent6>
        <a:srgbClr val="CF7133"/>
      </a:accent6>
      <a:hlink>
        <a:srgbClr val="F28943"/>
      </a:hlink>
      <a:folHlink>
        <a:srgbClr val="F1B76C"/>
      </a:folHlink>
    </a:clrScheme>
    <a:fontScheme name="Síť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íť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84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000000">
                <a:alpha val="5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25400" h="25400" prst="slop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28000"/>
                <a:satMod val="94000"/>
                <a:lumMod val="20000"/>
              </a:schemeClr>
              <a:schemeClr val="phClr">
                <a:tint val="94000"/>
                <a:shade val="84000"/>
                <a:satMod val="148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sh" id="{789EC3FE-34FD-429C-9918-760025E6C145}" vid="{B8BE45C0-8141-4D58-8C71-A009BC26FBBB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TM03457485[[fn=Síť]]</Template>
  <TotalTime>13166</TotalTime>
  <Words>720</Words>
  <Application>Microsoft Office PowerPoint</Application>
  <PresentationFormat>Předvádění na obrazovce (4:3)</PresentationFormat>
  <Paragraphs>149</Paragraphs>
  <Slides>23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Century Gothic</vt:lpstr>
      <vt:lpstr>Síť</vt:lpstr>
      <vt:lpstr>Mgr. Lukáš Verner Centrum poradenských služeb pro obviněné a odsouzené Laxus z. ú.</vt:lpstr>
      <vt:lpstr>Specifika cílové skupiny</vt:lpstr>
      <vt:lpstr>Kdy klient odchází: Podmíněné propuštění X pevný výstup</vt:lpstr>
      <vt:lpstr>Možnosti práce s cílovou skupinou</vt:lpstr>
      <vt:lpstr>Příprava na výstup z VTOS (PP)</vt:lpstr>
      <vt:lpstr>Kazuistika – Michal</vt:lpstr>
      <vt:lpstr>Kazuistika – Michal</vt:lpstr>
      <vt:lpstr>Kazuistika – Michal</vt:lpstr>
      <vt:lpstr>Kazuistika – Michal</vt:lpstr>
      <vt:lpstr>Kazuistika – Michal</vt:lpstr>
      <vt:lpstr>Kazuistika – Michal</vt:lpstr>
      <vt:lpstr>Kazuistika – Michal</vt:lpstr>
      <vt:lpstr>Kazuistika – Michal</vt:lpstr>
      <vt:lpstr>Kazuistika – Michal</vt:lpstr>
      <vt:lpstr>Kazuistika – Michal</vt:lpstr>
      <vt:lpstr>Kazuistika – Michal</vt:lpstr>
      <vt:lpstr>Kazuistika – Michal</vt:lpstr>
      <vt:lpstr>Kazuistika - Martin</vt:lpstr>
      <vt:lpstr>Kazuistika - Martin</vt:lpstr>
      <vt:lpstr>Kazuistika - Franta</vt:lpstr>
      <vt:lpstr>Kazuistika - Franta</vt:lpstr>
      <vt:lpstr>Co je klientům, kteří zůstávají v kontaktu po propuštění společné?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Mgr. Lukáš Verner</dc:title>
  <dc:creator>lxs</dc:creator>
  <cp:lastModifiedBy>Lukáš Verner</cp:lastModifiedBy>
  <cp:revision>42</cp:revision>
  <dcterms:created xsi:type="dcterms:W3CDTF">2017-11-02T12:13:25Z</dcterms:created>
  <dcterms:modified xsi:type="dcterms:W3CDTF">2021-08-25T21:19:38Z</dcterms:modified>
</cp:coreProperties>
</file>