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77" r:id="rId11"/>
    <p:sldId id="273" r:id="rId12"/>
    <p:sldId id="280" r:id="rId13"/>
    <p:sldId id="269" r:id="rId14"/>
    <p:sldId id="276" r:id="rId15"/>
    <p:sldId id="267" r:id="rId16"/>
    <p:sldId id="270" r:id="rId17"/>
    <p:sldId id="272" r:id="rId18"/>
    <p:sldId id="27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CC7650D-634E-41DF-A9F9-3F7885B7B9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88D1FC5-AF57-4775-B1E9-2893F3FD0A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FB9B-D3AC-46F8-A81B-8A62D0A9BD3B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C7858A-0836-4670-BFF1-499DB92227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DC732D-50D9-4D54-B194-8AFC918280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A1E4-9EC6-4E54-8B15-0A98F4045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84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F405-E08C-4407-9018-5839A9A8E369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3F17-DF0E-47C1-8FC7-4947FC638F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44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881D8-AE92-4A58-8C8E-ADF17E3E2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328864"/>
            <a:ext cx="8915399" cy="2143124"/>
          </a:xfrm>
        </p:spPr>
        <p:txBody>
          <a:bodyPr>
            <a:normAutofit/>
          </a:bodyPr>
          <a:lstStyle/>
          <a:p>
            <a:r>
              <a:rPr lang="cs-CZ" dirty="0"/>
              <a:t>Centrum duševního zdraví </a:t>
            </a:r>
            <a:r>
              <a:rPr lang="cs-CZ" dirty="0" err="1"/>
              <a:t>Brandýsko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42BB11-C784-4966-88DC-26A5C57E9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586289"/>
            <a:ext cx="8915399" cy="131737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Asertivní práce s klientkou v ochranné léčbě</a:t>
            </a:r>
          </a:p>
        </p:txBody>
      </p:sp>
    </p:spTree>
    <p:extLst>
      <p:ext uri="{BB962C8B-B14F-4D97-AF65-F5344CB8AC3E}">
        <p14:creationId xmlns:p14="http://schemas.microsoft.com/office/powerpoint/2010/main" val="388110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16936-7275-4637-9E55-B376D88E1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713" y="2386014"/>
            <a:ext cx="9444037" cy="2928936"/>
          </a:xfrm>
        </p:spPr>
        <p:txBody>
          <a:bodyPr/>
          <a:lstStyle/>
          <a:p>
            <a:r>
              <a:rPr lang="cs-CZ" dirty="0"/>
              <a:t>Subjekty zúčastněné na případu</a:t>
            </a:r>
          </a:p>
        </p:txBody>
      </p:sp>
    </p:spTree>
    <p:extLst>
      <p:ext uri="{BB962C8B-B14F-4D97-AF65-F5344CB8AC3E}">
        <p14:creationId xmlns:p14="http://schemas.microsoft.com/office/powerpoint/2010/main" val="402260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CA3D451-DCD6-41B3-B7D5-F0C357255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441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1A9E87-DAB1-4048-9A7B-8F484B22B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6457" y="1720500"/>
            <a:ext cx="4342893" cy="497774"/>
          </a:xfrm>
        </p:spPr>
        <p:txBody>
          <a:bodyPr/>
          <a:lstStyle/>
          <a:p>
            <a:pPr algn="ctr"/>
            <a:r>
              <a:rPr lang="cs-CZ" dirty="0"/>
              <a:t>„Lidské cítění“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265DEF-F335-40C0-AE80-8EF9651EC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5950" y="2581811"/>
            <a:ext cx="4342893" cy="4423335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lphaUcPeriod"/>
            </a:pPr>
            <a:r>
              <a:rPr lang="cs-CZ" dirty="0"/>
              <a:t>Rádi bychom pomohli matce, ale…</a:t>
            </a:r>
          </a:p>
          <a:p>
            <a:pPr>
              <a:buFont typeface="+mj-lt"/>
              <a:buAutoNum type="alphaUcPeriod"/>
            </a:pPr>
            <a:r>
              <a:rPr lang="cs-CZ" dirty="0"/>
              <a:t>Chtěli bychom předejít dalšímu těhotenství, ale…</a:t>
            </a:r>
          </a:p>
          <a:p>
            <a:pPr>
              <a:buFont typeface="+mj-lt"/>
              <a:buAutoNum type="alphaUcPeriod"/>
            </a:pPr>
            <a:r>
              <a:rPr lang="cs-CZ" dirty="0"/>
              <a:t>Rádi bychom pomohli sousedům, ale…</a:t>
            </a:r>
          </a:p>
          <a:p>
            <a:pPr>
              <a:buFont typeface="+mj-lt"/>
              <a:buAutoNum type="alphaUcPeriod"/>
            </a:pPr>
            <a:r>
              <a:rPr lang="cs-CZ" dirty="0"/>
              <a:t>Rádi bychom, aby klientka doma užívala medikaci, ale…</a:t>
            </a:r>
          </a:p>
          <a:p>
            <a:pPr>
              <a:buFont typeface="+mj-lt"/>
              <a:buAutoNum type="alphaUcPeriod"/>
            </a:pPr>
            <a:r>
              <a:rPr lang="cs-CZ" dirty="0"/>
              <a:t>Chtěli bychom, aby rodina měla finance, ale…</a:t>
            </a:r>
          </a:p>
          <a:p>
            <a:pPr>
              <a:buFont typeface="+mj-lt"/>
              <a:buAutoNum type="alphaUcPeriod"/>
            </a:pPr>
            <a:r>
              <a:rPr lang="cs-CZ" dirty="0"/>
              <a:t>Udržení vztahu s klientem, ale…</a:t>
            </a:r>
          </a:p>
          <a:p>
            <a:pPr>
              <a:buFont typeface="+mj-lt"/>
              <a:buAutoNum type="alphaUcPeriod"/>
            </a:pPr>
            <a:r>
              <a:rPr lang="cs-CZ" dirty="0"/>
              <a:t>Mít situaci pod kontrolou, ale…</a:t>
            </a:r>
          </a:p>
          <a:p>
            <a:pPr>
              <a:buFont typeface="+mj-lt"/>
              <a:buAutoNum type="alphaUcPeriod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3E2CB5-69B1-433F-AA05-B8DBE8BFB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956" y="1720500"/>
            <a:ext cx="4342893" cy="497774"/>
          </a:xfrm>
        </p:spPr>
        <p:txBody>
          <a:bodyPr/>
          <a:lstStyle/>
          <a:p>
            <a:pPr algn="ctr"/>
            <a:r>
              <a:rPr lang="cs-CZ" dirty="0"/>
              <a:t>Praxe v práci v CDZ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E8DE4A-8FF7-44CD-872F-F268ECC1A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71175" y="2581811"/>
            <a:ext cx="4338674" cy="3751823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lphaUcPeriod"/>
            </a:pPr>
            <a:r>
              <a:rPr lang="cs-CZ" sz="1800" dirty="0">
                <a:solidFill>
                  <a:srgbClr val="000000"/>
                </a:solidFill>
              </a:rPr>
              <a:t>Snaha navazování vztahu s rodinou, asertivní kontaktování</a:t>
            </a:r>
          </a:p>
          <a:p>
            <a:pPr>
              <a:buFont typeface="+mj-lt"/>
              <a:buAutoNum type="alphaUcPeriod"/>
            </a:pPr>
            <a:r>
              <a:rPr lang="cs-CZ" dirty="0"/>
              <a:t>Motivace k souhlasu s antikoncepcí</a:t>
            </a:r>
          </a:p>
          <a:p>
            <a:pPr>
              <a:buFont typeface="+mj-lt"/>
              <a:buAutoNum type="alphaUcPeriod"/>
            </a:pPr>
            <a:r>
              <a:rPr lang="cs-CZ" dirty="0"/>
              <a:t>Nabízíme pomoc sousedům přes spolupráci s úřadem</a:t>
            </a:r>
          </a:p>
          <a:p>
            <a:pPr>
              <a:buFont typeface="+mj-lt"/>
              <a:buAutoNum type="alphaUcPeriod"/>
            </a:pPr>
            <a:r>
              <a:rPr lang="cs-CZ" dirty="0"/>
              <a:t>Vydáváme léky</a:t>
            </a:r>
          </a:p>
          <a:p>
            <a:pPr>
              <a:buFont typeface="+mj-lt"/>
              <a:buAutoNum type="alphaUcPeriod"/>
            </a:pPr>
            <a:r>
              <a:rPr lang="cs-CZ" dirty="0"/>
              <a:t>Spolupracujeme s úřadem práce</a:t>
            </a:r>
          </a:p>
          <a:p>
            <a:pPr>
              <a:buFont typeface="+mj-lt"/>
              <a:buAutoNum type="alphaUcPeriod"/>
            </a:pPr>
            <a:r>
              <a:rPr lang="cs-CZ" dirty="0"/>
              <a:t>Praktická pomoc v nouzi, zdravotní podpora</a:t>
            </a:r>
          </a:p>
          <a:p>
            <a:pPr>
              <a:buFont typeface="+mj-lt"/>
              <a:buAutoNum type="alphaUcPeriod"/>
            </a:pPr>
            <a:r>
              <a:rPr lang="cs-CZ" dirty="0"/>
              <a:t>Pravidelné návštěvy, koordinace péče</a:t>
            </a:r>
          </a:p>
          <a:p>
            <a:pPr>
              <a:buFont typeface="+mj-lt"/>
              <a:buAutoNum type="alphaUcPeriod"/>
            </a:pPr>
            <a:endParaRPr lang="cs-CZ" dirty="0"/>
          </a:p>
          <a:p>
            <a:pPr>
              <a:buFont typeface="+mj-lt"/>
              <a:buAutoNum type="alphaUcPeriod"/>
            </a:pPr>
            <a:endParaRPr lang="cs-CZ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D5948F2-21C3-4F31-AC61-6B23C1601471}"/>
              </a:ext>
            </a:extLst>
          </p:cNvPr>
          <p:cNvSpPr txBox="1"/>
          <p:nvPr/>
        </p:nvSpPr>
        <p:spPr>
          <a:xfrm>
            <a:off x="4972050" y="385763"/>
            <a:ext cx="3243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Subjekty zúčastněné na případu</a:t>
            </a:r>
          </a:p>
          <a:p>
            <a:pPr algn="ctr"/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CDZ</a:t>
            </a:r>
          </a:p>
        </p:txBody>
      </p:sp>
    </p:spTree>
    <p:extLst>
      <p:ext uri="{BB962C8B-B14F-4D97-AF65-F5344CB8AC3E}">
        <p14:creationId xmlns:p14="http://schemas.microsoft.com/office/powerpoint/2010/main" val="107145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12B1A-12CD-4FEC-A3FF-F072E17C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41" y="624110"/>
            <a:ext cx="6093469" cy="1280890"/>
          </a:xfrm>
        </p:spPr>
        <p:txBody>
          <a:bodyPr>
            <a:normAutofit/>
          </a:bodyPr>
          <a:lstStyle/>
          <a:p>
            <a:pPr algn="ctr"/>
            <a:r>
              <a:rPr lang="cs-CZ" sz="2000" dirty="0"/>
              <a:t>Subjekty zúčastněné na případu</a:t>
            </a:r>
            <a:br>
              <a:rPr lang="cs-CZ" sz="2000" dirty="0"/>
            </a:br>
            <a:br>
              <a:rPr lang="cs-CZ" sz="2000" dirty="0"/>
            </a:br>
            <a:r>
              <a:rPr lang="cs-CZ" sz="2800" dirty="0"/>
              <a:t>Veřejný opatrovník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68C9B-D98F-4A6F-8DCD-FD17F7A7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12" y="2300287"/>
            <a:ext cx="4843463" cy="3786187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Zaopatření zdravotní péče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Hospodaření s penězi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Zajištění služeb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Zaopatření potravin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Práce s rodinou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Podpora rodiny v zařízení soc. dávek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Komunikace se soudy</a:t>
            </a:r>
          </a:p>
        </p:txBody>
      </p:sp>
      <p:pic>
        <p:nvPicPr>
          <p:cNvPr id="2050" name="Picture 2" descr="Vektorová grafika Úředník se složkami #149484688 | fotobanka Fotky&amp;amp;Foto">
            <a:extLst>
              <a:ext uri="{FF2B5EF4-FFF2-40B4-BE49-F238E27FC236}">
                <a16:creationId xmlns:a16="http://schemas.microsoft.com/office/drawing/2014/main" id="{643DE25C-B682-41FC-9668-BF1E00FD8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r="16432"/>
          <a:stretch/>
        </p:blipFill>
        <p:spPr bwMode="auto">
          <a:xfrm>
            <a:off x="8943975" y="2094235"/>
            <a:ext cx="2928248" cy="431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2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0D77F-E481-4E20-9FDB-C8BEA571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Zprávy posílené soudu od opatrovníka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30C755-9FFF-42A1-979F-069B094F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85925"/>
            <a:ext cx="9165689" cy="492918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1/21 - </a:t>
            </a:r>
            <a:r>
              <a:rPr lang="cs-CZ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zaslan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informace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soudu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nedostavení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aplikaci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depotní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injekce</a:t>
            </a:r>
            <a:endParaRPr lang="cs-CZ" sz="2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</a:t>
            </a:r>
            <a:r>
              <a:rPr lang="cs-CZ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znovu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informace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soudu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cs-CZ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kl.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nedostavuje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dne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27.01.2021 </a:t>
            </a:r>
            <a:r>
              <a:rPr lang="cs-CZ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podal </a:t>
            </a:r>
            <a:r>
              <a:rPr lang="cs-CZ" sz="23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amb</a:t>
            </a:r>
            <a:r>
              <a:rPr lang="cs-CZ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psychiatr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trestní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oznámení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nedodržování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léčby</a:t>
            </a:r>
            <a:endParaRPr lang="cs-CZ" sz="2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znovu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soudu 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nedodržování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léčby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základní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situaci v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rodině</a:t>
            </a:r>
            <a:endParaRPr lang="cs-CZ" sz="2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cs-CZ" sz="2300" dirty="0">
              <a:latin typeface="Calibri" panose="020F0502020204030204" pitchFamily="34" charset="0"/>
            </a:endParaRPr>
          </a:p>
          <a:p>
            <a:pPr algn="just"/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21-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klasická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zpráva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soudu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celkové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shrnutí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uplynulého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roku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opět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sdělení</a:t>
            </a:r>
            <a:r>
              <a:rPr lang="cs-CZ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kl. 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nedodržuje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nařízenou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léčbu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2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/2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1- se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měla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dostavit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znaleckému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psychiatrickému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vyšetření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nedostavila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cs-CZ" sz="2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21-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soudu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sděleno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nedostavila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znalecké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psychiatrické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vyšetření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Připojena </a:t>
            </a:r>
            <a:r>
              <a:rPr lang="cs-CZ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zpr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že </a:t>
            </a:r>
            <a:r>
              <a:rPr lang="cs-CZ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přich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matka, stěžuje si, že j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dcera vyrazila zub, lije j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vodu do postele, doma m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strach. </a:t>
            </a:r>
          </a:p>
          <a:p>
            <a:pPr algn="just"/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21.07.2021-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soudu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sděleno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situace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rodině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nepříznivá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jak po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hmotné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stránce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psychiatrické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asociální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chování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5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61CEC-E0B0-4D91-A746-3088F333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00" y="376444"/>
            <a:ext cx="7253700" cy="115293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000" dirty="0"/>
              <a:t>Subjekty zúčastněné v případu</a:t>
            </a:r>
            <a:br>
              <a:rPr lang="cs-CZ" sz="2200" dirty="0"/>
            </a:br>
            <a:br>
              <a:rPr lang="cs-CZ" sz="2200" dirty="0"/>
            </a:br>
            <a:r>
              <a:rPr lang="cs-CZ" sz="2800" dirty="0"/>
              <a:t>Ambulantní psychiatr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C03D8-7292-4EF5-A0B5-A3E5EB32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767003"/>
            <a:ext cx="7253699" cy="46248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12/20 -  Poslední</a:t>
            </a: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depotní</a:t>
            </a: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injekce</a:t>
            </a:r>
            <a:endParaRPr lang="cs-CZ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12/2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0 - </a:t>
            </a: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zpráv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soudu o v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ý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konu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ochran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 l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čen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ambulantní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formou</a:t>
            </a: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cs-CZ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1/21 - pod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no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trestn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ozn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men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trestn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 činu mařen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ý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konu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ú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ředn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 rozhodnut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Clr>
                <a:schemeClr val="bg2">
                  <a:lumMod val="10000"/>
                </a:schemeClr>
              </a:buClr>
            </a:pP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5/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21 </a:t>
            </a:r>
            <a:r>
              <a:rPr lang="cs-C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vrh změny z 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ambulatn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na 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ú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stavn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20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čbu</a:t>
            </a:r>
            <a:r>
              <a:rPr lang="cs-CZ" sz="2000" dirty="0"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cs-CZ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effectLst/>
                <a:ea typeface="Times New Roman" panose="02020603050405020304" pitchFamily="18" charset="0"/>
              </a:rPr>
              <a:t>6/21 - </a:t>
            </a:r>
            <a:r>
              <a:rPr lang="cs-CZ" sz="2000" dirty="0" err="1">
                <a:ea typeface="Times New Roman" panose="02020603050405020304" pitchFamily="18" charset="0"/>
              </a:rPr>
              <a:t>u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rgov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á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Times New Roman" panose="02020603050405020304" pitchFamily="18" charset="0"/>
              </a:rPr>
              <a:t>okresn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í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ho soudu. </a:t>
            </a:r>
            <a:endParaRPr lang="cs-CZ" sz="2000" dirty="0"/>
          </a:p>
        </p:txBody>
      </p:sp>
      <p:pic>
        <p:nvPicPr>
          <p:cNvPr id="3074" name="Picture 2" descr="Doktor kreslený stock fotografie, royalty free Doktor kreslený obrázky |  Depositphotos ®">
            <a:extLst>
              <a:ext uri="{FF2B5EF4-FFF2-40B4-BE49-F238E27FC236}">
                <a16:creationId xmlns:a16="http://schemas.microsoft.com/office/drawing/2014/main" id="{A594E352-E02F-4625-BEDF-A3199DA98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0059"/>
          <a:stretch/>
        </p:blipFill>
        <p:spPr bwMode="auto">
          <a:xfrm>
            <a:off x="9716355" y="3312215"/>
            <a:ext cx="2287050" cy="33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3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dlý papír - obrázek na dort - kruh: POLICISTA - Sladké Potřeby CZ">
            <a:extLst>
              <a:ext uri="{FF2B5EF4-FFF2-40B4-BE49-F238E27FC236}">
                <a16:creationId xmlns:a16="http://schemas.microsoft.com/office/drawing/2014/main" id="{309D068E-904A-4748-ACC0-DB87C009E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b="1994"/>
          <a:stretch/>
        </p:blipFill>
        <p:spPr bwMode="auto">
          <a:xfrm>
            <a:off x="7543800" y="2284730"/>
            <a:ext cx="4403059" cy="42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192C4D6-20EB-48D8-ADA4-F7627616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40" y="645107"/>
            <a:ext cx="7522989" cy="12808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2000" dirty="0"/>
              <a:t>Subjekty zúčastněné na případu</a:t>
            </a:r>
            <a:br>
              <a:rPr lang="cs-CZ" sz="2000" dirty="0"/>
            </a:br>
            <a:br>
              <a:rPr lang="cs-CZ" sz="2700" dirty="0"/>
            </a:br>
            <a:r>
              <a:rPr lang="cs-CZ" sz="2800" dirty="0"/>
              <a:t>Městská policie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D61F4-7B07-44CD-92ED-CC9E6492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316" y="2113280"/>
            <a:ext cx="4140772" cy="3777622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Přijímá trestní oznámení </a:t>
            </a:r>
          </a:p>
          <a:p>
            <a:pPr marL="0" indent="0">
              <a:buClr>
                <a:srgbClr val="E7EB0F"/>
              </a:buClr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Zaznamená přestupky</a:t>
            </a:r>
          </a:p>
          <a:p>
            <a:pPr marL="0" indent="0">
              <a:buClr>
                <a:srgbClr val="E7EB0F"/>
              </a:buClr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Spolupracuje s opatrovnicí</a:t>
            </a:r>
          </a:p>
          <a:p>
            <a:pPr marL="0" indent="0">
              <a:buClr>
                <a:srgbClr val="E7EB0F"/>
              </a:buClr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 3" panose="05040102010807070707" pitchFamily="18" charset="2"/>
              <a:buChar char=""/>
            </a:pPr>
            <a:r>
              <a:rPr lang="cs-CZ" sz="2000" dirty="0">
                <a:solidFill>
                  <a:srgbClr val="000000"/>
                </a:solidFill>
              </a:rPr>
              <a:t>Spolupracuje s CDZ</a:t>
            </a:r>
          </a:p>
          <a:p>
            <a:pPr marL="0" indent="0">
              <a:buClr>
                <a:srgbClr val="E7EB0F"/>
              </a:buClr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cs-CZ" sz="2000" dirty="0">
                <a:solidFill>
                  <a:srgbClr val="000000"/>
                </a:solidFill>
              </a:rPr>
              <a:t>Dovolává se na soud</a:t>
            </a:r>
          </a:p>
          <a:p>
            <a:pPr marL="0" indent="0">
              <a:buClr>
                <a:srgbClr val="E7EB0F"/>
              </a:buClr>
              <a:buNone/>
            </a:pPr>
            <a:endParaRPr lang="cs-CZ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6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CCAF6-4397-4F8E-82FB-CDDB6B84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41" y="534933"/>
            <a:ext cx="6148739" cy="12808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2000" dirty="0"/>
              <a:t>Subjekty zúčastněné na případu</a:t>
            </a:r>
            <a:br>
              <a:rPr lang="cs-CZ" sz="2700" dirty="0"/>
            </a:br>
            <a:br>
              <a:rPr lang="cs-CZ" sz="2700" dirty="0"/>
            </a:br>
            <a:r>
              <a:rPr lang="cs-CZ" sz="2800" dirty="0"/>
              <a:t>Soud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E67BD-36B4-4951-AB82-76B63FE1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502" y="1905000"/>
            <a:ext cx="4140772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Nereaguje na opakované zprávy 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Nereaguje na návrh na přeměnu léčby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Předává si spisy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A názor odborníka?</a:t>
            </a:r>
            <a:r>
              <a:rPr lang="cs-CZ" sz="2000" dirty="0">
                <a:solidFill>
                  <a:srgbClr val="000000"/>
                </a:solidFill>
                <a:sym typeface="Wingdings" panose="05000000000000000000" pitchFamily="2" charset="2"/>
              </a:rPr>
              <a:t> Toto je běžná praxe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6146" name="Picture 2" descr="Vektorová grafika kreslené vektorové ilustrace soudce #4588704 | fotobanka  Fotky&amp;amp;Foto">
            <a:extLst>
              <a:ext uri="{FF2B5EF4-FFF2-40B4-BE49-F238E27FC236}">
                <a16:creationId xmlns:a16="http://schemas.microsoft.com/office/drawing/2014/main" id="{402B6C56-6221-420F-8058-FFEE4CD4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6474" y="2139045"/>
            <a:ext cx="4392675" cy="41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4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EE44B-A5EC-445E-89E7-622F9E58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2914"/>
            <a:ext cx="8915399" cy="860400"/>
          </a:xfrm>
        </p:spPr>
        <p:txBody>
          <a:bodyPr/>
          <a:lstStyle/>
          <a:p>
            <a:pPr algn="ctr"/>
            <a:r>
              <a:rPr lang="cs-CZ" dirty="0"/>
              <a:t>Témata k diskuzi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2D1BD3-F8FB-48D0-ADE6-C6CD31E9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2043113"/>
            <a:ext cx="8915399" cy="3986212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je v tomto případě lidské?</a:t>
            </a:r>
            <a:b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co profesionální? </a:t>
            </a:r>
            <a:b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Jaké máte zkušenosti s jednáním okresních soudů?</a:t>
            </a:r>
            <a:b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Napadá vás, jak jinak postupovat?</a:t>
            </a:r>
            <a:b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5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D40D4-13E8-4EB5-9258-7B65F7EA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058749"/>
            <a:ext cx="8915399" cy="1798875"/>
          </a:xfrm>
        </p:spPr>
        <p:txBody>
          <a:bodyPr>
            <a:normAutofit/>
          </a:bodyPr>
          <a:lstStyle/>
          <a:p>
            <a:r>
              <a:rPr lang="cs-CZ" dirty="0"/>
              <a:t>Děkuji a přeji klidné dny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8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D1C93-4990-4A86-980B-0F32B127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1C3D34-DEE0-4CB6-8EA1-A9B30866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Krátké představení Centra duševního zdraví (CDZ)</a:t>
            </a:r>
          </a:p>
          <a:p>
            <a:endParaRPr lang="cs-CZ" sz="2000" dirty="0"/>
          </a:p>
          <a:p>
            <a:r>
              <a:rPr lang="cs-CZ" sz="2000" dirty="0"/>
              <a:t>Příběh klientky Věry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Práce CDZ a spolupráce s dalšími subjekty</a:t>
            </a:r>
          </a:p>
          <a:p>
            <a:endParaRPr lang="cs-CZ" sz="2000" dirty="0"/>
          </a:p>
          <a:p>
            <a:r>
              <a:rPr lang="cs-CZ" sz="2000" dirty="0"/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357627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1C2BF-3E6C-4B75-AA9F-8A183E7F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cs-CZ" sz="3200" dirty="0">
                <a:cs typeface="Arial" panose="020B0604020202020204" pitchFamily="34" charset="0"/>
              </a:rPr>
              <a:t>Představení CDZ </a:t>
            </a:r>
            <a:r>
              <a:rPr lang="cs-CZ" sz="3200" dirty="0" err="1">
                <a:cs typeface="Arial" panose="020B0604020202020204" pitchFamily="34" charset="0"/>
              </a:rPr>
              <a:t>Brandýsko</a:t>
            </a:r>
            <a:endParaRPr lang="cs-CZ" sz="3200" dirty="0"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7620CE-9B64-4C1E-8813-89932045F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8202994" cy="3777622"/>
          </a:xfrm>
        </p:spPr>
        <p:txBody>
          <a:bodyPr>
            <a:normAutofit/>
          </a:bodyPr>
          <a:lstStyle/>
          <a:p>
            <a:pPr>
              <a:buClr>
                <a:srgbClr val="F7FB87"/>
              </a:buClr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Multidisciplinární tým</a:t>
            </a:r>
          </a:p>
          <a:p>
            <a:pPr>
              <a:buClr>
                <a:srgbClr val="F7FB87"/>
              </a:buClr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Práce s klienty s vážným duševním onemocněním a podpora jejich blízkého okolí</a:t>
            </a:r>
          </a:p>
          <a:p>
            <a:pPr>
              <a:buClr>
                <a:srgbClr val="F7FB87"/>
              </a:buClr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Spád: Okolí Brandýsa, Čelákovic, Úval</a:t>
            </a:r>
          </a:p>
          <a:p>
            <a:pPr>
              <a:buClr>
                <a:srgbClr val="F7FB87"/>
              </a:buClr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Věk 16-65 let</a:t>
            </a:r>
          </a:p>
          <a:p>
            <a:pPr>
              <a:buClr>
                <a:srgbClr val="F7FB87"/>
              </a:buClr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Case management a asertivní práce s klienty</a:t>
            </a:r>
          </a:p>
          <a:p>
            <a:pPr>
              <a:buClr>
                <a:srgbClr val="F7FB87"/>
              </a:buClr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Terénní a ambulantní služby</a:t>
            </a:r>
          </a:p>
          <a:p>
            <a:pPr>
              <a:buClr>
                <a:srgbClr val="F7FB87"/>
              </a:buClr>
            </a:pPr>
            <a:r>
              <a:rPr lang="cs-CZ" sz="1600" dirty="0">
                <a:solidFill>
                  <a:srgbClr val="000000"/>
                </a:solidFill>
                <a:cs typeface="Arial" panose="020B0604020202020204" pitchFamily="34" charset="0"/>
              </a:rPr>
              <a:t>Chráněné bydlení </a:t>
            </a:r>
          </a:p>
          <a:p>
            <a:pPr marL="0" indent="0">
              <a:buClr>
                <a:srgbClr val="F7FB87"/>
              </a:buClr>
              <a:buNone/>
            </a:pPr>
            <a:endParaRPr lang="cs-CZ" sz="1600" b="1" dirty="0">
              <a:solidFill>
                <a:srgbClr val="000000"/>
              </a:solidFill>
            </a:endParaRPr>
          </a:p>
          <a:p>
            <a:pPr>
              <a:buClr>
                <a:srgbClr val="F7FB87"/>
              </a:buClr>
            </a:pPr>
            <a:endParaRPr lang="cs-CZ" sz="16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Obsah obrázku mapa&#10;&#10;Popis byl vytvořen automaticky">
            <a:extLst>
              <a:ext uri="{FF2B5EF4-FFF2-40B4-BE49-F238E27FC236}">
                <a16:creationId xmlns:a16="http://schemas.microsoft.com/office/drawing/2014/main" id="{F8B8003E-C8EC-45F6-8D1A-5CBA84F2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675" y="624110"/>
            <a:ext cx="7285869" cy="60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EA4FA-D0A3-4DB3-8058-9D2F33323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Příběh Paní Věry </a:t>
            </a:r>
          </a:p>
        </p:txBody>
      </p:sp>
    </p:spTree>
    <p:extLst>
      <p:ext uri="{BB962C8B-B14F-4D97-AF65-F5344CB8AC3E}">
        <p14:creationId xmlns:p14="http://schemas.microsoft.com/office/powerpoint/2010/main" val="91546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D0C61E03-FA40-4131-B887-D422D8CD5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131" y="550068"/>
            <a:ext cx="10236200" cy="630793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344426-C2AF-44B0-9010-0DFA3ED8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28600"/>
            <a:ext cx="10380662" cy="9858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2000" dirty="0"/>
              <a:t>Příběh paní Věry </a:t>
            </a:r>
            <a:br>
              <a:rPr lang="cs-CZ" sz="2000" dirty="0"/>
            </a:br>
            <a:r>
              <a:rPr lang="cs-CZ" sz="2800" dirty="0"/>
              <a:t>Rodina</a:t>
            </a:r>
          </a:p>
        </p:txBody>
      </p:sp>
    </p:spTree>
    <p:extLst>
      <p:ext uri="{BB962C8B-B14F-4D97-AF65-F5344CB8AC3E}">
        <p14:creationId xmlns:p14="http://schemas.microsoft.com/office/powerpoint/2010/main" val="399139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0AA13-1DFB-4281-A9A5-7D6465D4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622512" cy="128089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/>
              <a:t>Příběh paní Věry</a:t>
            </a:r>
            <a:br>
              <a:rPr lang="cs-CZ" dirty="0"/>
            </a:br>
            <a:r>
              <a:rPr lang="cs-CZ" sz="2800" dirty="0"/>
              <a:t>Finance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7187F8-08A6-4632-AE53-90B5D29D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00262"/>
            <a:ext cx="8915400" cy="3810959"/>
          </a:xfrm>
        </p:spPr>
        <p:txBody>
          <a:bodyPr/>
          <a:lstStyle/>
          <a:p>
            <a:r>
              <a:rPr lang="cs-CZ" sz="2000" dirty="0"/>
              <a:t>Příjem nulový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Absence nároku na výplatu ID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Nemožnost přiznání dávek hmotné nouze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Vektor Prázdné kapsy #27495005 | fotobanka Fotky&amp;amp;Foto">
            <a:extLst>
              <a:ext uri="{FF2B5EF4-FFF2-40B4-BE49-F238E27FC236}">
                <a16:creationId xmlns:a16="http://schemas.microsoft.com/office/drawing/2014/main" id="{3347983E-77F4-4A2C-BB00-1551521C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87" y="1905000"/>
            <a:ext cx="2799349" cy="43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3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29926F5-28D4-461F-8BE3-2A4541C3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87" y="3429000"/>
            <a:ext cx="3105150" cy="31051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75CB23-AF9A-4DED-830D-155351C7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/>
              <a:t>						Příběh paní Věry </a:t>
            </a:r>
            <a:br>
              <a:rPr lang="cs-CZ" sz="2000" dirty="0"/>
            </a:br>
            <a:r>
              <a:rPr lang="cs-CZ" sz="2000" dirty="0"/>
              <a:t>						     </a:t>
            </a:r>
            <a:r>
              <a:rPr lang="cs-CZ" sz="2800" dirty="0"/>
              <a:t>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3E067-7A25-42BB-A7B9-18CBA17ED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462" y="2371724"/>
            <a:ext cx="6354763" cy="38621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Obydlí v zastavěné oblasti blízko od centra města</a:t>
            </a:r>
          </a:p>
          <a:p>
            <a:pPr>
              <a:lnSpc>
                <a:spcPct val="150000"/>
              </a:lnSpc>
            </a:pPr>
            <a:r>
              <a:rPr lang="cs-CZ" dirty="0"/>
              <a:t>Dům patří matce </a:t>
            </a:r>
          </a:p>
          <a:p>
            <a:pPr>
              <a:lnSpc>
                <a:spcPct val="150000"/>
              </a:lnSpc>
            </a:pPr>
            <a:r>
              <a:rPr lang="cs-CZ" dirty="0"/>
              <a:t>Nemovitost bez připojení k vodě, plynu, elektrickému proudu</a:t>
            </a:r>
          </a:p>
          <a:p>
            <a:pPr>
              <a:lnSpc>
                <a:spcPct val="150000"/>
              </a:lnSpc>
            </a:pPr>
            <a:r>
              <a:rPr lang="cs-CZ" dirty="0"/>
              <a:t>Neudržovaná stavba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36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B4D1D-4BB8-45EC-804F-7B60751B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dirty="0"/>
              <a:t>Příběh paní Věry</a:t>
            </a:r>
            <a:br>
              <a:rPr lang="cs-CZ" dirty="0"/>
            </a:br>
            <a:r>
              <a:rPr lang="cs-CZ" sz="2800" dirty="0"/>
              <a:t>Aktuální vztahy s okolím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F1578-BBB8-41BE-980B-AB992D597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Vztah k </a:t>
            </a:r>
          </a:p>
          <a:p>
            <a:pPr algn="just">
              <a:buFontTx/>
              <a:buChar char="-"/>
            </a:pPr>
            <a:r>
              <a:rPr lang="cs-CZ" dirty="0"/>
              <a:t>matce – nedůvěřivý až násilný</a:t>
            </a:r>
          </a:p>
          <a:p>
            <a:pPr algn="just">
              <a:buFontTx/>
              <a:buChar char="-"/>
            </a:pPr>
            <a:r>
              <a:rPr lang="cs-CZ" dirty="0"/>
              <a:t>bratrovi  - milenecký poměr, tvoří koalici proti matce</a:t>
            </a:r>
          </a:p>
          <a:p>
            <a:pPr algn="just">
              <a:buFontTx/>
              <a:buChar char="-"/>
            </a:pPr>
            <a:r>
              <a:rPr lang="cs-CZ" dirty="0"/>
              <a:t>sousedům – nedůvěřivý, násilný, </a:t>
            </a:r>
          </a:p>
          <a:p>
            <a:pPr algn="just">
              <a:buFontTx/>
              <a:buChar char="-"/>
            </a:pPr>
            <a:r>
              <a:rPr lang="cs-CZ" dirty="0"/>
              <a:t>CDZ – účelový</a:t>
            </a:r>
          </a:p>
          <a:p>
            <a:pPr algn="just">
              <a:buFontTx/>
              <a:buChar char="-"/>
            </a:pPr>
            <a:r>
              <a:rPr lang="cs-CZ" dirty="0"/>
              <a:t>opatrovnici – nedůvěřivý,  negativní, rovněž účelový</a:t>
            </a:r>
          </a:p>
          <a:p>
            <a:pPr algn="just">
              <a:buFontTx/>
              <a:buChar char="-"/>
            </a:pPr>
            <a:r>
              <a:rPr lang="cs-CZ" dirty="0" err="1"/>
              <a:t>amb</a:t>
            </a:r>
            <a:r>
              <a:rPr lang="cs-CZ" dirty="0"/>
              <a:t>. psychiatrovi – nedůvěřivý, nespolupracuje</a:t>
            </a:r>
          </a:p>
          <a:p>
            <a:pPr algn="just">
              <a:buFontTx/>
              <a:buChar char="-"/>
            </a:pPr>
            <a:r>
              <a:rPr lang="cs-CZ" dirty="0"/>
              <a:t>řádové sestře - účelový</a:t>
            </a:r>
          </a:p>
        </p:txBody>
      </p:sp>
    </p:spTree>
    <p:extLst>
      <p:ext uri="{BB962C8B-B14F-4D97-AF65-F5344CB8AC3E}">
        <p14:creationId xmlns:p14="http://schemas.microsoft.com/office/powerpoint/2010/main" val="282115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C32B9-4BAE-4DEB-9696-76C5C07B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14325"/>
            <a:ext cx="8911687" cy="112871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/>
              <a:t>Příběh paní Věry</a:t>
            </a:r>
            <a:br>
              <a:rPr lang="cs-CZ" dirty="0"/>
            </a:br>
            <a:r>
              <a:rPr lang="cs-CZ" sz="2800" dirty="0"/>
              <a:t>Projevy onemocnění, ochranné léčení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255D7-128C-45F2-861F-D6BDCDE89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138" y="1671638"/>
            <a:ext cx="9544050" cy="47148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Paranoidní bludná produkce vůči okolí a matce, rezonantní, bez náhledu na onemocnění, nekritičnost vůči vlastnímu chování, zjevná verbální agrese, skryté násilí.</a:t>
            </a:r>
          </a:p>
          <a:p>
            <a:pPr algn="just">
              <a:lnSpc>
                <a:spcPct val="150000"/>
              </a:lnSpc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Ze znaleckého posudku: „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Bez l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čby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by byla pacientka 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nebezpečn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pro sv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okol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.“ „Riziko 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agresivn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ch excesů je trvale 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zv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ý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šeno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.“ </a:t>
            </a:r>
            <a:endParaRPr lang="cs-CZ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cs-CZ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1. hospitalizace 2010 - 2011 - ochranné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ú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stavn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čení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2. hospitalizace 2017 - ochrann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ú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stavn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čení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cs-CZ" sz="19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3. hospitalizace 2018 - 2020 - ochranné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ú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stavn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cs-CZ" sz="19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čení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cs-CZ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88956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2188</TotalTime>
  <Words>799</Words>
  <Application>Microsoft Office PowerPoint</Application>
  <PresentationFormat>Širokoúhlá obrazovka</PresentationFormat>
  <Paragraphs>118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Stébla</vt:lpstr>
      <vt:lpstr>Centrum duševního zdraví Brandýsko</vt:lpstr>
      <vt:lpstr>Struktura prezentace</vt:lpstr>
      <vt:lpstr>Představení CDZ Brandýsko</vt:lpstr>
      <vt:lpstr>Příběh Paní Věry </vt:lpstr>
      <vt:lpstr>Příběh paní Věry  Rodina</vt:lpstr>
      <vt:lpstr>Příběh paní Věry Finance</vt:lpstr>
      <vt:lpstr>      Příběh paní Věry             Bydlení</vt:lpstr>
      <vt:lpstr>Příběh paní Věry Aktuální vztahy s okolím</vt:lpstr>
      <vt:lpstr>Příběh paní Věry Projevy onemocnění, ochranné léčení</vt:lpstr>
      <vt:lpstr>Subjekty zúčastněné na případu</vt:lpstr>
      <vt:lpstr>Prezentace aplikace PowerPoint</vt:lpstr>
      <vt:lpstr>Prezentace aplikace PowerPoint</vt:lpstr>
      <vt:lpstr>Subjekty zúčastněné na případu  Veřejný opatrovník</vt:lpstr>
      <vt:lpstr>Zprávy posílené soudu od opatrovníka </vt:lpstr>
      <vt:lpstr>Subjekty zúčastněné v případu  Ambulantní psychiatr</vt:lpstr>
      <vt:lpstr>Subjekty zúčastněné na případu  Městská policie</vt:lpstr>
      <vt:lpstr>Subjekty zúčastněné na případu  Soud</vt:lpstr>
      <vt:lpstr>Témata k diskuzi</vt:lpstr>
      <vt:lpstr>Děkuji a přeji klidné dny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 klienty Centra duševního zdraví Brandýsko</dc:title>
  <dc:creator>Klára Komrsková</dc:creator>
  <cp:lastModifiedBy>Klára Komrsková</cp:lastModifiedBy>
  <cp:revision>10</cp:revision>
  <dcterms:created xsi:type="dcterms:W3CDTF">2021-08-16T19:16:22Z</dcterms:created>
  <dcterms:modified xsi:type="dcterms:W3CDTF">2021-08-26T07:56:31Z</dcterms:modified>
</cp:coreProperties>
</file>