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3.xml" ContentType="application/vnd.openxmlformats-officedocument.theme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  <p:sldMasterId id="2147483662" r:id="rId2"/>
    <p:sldMasterId id="2147483674" r:id="rId3"/>
    <p:sldMasterId id="2147483778" r:id="rId4"/>
  </p:sldMasterIdLst>
  <p:notesMasterIdLst>
    <p:notesMasterId r:id="rId19"/>
  </p:notesMasterIdLst>
  <p:handoutMasterIdLst>
    <p:handoutMasterId r:id="rId20"/>
  </p:handoutMasterIdLst>
  <p:sldIdLst>
    <p:sldId id="437" r:id="rId5"/>
    <p:sldId id="438" r:id="rId6"/>
    <p:sldId id="439" r:id="rId7"/>
    <p:sldId id="440" r:id="rId8"/>
    <p:sldId id="442" r:id="rId9"/>
    <p:sldId id="469" r:id="rId10"/>
    <p:sldId id="468" r:id="rId11"/>
    <p:sldId id="498" r:id="rId12"/>
    <p:sldId id="470" r:id="rId13"/>
    <p:sldId id="497" r:id="rId14"/>
    <p:sldId id="491" r:id="rId15"/>
    <p:sldId id="493" r:id="rId16"/>
    <p:sldId id="494" r:id="rId17"/>
    <p:sldId id="495" r:id="rId18"/>
  </p:sldIdLst>
  <p:sldSz cx="9144000" cy="6858000" type="screen4x3"/>
  <p:notesSz cx="9928225" cy="6797675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Výchozí oddíl" id="{2D9C127F-0CB1-46DF-AB67-BFA0831ED96D}">
          <p14:sldIdLst>
            <p14:sldId id="437"/>
            <p14:sldId id="438"/>
            <p14:sldId id="439"/>
            <p14:sldId id="440"/>
            <p14:sldId id="442"/>
            <p14:sldId id="469"/>
            <p14:sldId id="468"/>
            <p14:sldId id="498"/>
            <p14:sldId id="470"/>
            <p14:sldId id="497"/>
            <p14:sldId id="491"/>
            <p14:sldId id="493"/>
            <p14:sldId id="494"/>
            <p14:sldId id="495"/>
          </p14:sldIdLst>
        </p14:section>
        <p14:section name="Oddíl bez názvu" id="{7284EA6D-A0E0-49C0-971B-8F996E370430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1661" userDrawn="1">
          <p15:clr>
            <a:srgbClr val="A4A3A4"/>
          </p15:clr>
        </p15:guide>
        <p15:guide id="2" pos="703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elechovská Puršlová Markéta" initials="MPM" lastIdx="0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41E27"/>
    <a:srgbClr val="FC8106"/>
    <a:srgbClr val="183B8A"/>
    <a:srgbClr val="F8F8F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86462" autoAdjust="0"/>
  </p:normalViewPr>
  <p:slideViewPr>
    <p:cSldViewPr>
      <p:cViewPr varScale="1">
        <p:scale>
          <a:sx n="90" d="100"/>
          <a:sy n="90" d="100"/>
        </p:scale>
        <p:origin x="1386" y="90"/>
      </p:cViewPr>
      <p:guideLst>
        <p:guide orient="horz" pos="1661"/>
        <p:guide pos="703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83" d="100"/>
          <a:sy n="83" d="100"/>
        </p:scale>
        <p:origin x="3948" y="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slideMaster" Target="slideMasters/slideMaster3.xml"/><Relationship Id="rId21" Type="http://schemas.openxmlformats.org/officeDocument/2006/relationships/commentAuthors" Target="commentAuthor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notesMaster" Target="notesMasters/notesMaster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3313" cy="34129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5622594" y="0"/>
            <a:ext cx="4303313" cy="34129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AC884E5-4A42-43A9-989C-5C10723EAF39}" type="datetimeFigureOut">
              <a:rPr lang="cs-CZ" smtClean="0"/>
              <a:pPr/>
              <a:t>10.02.2020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6456378"/>
            <a:ext cx="4303313" cy="34129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5622594" y="6456378"/>
            <a:ext cx="4303313" cy="34129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0507341-C1BC-4499-A2E9-EFB0F9ADBD8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4644669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302231" cy="3398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5623698" y="0"/>
            <a:ext cx="4302231" cy="3398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0B51C60-EFF0-44E2-8D57-13431148BAFB}" type="datetimeFigureOut">
              <a:rPr lang="cs-CZ" smtClean="0"/>
              <a:pPr/>
              <a:t>10.02.2020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3263900" y="509588"/>
            <a:ext cx="3400425" cy="25495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992823" y="3228896"/>
            <a:ext cx="7942580" cy="305895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1" y="6456612"/>
            <a:ext cx="4302231" cy="3398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5623698" y="6456612"/>
            <a:ext cx="4302231" cy="3398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4D2C20C-106B-4462-A9C0-A486CCAEC769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204144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797159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Vlastní rozlože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601087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/>
          <p:cNvSpPr txBox="1"/>
          <p:nvPr userDrawn="1"/>
        </p:nvSpPr>
        <p:spPr>
          <a:xfrm>
            <a:off x="1043608" y="2708920"/>
            <a:ext cx="36772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cap="all" dirty="0">
                <a:solidFill>
                  <a:srgbClr val="183B8A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</a:rPr>
              <a:t>Děkuji za pozornost.</a:t>
            </a:r>
          </a:p>
        </p:txBody>
      </p:sp>
    </p:spTree>
    <p:extLst>
      <p:ext uri="{BB962C8B-B14F-4D97-AF65-F5344CB8AC3E}">
        <p14:creationId xmlns:p14="http://schemas.microsoft.com/office/powerpoint/2010/main" val="638709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/>
          <p:cNvSpPr txBox="1"/>
          <p:nvPr userDrawn="1"/>
        </p:nvSpPr>
        <p:spPr>
          <a:xfrm>
            <a:off x="1043608" y="2708920"/>
            <a:ext cx="36772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cap="all" dirty="0">
                <a:solidFill>
                  <a:srgbClr val="183B8A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</a:rPr>
              <a:t>Děkuji za pozornost.</a:t>
            </a:r>
          </a:p>
        </p:txBody>
      </p:sp>
    </p:spTree>
    <p:extLst>
      <p:ext uri="{BB962C8B-B14F-4D97-AF65-F5344CB8AC3E}">
        <p14:creationId xmlns:p14="http://schemas.microsoft.com/office/powerpoint/2010/main" val="315462196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908175" y="0"/>
            <a:ext cx="6778625" cy="1014413"/>
          </a:xfrm>
          <a:prstGeom prst="rect">
            <a:avLst/>
          </a:prstGeo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908175" y="1600200"/>
            <a:ext cx="6778625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Rectangle 9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171450" y="-9525"/>
            <a:ext cx="857250" cy="4921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FCBEE4-9122-4597-B5A3-36CD4AC49E8E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351055194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Vlastní rozlože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6659870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pPr/>
              <a:t>2/10/2020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716357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pPr/>
              <a:t>2/10/2020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034032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pPr/>
              <a:t>2/10/2020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076895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pPr/>
              <a:t>2/10/2020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369776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pPr/>
              <a:t>2/10/2020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37165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Vlastní rozlože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495942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pPr/>
              <a:t>2/10/2020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971292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pPr/>
              <a:t>2/10/2020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862879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pPr/>
              <a:t>2/10/2020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637950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pPr/>
              <a:t>2/10/2020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476298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pPr/>
              <a:t>2/10/2020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966108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pPr/>
              <a:t>2/10/2020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55280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908175" y="0"/>
            <a:ext cx="6778625" cy="1014413"/>
          </a:xfrm>
          <a:prstGeom prst="rect">
            <a:avLst/>
          </a:prstGeo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908175" y="1600200"/>
            <a:ext cx="6778625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Rectangle 9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171450" y="-9525"/>
            <a:ext cx="857250" cy="4921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FCBEE4-9122-4597-B5A3-36CD4AC49E8E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3612817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214915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lastní rozlože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812163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908175" y="0"/>
            <a:ext cx="6778625" cy="1014413"/>
          </a:xfrm>
          <a:prstGeom prst="rect">
            <a:avLst/>
          </a:prstGeo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908175" y="1600200"/>
            <a:ext cx="6778625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Rectangle 9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171450" y="-9525"/>
            <a:ext cx="857250" cy="4921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FCBEE4-9122-4597-B5A3-36CD4AC49E8E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36240948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/>
          <p:cNvSpPr txBox="1"/>
          <p:nvPr userDrawn="1"/>
        </p:nvSpPr>
        <p:spPr>
          <a:xfrm>
            <a:off x="1043608" y="2708920"/>
            <a:ext cx="36772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cap="all" dirty="0">
                <a:solidFill>
                  <a:srgbClr val="183B8A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</a:rPr>
              <a:t>Děkuji za pozornost.</a:t>
            </a:r>
          </a:p>
        </p:txBody>
      </p:sp>
    </p:spTree>
    <p:extLst>
      <p:ext uri="{BB962C8B-B14F-4D97-AF65-F5344CB8AC3E}">
        <p14:creationId xmlns:p14="http://schemas.microsoft.com/office/powerpoint/2010/main" val="35201030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/>
          <p:cNvSpPr txBox="1"/>
          <p:nvPr userDrawn="1"/>
        </p:nvSpPr>
        <p:spPr>
          <a:xfrm>
            <a:off x="1043608" y="2708920"/>
            <a:ext cx="36772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cap="all" dirty="0">
                <a:solidFill>
                  <a:srgbClr val="183B8A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</a:rPr>
              <a:t>Děkuji za pozornost.</a:t>
            </a:r>
          </a:p>
        </p:txBody>
      </p:sp>
    </p:spTree>
    <p:extLst>
      <p:ext uri="{BB962C8B-B14F-4D97-AF65-F5344CB8AC3E}">
        <p14:creationId xmlns:p14="http://schemas.microsoft.com/office/powerpoint/2010/main" val="15971220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Vlastní rozlože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677312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theme" Target="../theme/theme2.xml"/><Relationship Id="rId3" Type="http://schemas.openxmlformats.org/officeDocument/2006/relationships/slideLayout" Target="../slideLayouts/slideLayout7.xml"/><Relationship Id="rId7" Type="http://schemas.openxmlformats.org/officeDocument/2006/relationships/slideLayout" Target="../slideLayouts/slideLayout11.xml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Relationship Id="rId6" Type="http://schemas.openxmlformats.org/officeDocument/2006/relationships/slideLayout" Target="../slideLayouts/slideLayout10.xml"/><Relationship Id="rId5" Type="http://schemas.openxmlformats.org/officeDocument/2006/relationships/slideLayout" Target="../slideLayouts/slideLayout9.xml"/><Relationship Id="rId10" Type="http://schemas.openxmlformats.org/officeDocument/2006/relationships/image" Target="../media/image1.png"/><Relationship Id="rId4" Type="http://schemas.openxmlformats.org/officeDocument/2006/relationships/slideLayout" Target="../slideLayouts/slideLayout8.xml"/><Relationship Id="rId9" Type="http://schemas.openxmlformats.org/officeDocument/2006/relationships/image" Target="../media/image2.png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4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2.png"/><Relationship Id="rId5" Type="http://schemas.openxmlformats.org/officeDocument/2006/relationships/image" Target="../media/image1.png"/><Relationship Id="rId4" Type="http://schemas.openxmlformats.org/officeDocument/2006/relationships/theme" Target="../theme/theme3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2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17.xml"/><Relationship Id="rId7" Type="http://schemas.openxmlformats.org/officeDocument/2006/relationships/slideLayout" Target="../slideLayouts/slideLayout21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11" Type="http://schemas.openxmlformats.org/officeDocument/2006/relationships/slideLayout" Target="../slideLayouts/slideLayout25.xml"/><Relationship Id="rId5" Type="http://schemas.openxmlformats.org/officeDocument/2006/relationships/slideLayout" Target="../slideLayouts/slideLayout19.xml"/><Relationship Id="rId10" Type="http://schemas.openxmlformats.org/officeDocument/2006/relationships/slideLayout" Target="../slideLayouts/slideLayout24.xml"/><Relationship Id="rId4" Type="http://schemas.openxmlformats.org/officeDocument/2006/relationships/slideLayout" Target="../slideLayouts/slideLayout18.xml"/><Relationship Id="rId9" Type="http://schemas.openxmlformats.org/officeDocument/2006/relationships/slideLayout" Target="../slideLayouts/slideLayout23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Obrázek 6"/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842"/>
            <a:ext cx="2078916" cy="365792"/>
          </a:xfrm>
          <a:prstGeom prst="rect">
            <a:avLst/>
          </a:prstGeom>
        </p:spPr>
      </p:pic>
      <p:pic>
        <p:nvPicPr>
          <p:cNvPr id="8" name="Obrázek 7"/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229636"/>
            <a:ext cx="9180512" cy="152298"/>
          </a:xfrm>
          <a:prstGeom prst="rect">
            <a:avLst/>
          </a:prstGeom>
        </p:spPr>
      </p:pic>
      <p:sp>
        <p:nvSpPr>
          <p:cNvPr id="9" name="TextovéPole 8"/>
          <p:cNvSpPr txBox="1"/>
          <p:nvPr userDrawn="1"/>
        </p:nvSpPr>
        <p:spPr>
          <a:xfrm>
            <a:off x="1043608" y="1268760"/>
            <a:ext cx="177240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cs-CZ" sz="2400" i="1" dirty="0">
                <a:solidFill>
                  <a:srgbClr val="183B8A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</a:rPr>
              <a:t>Přednášející:</a:t>
            </a:r>
          </a:p>
        </p:txBody>
      </p:sp>
      <p:sp>
        <p:nvSpPr>
          <p:cNvPr id="11" name="TextovéPole 10"/>
          <p:cNvSpPr txBox="1"/>
          <p:nvPr userDrawn="1"/>
        </p:nvSpPr>
        <p:spPr>
          <a:xfrm>
            <a:off x="1047589" y="2276872"/>
            <a:ext cx="2839432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2800" b="1" kern="1200" dirty="0">
                <a:solidFill>
                  <a:srgbClr val="183B8A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</a:rPr>
              <a:t>Ing. Václav Váňa   </a:t>
            </a:r>
          </a:p>
          <a:p>
            <a:endParaRPr lang="cs-CZ" sz="2800" b="1" dirty="0">
              <a:solidFill>
                <a:srgbClr val="183B8A"/>
              </a:solidFill>
              <a:latin typeface="+mn-lt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2" name="TextovéPole 11"/>
          <p:cNvSpPr txBox="1"/>
          <p:nvPr userDrawn="1"/>
        </p:nvSpPr>
        <p:spPr>
          <a:xfrm>
            <a:off x="1047589" y="2708920"/>
            <a:ext cx="395595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cs-CZ"/>
            </a:defPPr>
            <a:lvl1pPr>
              <a:defRPr sz="2400">
                <a:solidFill>
                  <a:srgbClr val="183B8A"/>
                </a:solidFill>
                <a:latin typeface="+mj-lt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cs-CZ" sz="2400" b="1" kern="1200" dirty="0">
                <a:solidFill>
                  <a:srgbClr val="183B8A"/>
                </a:solidFill>
                <a:effectLst/>
                <a:latin typeface="+mj-lt"/>
                <a:ea typeface="Verdana" panose="020B0604030504040204" pitchFamily="34" charset="0"/>
                <a:cs typeface="Verdana" panose="020B0604030504040204" pitchFamily="34" charset="0"/>
              </a:rPr>
              <a:t>Vedoucí Odboru sociálních věcí</a:t>
            </a:r>
            <a:endParaRPr lang="cs-CZ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8629978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94" r:id="rId2"/>
    <p:sldLayoutId id="2147483695" r:id="rId3"/>
    <p:sldLayoutId id="2147483649" r:id="rId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15" userDrawn="1">
          <p15:clr>
            <a:srgbClr val="F26B43"/>
          </p15:clr>
        </p15:guide>
        <p15:guide id="2" pos="2880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Obrázek 6"/>
          <p:cNvPicPr>
            <a:picLocks noChangeAspect="1"/>
          </p:cNvPicPr>
          <p:nvPr userDrawn="1"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229636"/>
            <a:ext cx="9180512" cy="152298"/>
          </a:xfrm>
          <a:prstGeom prst="rect">
            <a:avLst/>
          </a:prstGeom>
        </p:spPr>
      </p:pic>
      <p:pic>
        <p:nvPicPr>
          <p:cNvPr id="11" name="Obrázek 10"/>
          <p:cNvPicPr>
            <a:picLocks noChangeAspect="1"/>
          </p:cNvPicPr>
          <p:nvPr userDrawn="1"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2" y="0"/>
            <a:ext cx="2078916" cy="3657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71746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92" r:id="rId2"/>
    <p:sldLayoutId id="2147483693" r:id="rId3"/>
    <p:sldLayoutId id="2147483743" r:id="rId4"/>
    <p:sldLayoutId id="2147483741" r:id="rId5"/>
    <p:sldLayoutId id="2147483762" r:id="rId6"/>
    <p:sldLayoutId id="2147483763" r:id="rId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rgbClr val="183B8A"/>
          </a:solidFill>
          <a:latin typeface="+mn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ázek 7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2078916" cy="365792"/>
          </a:xfrm>
          <a:prstGeom prst="rect">
            <a:avLst/>
          </a:prstGeom>
        </p:spPr>
      </p:pic>
      <p:pic>
        <p:nvPicPr>
          <p:cNvPr id="10" name="Obrázek 9"/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229636"/>
            <a:ext cx="9180512" cy="1522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602259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7" r:id="rId2"/>
    <p:sldLayoutId id="2147483691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dirty="0"/>
              <a:pPr/>
              <a:t>2/10/2020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dirty="0"/>
              <a:pPr/>
              <a:t>‹#›</a:t>
            </a:fld>
            <a:endParaRPr lang="en-US" dirty="0"/>
          </a:p>
        </p:txBody>
      </p:sp>
      <p:pic>
        <p:nvPicPr>
          <p:cNvPr id="7" name="Obrázek 6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229636"/>
            <a:ext cx="9180512" cy="152298"/>
          </a:xfrm>
          <a:prstGeom prst="rect">
            <a:avLst/>
          </a:prstGeom>
        </p:spPr>
      </p:pic>
      <p:pic>
        <p:nvPicPr>
          <p:cNvPr id="8" name="Obrázek 7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2" y="0"/>
            <a:ext cx="2078916" cy="3657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20688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9" r:id="rId1"/>
    <p:sldLayoutId id="2147483780" r:id="rId2"/>
    <p:sldLayoutId id="2147483781" r:id="rId3"/>
    <p:sldLayoutId id="2147483782" r:id="rId4"/>
    <p:sldLayoutId id="2147483783" r:id="rId5"/>
    <p:sldLayoutId id="2147483784" r:id="rId6"/>
    <p:sldLayoutId id="2147483785" r:id="rId7"/>
    <p:sldLayoutId id="2147483786" r:id="rId8"/>
    <p:sldLayoutId id="2147483787" r:id="rId9"/>
    <p:sldLayoutId id="2147483788" r:id="rId10"/>
    <p:sldLayoutId id="214748378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28650" y="1196751"/>
            <a:ext cx="7886700" cy="4896545"/>
          </a:xfrm>
        </p:spPr>
        <p:txBody>
          <a:bodyPr>
            <a:normAutofit fontScale="47500" lnSpcReduction="20000"/>
          </a:bodyPr>
          <a:lstStyle/>
          <a:p>
            <a:pPr marL="0" indent="0" algn="ctr">
              <a:buNone/>
            </a:pPr>
            <a:endParaRPr lang="cs-CZ" sz="6000" dirty="0">
              <a:solidFill>
                <a:srgbClr val="C00000"/>
              </a:solidFill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cs-CZ" sz="6700" dirty="0">
                <a:solidFill>
                  <a:srgbClr val="C00000"/>
                </a:solidFill>
                <a:cs typeface="Arial" panose="020B0604020202020204" pitchFamily="34" charset="0"/>
              </a:rPr>
              <a:t>Nízkoprahová zařízení </a:t>
            </a:r>
            <a:br>
              <a:rPr lang="cs-CZ" sz="6700" dirty="0">
                <a:solidFill>
                  <a:srgbClr val="C00000"/>
                </a:solidFill>
                <a:cs typeface="Arial" panose="020B0604020202020204" pitchFamily="34" charset="0"/>
              </a:rPr>
            </a:br>
            <a:r>
              <a:rPr lang="cs-CZ" sz="6700" dirty="0">
                <a:solidFill>
                  <a:srgbClr val="C00000"/>
                </a:solidFill>
                <a:cs typeface="Arial" panose="020B0604020202020204" pitchFamily="34" charset="0"/>
              </a:rPr>
              <a:t>pro děti a mládež </a:t>
            </a:r>
          </a:p>
          <a:p>
            <a:pPr marL="0" indent="0" algn="ctr">
              <a:buNone/>
            </a:pPr>
            <a:endParaRPr lang="cs-CZ" sz="6700" dirty="0">
              <a:solidFill>
                <a:srgbClr val="C00000"/>
              </a:solidFill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cs-CZ" sz="6700" dirty="0">
                <a:solidFill>
                  <a:srgbClr val="C00000"/>
                </a:solidFill>
                <a:cs typeface="Arial" panose="020B0604020202020204" pitchFamily="34" charset="0"/>
              </a:rPr>
              <a:t>ve Střednědobém plánu </a:t>
            </a:r>
            <a:br>
              <a:rPr lang="cs-CZ" sz="6700" dirty="0">
                <a:solidFill>
                  <a:srgbClr val="C00000"/>
                </a:solidFill>
                <a:cs typeface="Arial" panose="020B0604020202020204" pitchFamily="34" charset="0"/>
              </a:rPr>
            </a:br>
            <a:r>
              <a:rPr lang="cs-CZ" sz="6700" dirty="0">
                <a:solidFill>
                  <a:srgbClr val="C00000"/>
                </a:solidFill>
                <a:cs typeface="Arial" panose="020B0604020202020204" pitchFamily="34" charset="0"/>
              </a:rPr>
              <a:t>rozvoje sociálních služeb </a:t>
            </a:r>
            <a:br>
              <a:rPr lang="cs-CZ" sz="6700" dirty="0">
                <a:solidFill>
                  <a:srgbClr val="C00000"/>
                </a:solidFill>
                <a:cs typeface="Arial" panose="020B0604020202020204" pitchFamily="34" charset="0"/>
              </a:rPr>
            </a:br>
            <a:r>
              <a:rPr lang="cs-CZ" sz="6700" dirty="0">
                <a:solidFill>
                  <a:srgbClr val="C00000"/>
                </a:solidFill>
                <a:cs typeface="Arial" panose="020B0604020202020204" pitchFamily="34" charset="0"/>
              </a:rPr>
              <a:t>ve Středočeském kraji </a:t>
            </a:r>
            <a:br>
              <a:rPr lang="cs-CZ" sz="6700" dirty="0">
                <a:solidFill>
                  <a:srgbClr val="C00000"/>
                </a:solidFill>
                <a:cs typeface="Arial" panose="020B0604020202020204" pitchFamily="34" charset="0"/>
              </a:rPr>
            </a:br>
            <a:r>
              <a:rPr lang="cs-CZ" sz="6700" dirty="0">
                <a:solidFill>
                  <a:srgbClr val="C00000"/>
                </a:solidFill>
                <a:cs typeface="Arial" panose="020B0604020202020204" pitchFamily="34" charset="0"/>
              </a:rPr>
              <a:t>na roky 2020 – 2022</a:t>
            </a:r>
          </a:p>
          <a:p>
            <a:pPr marL="0" indent="0" algn="ctr">
              <a:buNone/>
            </a:pPr>
            <a:endParaRPr lang="cs-CZ" sz="6000" dirty="0">
              <a:solidFill>
                <a:srgbClr val="C00000"/>
              </a:solidFill>
              <a:cs typeface="Arial" panose="020B0604020202020204" pitchFamily="34" charset="0"/>
            </a:endParaRPr>
          </a:p>
          <a:p>
            <a:pPr marL="0" indent="0" algn="r">
              <a:buNone/>
            </a:pPr>
            <a:r>
              <a:rPr lang="cs-CZ" sz="4200" dirty="0">
                <a:cs typeface="Arial" panose="020B0604020202020204" pitchFamily="34" charset="0"/>
              </a:rPr>
              <a:t>Jakub Šlajs, DiS., 10.2.2020</a:t>
            </a:r>
          </a:p>
          <a:p>
            <a:pPr marL="0" indent="0" algn="ctr">
              <a:buNone/>
            </a:pPr>
            <a:endParaRPr lang="cs-CZ" sz="6400" dirty="0">
              <a:solidFill>
                <a:srgbClr val="C00000"/>
              </a:solidFill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cs-CZ" sz="6400" dirty="0">
                <a:cs typeface="Arial" panose="020B0604020202020204" pitchFamily="34" charset="0"/>
              </a:rPr>
              <a:t> </a:t>
            </a:r>
            <a:endParaRPr lang="cs-CZ" dirty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5828168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Dostupnost služeb s nízkou rozvojovou prioritou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95536" y="1690689"/>
            <a:ext cx="7886700" cy="435133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cs-CZ" sz="2400" b="1" dirty="0"/>
              <a:t>Nástroj realizace: </a:t>
            </a:r>
            <a:r>
              <a:rPr lang="cs-CZ" sz="2400" b="1" dirty="0" err="1"/>
              <a:t>Nízkoprahová</a:t>
            </a:r>
            <a:r>
              <a:rPr lang="cs-CZ" sz="2400" b="1" dirty="0"/>
              <a:t> zařízení pro děti a mládež </a:t>
            </a:r>
          </a:p>
          <a:p>
            <a:r>
              <a:rPr lang="cs-CZ" sz="2400" dirty="0"/>
              <a:t>Je akcentována terénní forma služby, prostřednictvím které služba v terénu osoby vyhledává. Terénní forma se stává postupně převažující formou služby. Pracovníci jsou iniciátoři a odborníci na komplexní práci s dětmi a mládeží v ohrožujícím prostředí, umí dítěti naslouchat. Služba nenahrazuje školní podporu, poskytuje dítěti </a:t>
            </a:r>
            <a:r>
              <a:rPr lang="cs-CZ" sz="2400" dirty="0" err="1"/>
              <a:t>advokační</a:t>
            </a:r>
            <a:r>
              <a:rPr lang="cs-CZ" sz="2400" dirty="0"/>
              <a:t> činnost k zajištění potřebné školní podpory prostřednictvím školy. Služba se především zaměřuje na pomoc dětem a mládeži, která je nejvíce ohrožena sociálním vyloučením. Služba spolupracuje s jinou službou, prostřednictvím které může být pomoc nabídnuta i rodičům dětí a mládeže. </a:t>
            </a:r>
          </a:p>
        </p:txBody>
      </p:sp>
    </p:spTree>
    <p:extLst>
      <p:ext uri="{BB962C8B-B14F-4D97-AF65-F5344CB8AC3E}">
        <p14:creationId xmlns:p14="http://schemas.microsoft.com/office/powerpoint/2010/main" val="87063122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28650" y="1196751"/>
            <a:ext cx="7886700" cy="4896545"/>
          </a:xfrm>
        </p:spPr>
        <p:txBody>
          <a:bodyPr>
            <a:normAutofit fontScale="55000" lnSpcReduction="20000"/>
          </a:bodyPr>
          <a:lstStyle/>
          <a:p>
            <a:pPr marL="0" indent="0" algn="ctr">
              <a:buNone/>
            </a:pPr>
            <a:endParaRPr lang="cs-CZ" sz="6000" dirty="0">
              <a:solidFill>
                <a:srgbClr val="002060"/>
              </a:solidFill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cs-CZ" sz="5900" dirty="0">
                <a:solidFill>
                  <a:srgbClr val="002060"/>
                </a:solidFill>
              </a:rPr>
              <a:t>PRAVIDLA ŘÍZENÍ A KOORDINACE SÍTĚ SOCIÁLNÍCH SLUŽEB SK</a:t>
            </a:r>
            <a:endParaRPr lang="cs-CZ" sz="2700" b="1" dirty="0">
              <a:solidFill>
                <a:srgbClr val="002060"/>
              </a:solidFill>
            </a:endParaRPr>
          </a:p>
          <a:p>
            <a:pPr marL="0" indent="0" algn="ctr">
              <a:buNone/>
            </a:pPr>
            <a:endParaRPr lang="cs-CZ" sz="6000" dirty="0">
              <a:solidFill>
                <a:srgbClr val="002060"/>
              </a:solidFill>
              <a:cs typeface="Arial" panose="020B0604020202020204" pitchFamily="34" charset="0"/>
            </a:endParaRPr>
          </a:p>
          <a:p>
            <a:pPr marL="0" indent="0" algn="ctr">
              <a:buNone/>
            </a:pPr>
            <a:endParaRPr lang="cs-CZ" sz="6000" dirty="0">
              <a:solidFill>
                <a:srgbClr val="002060"/>
              </a:solidFill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cs-CZ" sz="6000" dirty="0">
                <a:solidFill>
                  <a:srgbClr val="002060"/>
                </a:solidFill>
                <a:cs typeface="Arial" panose="020B0604020202020204" pitchFamily="34" charset="0"/>
              </a:rPr>
              <a:t>Střednědobého plánu </a:t>
            </a:r>
            <a:br>
              <a:rPr lang="cs-CZ" sz="6000" dirty="0">
                <a:solidFill>
                  <a:srgbClr val="002060"/>
                </a:solidFill>
                <a:cs typeface="Arial" panose="020B0604020202020204" pitchFamily="34" charset="0"/>
              </a:rPr>
            </a:br>
            <a:r>
              <a:rPr lang="cs-CZ" sz="6000" dirty="0">
                <a:solidFill>
                  <a:srgbClr val="002060"/>
                </a:solidFill>
                <a:cs typeface="Arial" panose="020B0604020202020204" pitchFamily="34" charset="0"/>
              </a:rPr>
              <a:t>rozvoje sociálních služeb </a:t>
            </a:r>
            <a:br>
              <a:rPr lang="cs-CZ" sz="6000" dirty="0">
                <a:solidFill>
                  <a:srgbClr val="002060"/>
                </a:solidFill>
                <a:cs typeface="Arial" panose="020B0604020202020204" pitchFamily="34" charset="0"/>
              </a:rPr>
            </a:br>
            <a:r>
              <a:rPr lang="cs-CZ" sz="6000" dirty="0">
                <a:solidFill>
                  <a:srgbClr val="002060"/>
                </a:solidFill>
                <a:cs typeface="Arial" panose="020B0604020202020204" pitchFamily="34" charset="0"/>
              </a:rPr>
              <a:t>ve Středočeském kraji </a:t>
            </a:r>
            <a:br>
              <a:rPr lang="cs-CZ" sz="6000" dirty="0">
                <a:solidFill>
                  <a:srgbClr val="002060"/>
                </a:solidFill>
                <a:cs typeface="Arial" panose="020B0604020202020204" pitchFamily="34" charset="0"/>
              </a:rPr>
            </a:br>
            <a:r>
              <a:rPr lang="cs-CZ" sz="6000" dirty="0">
                <a:solidFill>
                  <a:srgbClr val="002060"/>
                </a:solidFill>
                <a:cs typeface="Arial" panose="020B0604020202020204" pitchFamily="34" charset="0"/>
              </a:rPr>
              <a:t>na roky 2020 - 2022</a:t>
            </a:r>
          </a:p>
          <a:p>
            <a:pPr marL="0" indent="0" algn="ctr">
              <a:buNone/>
            </a:pPr>
            <a:endParaRPr lang="cs-CZ" sz="6400" dirty="0">
              <a:solidFill>
                <a:srgbClr val="002060"/>
              </a:solidFill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cs-CZ" sz="6400" dirty="0">
                <a:solidFill>
                  <a:srgbClr val="002060"/>
                </a:solidFill>
                <a:cs typeface="Arial" panose="020B0604020202020204" pitchFamily="34" charset="0"/>
              </a:rPr>
              <a:t> </a:t>
            </a:r>
            <a:endParaRPr lang="cs-CZ" dirty="0">
              <a:solidFill>
                <a:srgbClr val="002060"/>
              </a:solidFill>
            </a:endParaRPr>
          </a:p>
          <a:p>
            <a:pPr marL="0" indent="0">
              <a:buNone/>
            </a:pPr>
            <a:endParaRPr lang="cs-CZ" dirty="0">
              <a:solidFill>
                <a:srgbClr val="002060"/>
              </a:solidFill>
            </a:endParaRPr>
          </a:p>
          <a:p>
            <a:pPr marL="0" indent="0">
              <a:buNone/>
            </a:pPr>
            <a:endParaRPr lang="cs-CZ" dirty="0">
              <a:solidFill>
                <a:srgbClr val="002060"/>
              </a:solidFill>
            </a:endParaRPr>
          </a:p>
          <a:p>
            <a:pPr marL="0" indent="0">
              <a:buNone/>
            </a:pPr>
            <a:endParaRPr lang="cs-CZ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828168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28650" y="692696"/>
            <a:ext cx="7886700" cy="5484267"/>
          </a:xfrm>
        </p:spPr>
        <p:txBody>
          <a:bodyPr>
            <a:noAutofit/>
          </a:bodyPr>
          <a:lstStyle/>
          <a:p>
            <a:pPr lvl="0"/>
            <a:r>
              <a:rPr lang="cs-CZ" dirty="0"/>
              <a:t>Síť a principy řízení rozvoje</a:t>
            </a:r>
          </a:p>
          <a:p>
            <a:pPr lvl="2"/>
            <a:r>
              <a:rPr lang="cs-CZ" dirty="0"/>
              <a:t>Princip potřebnosti</a:t>
            </a:r>
          </a:p>
          <a:p>
            <a:pPr lvl="2"/>
            <a:r>
              <a:rPr lang="cs-CZ" dirty="0"/>
              <a:t>Princip rovnoměrnosti</a:t>
            </a:r>
          </a:p>
          <a:p>
            <a:pPr lvl="2"/>
            <a:r>
              <a:rPr lang="cs-CZ" dirty="0"/>
              <a:t>Princip disponibility</a:t>
            </a:r>
          </a:p>
          <a:p>
            <a:pPr lvl="1"/>
            <a:r>
              <a:rPr lang="cs-CZ" dirty="0"/>
              <a:t>Služby jsou do sítě zařazeny stále nebo dočasně </a:t>
            </a:r>
          </a:p>
          <a:p>
            <a:r>
              <a:rPr lang="cs-CZ" dirty="0"/>
              <a:t>Harmonogram řádné aktualizace Sítě</a:t>
            </a:r>
          </a:p>
          <a:p>
            <a:pPr lvl="1"/>
            <a:r>
              <a:rPr lang="cs-CZ" dirty="0"/>
              <a:t>Žádosti od 1. 3. do 31. 3. roku předcházejícímu zařazení</a:t>
            </a:r>
          </a:p>
          <a:p>
            <a:pPr lvl="1"/>
            <a:r>
              <a:rPr lang="cs-CZ" dirty="0"/>
              <a:t>Proces posouzení služby</a:t>
            </a:r>
          </a:p>
          <a:p>
            <a:r>
              <a:rPr lang="cs-CZ" dirty="0"/>
              <a:t>Žádost o zařazení do Sítě </a:t>
            </a:r>
          </a:p>
          <a:p>
            <a:pPr lvl="1"/>
            <a:r>
              <a:rPr lang="cs-CZ" dirty="0"/>
              <a:t>informace o potřebnosti, dostupnosti, transparentnosti, legalitě, kvalitě, materiálním zajištění, a údaje</a:t>
            </a:r>
          </a:p>
          <a:p>
            <a:pPr lvl="1"/>
            <a:r>
              <a:rPr lang="cs-CZ" dirty="0"/>
              <a:t>Žádost pobytové služby obsahuje doporučení rady nebo zastupitelstva obce, v jejímž obvodu se služba nachází</a:t>
            </a:r>
          </a:p>
          <a:p>
            <a:pPr lvl="1"/>
            <a:r>
              <a:rPr lang="cs-CZ" dirty="0"/>
              <a:t>Stanovisko ORP k  žádosti</a:t>
            </a:r>
          </a:p>
        </p:txBody>
      </p:sp>
    </p:spTree>
    <p:extLst>
      <p:ext uri="{BB962C8B-B14F-4D97-AF65-F5344CB8AC3E}">
        <p14:creationId xmlns:p14="http://schemas.microsoft.com/office/powerpoint/2010/main" val="329536480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28650" y="692696"/>
            <a:ext cx="7886700" cy="5484267"/>
          </a:xfrm>
        </p:spPr>
        <p:txBody>
          <a:bodyPr>
            <a:noAutofit/>
          </a:bodyPr>
          <a:lstStyle/>
          <a:p>
            <a:pPr lvl="0"/>
            <a:r>
              <a:rPr lang="cs-CZ" dirty="0"/>
              <a:t>Dočasné zařazení služby do Sítě</a:t>
            </a:r>
          </a:p>
          <a:p>
            <a:r>
              <a:rPr lang="cs-CZ" dirty="0"/>
              <a:t>Aktualizace Sítě pro osoby s chováním náročným na zvládání</a:t>
            </a:r>
          </a:p>
          <a:p>
            <a:r>
              <a:rPr lang="cs-CZ" dirty="0"/>
              <a:t>Vyřazení sociální služby ze Sítě </a:t>
            </a:r>
          </a:p>
          <a:p>
            <a:pPr lvl="1"/>
            <a:r>
              <a:rPr lang="cs-CZ" dirty="0"/>
              <a:t>zrušení registrace sociální služby nebo neplněním povinností poskytovatele stanovených smlouvami mezi SK a poskytovatelem sociální služby, uvedením nepravdivých skutečností v žádosti o zařazení nebo </a:t>
            </a:r>
            <a:r>
              <a:rPr lang="cs-CZ" dirty="0" err="1"/>
              <a:t>expirací</a:t>
            </a:r>
            <a:r>
              <a:rPr lang="cs-CZ" dirty="0"/>
              <a:t> dočasného pověření a z důvodu nepotřebnosti na podnět příslušné ORP, obce nebo i bez takového podnětu</a:t>
            </a:r>
          </a:p>
          <a:p>
            <a:pPr lvl="0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29536480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28650" y="692696"/>
            <a:ext cx="7886700" cy="5484267"/>
          </a:xfrm>
        </p:spPr>
        <p:txBody>
          <a:bodyPr>
            <a:noAutofit/>
          </a:bodyPr>
          <a:lstStyle/>
          <a:p>
            <a:pPr lvl="0" algn="ctr"/>
            <a:endParaRPr lang="cs-CZ" dirty="0">
              <a:solidFill>
                <a:srgbClr val="C00000"/>
              </a:solidFill>
            </a:endParaRPr>
          </a:p>
          <a:p>
            <a:pPr lvl="0" algn="ctr"/>
            <a:endParaRPr lang="cs-CZ" dirty="0">
              <a:solidFill>
                <a:srgbClr val="C00000"/>
              </a:solidFill>
            </a:endParaRPr>
          </a:p>
          <a:p>
            <a:pPr lvl="0" algn="ctr"/>
            <a:endParaRPr lang="cs-CZ" dirty="0">
              <a:solidFill>
                <a:srgbClr val="C00000"/>
              </a:solidFill>
            </a:endParaRPr>
          </a:p>
          <a:p>
            <a:pPr lvl="0" algn="ctr"/>
            <a:endParaRPr lang="cs-CZ" dirty="0">
              <a:solidFill>
                <a:srgbClr val="C00000"/>
              </a:solidFill>
            </a:endParaRPr>
          </a:p>
          <a:p>
            <a:pPr lvl="0" algn="ctr"/>
            <a:endParaRPr lang="cs-CZ" dirty="0">
              <a:solidFill>
                <a:srgbClr val="C00000"/>
              </a:solidFill>
            </a:endParaRPr>
          </a:p>
          <a:p>
            <a:pPr lvl="0" algn="ctr">
              <a:buNone/>
            </a:pPr>
            <a:r>
              <a:rPr lang="cs-CZ" dirty="0">
                <a:solidFill>
                  <a:srgbClr val="C00000"/>
                </a:solidFill>
              </a:rPr>
              <a:t>Děkuji za pozornost </a:t>
            </a:r>
          </a:p>
          <a:p>
            <a:pPr lvl="0" algn="ctr"/>
            <a:endParaRPr lang="cs-CZ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53648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Vize sociálních služeb v SK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cs-CZ" dirty="0"/>
              <a:t>Sociální služby v Síti Středočeského kraje jsou odborné služby, reagující na individuální potřeby osob, řešící </a:t>
            </a:r>
            <a:r>
              <a:rPr lang="cs-CZ" b="1" dirty="0"/>
              <a:t>komplexně</a:t>
            </a:r>
            <a:r>
              <a:rPr lang="cs-CZ" dirty="0"/>
              <a:t> jejich různé nepříznivé sociální situace. Smyslem a posláním sociálních služeb je podpořit samostatnost osob, umožnit jim žít nezávisle a podle svých představ a využívat svých přirozených zdrojů. Služby jsou osobám poskytovány na základě žádosti, po posouzení jejich potřeb a na základě uzavřené smlouvy. Služby dokážou</a:t>
            </a:r>
          </a:p>
          <a:p>
            <a:r>
              <a:rPr lang="cs-CZ" dirty="0"/>
              <a:t>zprostředkovat i odmítnutému zájemci </a:t>
            </a:r>
          </a:p>
          <a:p>
            <a:pPr lvl="1"/>
            <a:r>
              <a:rPr lang="cs-CZ" dirty="0"/>
              <a:t>jiné vhodné dostupné sociální služby, </a:t>
            </a:r>
          </a:p>
          <a:p>
            <a:pPr lvl="1"/>
            <a:r>
              <a:rPr lang="cs-CZ" dirty="0"/>
              <a:t>kompenzační nebo rehabilitační pomůcky, </a:t>
            </a:r>
          </a:p>
          <a:p>
            <a:pPr lvl="1"/>
            <a:r>
              <a:rPr lang="cs-CZ" dirty="0"/>
              <a:t>poskytnout informace </a:t>
            </a:r>
          </a:p>
          <a:p>
            <a:pPr lvl="2"/>
            <a:r>
              <a:rPr lang="cs-CZ" dirty="0"/>
              <a:t>o dávkách sociální péče, o pomoci v hmotné nouzi a o státní sociální podpoře, </a:t>
            </a:r>
          </a:p>
          <a:p>
            <a:pPr lvl="2"/>
            <a:r>
              <a:rPr lang="cs-CZ" dirty="0"/>
              <a:t>o jiných dostupných zdrojích pro zabránění sociálního vyloučení a o možnostech podpory členů rodiny v případech, kdy péči poskytuje rodina. </a:t>
            </a:r>
          </a:p>
          <a:p>
            <a:r>
              <a:rPr lang="cs-CZ" dirty="0"/>
              <a:t>Jsou v úzkém kontaktu se zadavateli služby (obcemi, obecními úřady obce s rozšířenou působností, krajem a krajským úřadem) při řešení a předcházení nepříznivým situacím osob. </a:t>
            </a:r>
          </a:p>
        </p:txBody>
      </p:sp>
    </p:spTree>
    <p:extLst>
      <p:ext uri="{BB962C8B-B14F-4D97-AF65-F5344CB8AC3E}">
        <p14:creationId xmlns:p14="http://schemas.microsoft.com/office/powerpoint/2010/main" val="13287066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Vize sociálních služeb v SK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cs-CZ" dirty="0"/>
              <a:t>Při vstupu do služby nejsou vyžadovány zálohy, kauce nebo jistoty, které brání v rovném přístupu ke službě. </a:t>
            </a:r>
          </a:p>
          <a:p>
            <a:r>
              <a:rPr lang="cs-CZ" dirty="0"/>
              <a:t>Z hlediska dostupnosti služeb je okruh osob vymezen zásadně pozitivně, není vymezeno, pro koho služba určena není. </a:t>
            </a:r>
          </a:p>
          <a:p>
            <a:r>
              <a:rPr lang="cs-CZ" dirty="0"/>
              <a:t>Služby označované jako základní, mají stanovenou časovou dostupnost, ke které se přihlíží zejména při posilování kapacity v Síti SK. </a:t>
            </a:r>
          </a:p>
          <a:p>
            <a:r>
              <a:rPr lang="cs-CZ" dirty="0"/>
              <a:t>Služby jsou dostupné veřejnou dopravou, nejde-li o historicky užívané objekty, kde toto není možné. Služby jsou bezbariérové jak pro osoby se sníženou schopností pohybu, tak i orientace. Pokud nejsou, mají plán, kdy a jak bezbariérovosti docílí. </a:t>
            </a:r>
          </a:p>
          <a:p>
            <a:r>
              <a:rPr lang="cs-CZ" dirty="0"/>
              <a:t>Pro samostatně jednající zájemce od 15 let (po nabytí částečné svéprávnosti) jsou přístupné relevantní služby sociální prevence poskytované za úhradu.  </a:t>
            </a:r>
          </a:p>
          <a:p>
            <a:r>
              <a:rPr lang="cs-CZ" dirty="0"/>
              <a:t>Služby mají zveřejněné veškeré platby související s jejich užíváním, ceny jsou v souladu s vyhláškou, která provádí některá ustanovení zákona o sociálních službách. </a:t>
            </a:r>
          </a:p>
          <a:p>
            <a:r>
              <a:rPr lang="cs-CZ" dirty="0"/>
              <a:t>Smlouva je uzavřena písemně, ústně nebo konkludentně a jsou ctěna práva spotřebitele. Písemná smlouva nesmí být uzavírána jako adhezní.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50386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Základní struktura strategie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cs-CZ" dirty="0"/>
              <a:t>Osoby se sníženou soběstačností</a:t>
            </a:r>
          </a:p>
          <a:p>
            <a:pPr lvl="1"/>
            <a:r>
              <a:rPr lang="cs-CZ" dirty="0"/>
              <a:t>Dostupnost služeb pro osoby se sníženou soběstačností za účelem podpory běžného způsobu života v </a:t>
            </a:r>
            <a:r>
              <a:rPr lang="cs-CZ" b="1" dirty="0"/>
              <a:t>co nejméně omezujícím prostředí</a:t>
            </a:r>
          </a:p>
          <a:p>
            <a:r>
              <a:rPr lang="cs-CZ" dirty="0"/>
              <a:t>Rodiny s dětmi/děti a mládež</a:t>
            </a:r>
          </a:p>
          <a:p>
            <a:pPr lvl="1"/>
            <a:r>
              <a:rPr lang="cs-CZ" dirty="0"/>
              <a:t>Dostupnost služeb pro rodiny s dětmi/děti a mládež </a:t>
            </a:r>
            <a:r>
              <a:rPr lang="cs-CZ" b="1" dirty="0"/>
              <a:t>za účelem podpory rodiny,</a:t>
            </a:r>
            <a:r>
              <a:rPr lang="cs-CZ" dirty="0"/>
              <a:t>  zdravého vývoje dětí a mládeže, pokud je ohrožen dlouhodobou krizovou sociální situací rodiny nebo společensky nežádoucími jevy </a:t>
            </a:r>
          </a:p>
          <a:p>
            <a:r>
              <a:rPr lang="cs-CZ" dirty="0"/>
              <a:t>Osoby ohrožené sociálním vyloučením</a:t>
            </a:r>
          </a:p>
          <a:p>
            <a:pPr lvl="1"/>
            <a:r>
              <a:rPr lang="cs-CZ" dirty="0"/>
              <a:t>Dostupnost služeb pro osoby ohrožené sociálním vyloučením za účelem </a:t>
            </a:r>
            <a:r>
              <a:rPr lang="cs-CZ" b="1" dirty="0"/>
              <a:t>podpory překonání sociálně nepříznivé situace a minimalizace společensky nežádoucích jevů a rizik</a:t>
            </a:r>
          </a:p>
          <a:p>
            <a:r>
              <a:rPr lang="cs-CZ" dirty="0"/>
              <a:t>Specifické průřezové potřeby</a:t>
            </a:r>
          </a:p>
          <a:p>
            <a:pPr lvl="1"/>
            <a:r>
              <a:rPr lang="cs-CZ" dirty="0"/>
              <a:t>Dostupnost služeb řešících specifické potřeby (napříč cílovými skupinami) za účelem </a:t>
            </a:r>
            <a:r>
              <a:rPr lang="cs-CZ" b="1" dirty="0"/>
              <a:t>podpory informovanosti, orientace, komunikace a při řešení akutních krizových situací</a:t>
            </a:r>
          </a:p>
        </p:txBody>
      </p:sp>
    </p:spTree>
    <p:extLst>
      <p:ext uri="{BB962C8B-B14F-4D97-AF65-F5344CB8AC3E}">
        <p14:creationId xmlns:p14="http://schemas.microsoft.com/office/powerpoint/2010/main" val="5599061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Základní struktura strategie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Systémová opatření</a:t>
            </a:r>
          </a:p>
          <a:p>
            <a:pPr lvl="1"/>
            <a:r>
              <a:rPr lang="cs-CZ" dirty="0"/>
              <a:t>Efektivní řízení sítě sociálních služeb </a:t>
            </a:r>
          </a:p>
          <a:p>
            <a:pPr lvl="1"/>
            <a:r>
              <a:rPr lang="cs-CZ" dirty="0"/>
              <a:t>Podpora subsidiarity</a:t>
            </a:r>
          </a:p>
          <a:p>
            <a:pPr lvl="1"/>
            <a:r>
              <a:rPr lang="cs-CZ" dirty="0"/>
              <a:t>Technická podpora</a:t>
            </a:r>
          </a:p>
        </p:txBody>
      </p:sp>
    </p:spTree>
    <p:extLst>
      <p:ext uri="{BB962C8B-B14F-4D97-AF65-F5344CB8AC3E}">
        <p14:creationId xmlns:p14="http://schemas.microsoft.com/office/powerpoint/2010/main" val="29062817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28650" y="692696"/>
            <a:ext cx="7886700" cy="5484267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cs-CZ" b="1" dirty="0"/>
              <a:t>Cílová skupina: </a:t>
            </a:r>
          </a:p>
          <a:p>
            <a:pPr marL="0" indent="0" algn="ctr">
              <a:buNone/>
            </a:pPr>
            <a:r>
              <a:rPr lang="cs-CZ" dirty="0"/>
              <a:t>Rodiny s dětmi/děti a mládež</a:t>
            </a:r>
          </a:p>
          <a:p>
            <a:pPr marL="0" indent="0" algn="ctr">
              <a:buNone/>
            </a:pPr>
            <a:endParaRPr lang="cs-CZ" b="1" dirty="0"/>
          </a:p>
          <a:p>
            <a:pPr marL="0" indent="0">
              <a:buNone/>
            </a:pPr>
            <a:r>
              <a:rPr lang="cs-CZ" b="1" dirty="0"/>
              <a:t>Hlavní cíl: </a:t>
            </a:r>
          </a:p>
          <a:p>
            <a:pPr marL="0" indent="0" algn="ctr">
              <a:buNone/>
            </a:pPr>
            <a:r>
              <a:rPr lang="cs-CZ" dirty="0"/>
              <a:t>Dostupnost služeb pro rodiny s dětmi/děti a mládež za účelem podpory zdravého vývoje dětí a mládeže, pokud je ohrožen dlouhodobou krizovou sociální situací rodiny nebo společensky nežádoucími jevy</a:t>
            </a:r>
          </a:p>
          <a:p>
            <a:pPr marL="0" indent="0" algn="ctr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2953648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Dostupnost služeb s vysokou rozvojovou prioritou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95536" y="1690689"/>
            <a:ext cx="7886700" cy="435133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cs-CZ" b="1" dirty="0"/>
              <a:t>Nástroj realizace: Azylové domy pro rodiny s dětmi </a:t>
            </a:r>
          </a:p>
          <a:p>
            <a:r>
              <a:rPr lang="cs-CZ" sz="2400" dirty="0"/>
              <a:t>Azylové domy jsou základní pobytová sociální služba pro rodiny řešící ztrátu bydlení za situace, kdy všechny další možnosti ubytování selhaly. Doba poskytování služby je stanovena individuálně, zpravidla však nepřesahuje dobu 1 roku. Pokoje, kde je služba poskytována, slouží k ubytování jedné rodině.  </a:t>
            </a:r>
          </a:p>
        </p:txBody>
      </p:sp>
    </p:spTree>
    <p:extLst>
      <p:ext uri="{BB962C8B-B14F-4D97-AF65-F5344CB8AC3E}">
        <p14:creationId xmlns:p14="http://schemas.microsoft.com/office/powerpoint/2010/main" val="8706312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Dostupnost služeb s vysokou rozvojovou prioritou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95536" y="1690689"/>
            <a:ext cx="7886700" cy="435133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cs-CZ" b="1" dirty="0"/>
              <a:t>Nástroj realizace: Azylové domy pro rodiny s dětmi </a:t>
            </a:r>
          </a:p>
          <a:p>
            <a:r>
              <a:rPr lang="cs-CZ" sz="2000" dirty="0"/>
              <a:t>Služba je určena pro všechny členy rodiny (nikoli např. pouze pro matku a dítě). Azylové domy pro rodiny s dětmi zajišťují pokoj pro krizové ubytování, a to zejména podle § 92, </a:t>
            </a:r>
            <a:r>
              <a:rPr lang="cs-CZ" sz="2000" dirty="0" err="1"/>
              <a:t>pís</a:t>
            </a:r>
            <a:r>
              <a:rPr lang="cs-CZ" sz="2000" dirty="0"/>
              <a:t>. a) ZSS nebo z jiného vážného důvodu (např. při poskytování SPOD), toto ubytování netrvá déle než 30 dnů a jeho cílem je překonání krizové situace a nalezení návazného bydlení. Služba, brání-li tomu obyčejné lidské cítění, požádá ve vážných případech o výjimku z doby poskytování nad 1 rok Odbor sociálních věcí KÚ SK, který vydá po individuálním posouzení vyjádření nebo poskytne součinnost k zajištění jiné služby. </a:t>
            </a:r>
          </a:p>
          <a:p>
            <a:r>
              <a:rPr lang="cs-CZ" sz="2000" dirty="0"/>
              <a:t>Azylové domy pro rodiny s dětmi mohou zajišťovat, vyžadují-li to zvláštní okolnosti, službu mladým lidem od 15 let (a to i bez rodin). V okresech Kladno, Příbram, Mladá Boleslav a Mělník je poskytována služba i rodinám se 4 a více dětmi. </a:t>
            </a:r>
          </a:p>
        </p:txBody>
      </p:sp>
    </p:spTree>
    <p:extLst>
      <p:ext uri="{BB962C8B-B14F-4D97-AF65-F5344CB8AC3E}">
        <p14:creationId xmlns:p14="http://schemas.microsoft.com/office/powerpoint/2010/main" val="319755600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Dostupnost služeb s nízkou rozvojovou prioritou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95536" y="1690689"/>
            <a:ext cx="7886700" cy="435133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cs-CZ" sz="2400" b="1" dirty="0"/>
              <a:t>Nástroj realizace: </a:t>
            </a:r>
            <a:r>
              <a:rPr lang="cs-CZ" sz="2400" b="1" dirty="0" err="1"/>
              <a:t>Nízkoprahová</a:t>
            </a:r>
            <a:r>
              <a:rPr lang="cs-CZ" sz="2400" b="1" dirty="0"/>
              <a:t> zařízení pro děti a mládež </a:t>
            </a:r>
          </a:p>
          <a:p>
            <a:r>
              <a:rPr lang="cs-CZ" dirty="0" err="1"/>
              <a:t>Nízkoprahová</a:t>
            </a:r>
            <a:r>
              <a:rPr lang="cs-CZ" dirty="0"/>
              <a:t> zařízení pro děti a mládež poskytují ambulantní, popřípadě terénní služby dětem ve věku od 6 do 26 let ohroženým společensky nežádoucími jevy. Cílem služby je zlepšit kvalitu jejich života předcházením nebo snížením sociálních a zdravotních rizik souvisejících se způsobem jejich života, umožnit jim lépe se orientovat v jejich sociálním prostředí a vytvářet podmínky k řešení jejich nepříznivé sociální situace. Služba může být poskytována osobám anonymně.</a:t>
            </a:r>
          </a:p>
        </p:txBody>
      </p:sp>
    </p:spTree>
    <p:extLst>
      <p:ext uri="{BB962C8B-B14F-4D97-AF65-F5344CB8AC3E}">
        <p14:creationId xmlns:p14="http://schemas.microsoft.com/office/powerpoint/2010/main" val="870631229"/>
      </p:ext>
    </p:extLst>
  </p:cSld>
  <p:clrMapOvr>
    <a:masterClrMapping/>
  </p:clrMapOvr>
</p:sld>
</file>

<file path=ppt/theme/theme1.xml><?xml version="1.0" encoding="utf-8"?>
<a:theme xmlns:a="http://schemas.openxmlformats.org/drawingml/2006/main" name="Snimek s foto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xt">
  <a:themeElements>
    <a:clrScheme name="Office 2007-20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Vlastní návrh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Motiv 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tiv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3443</TotalTime>
  <Words>1153</Words>
  <Application>Microsoft Office PowerPoint</Application>
  <PresentationFormat>Předvádění na obrazovce (4:3)</PresentationFormat>
  <Paragraphs>88</Paragraphs>
  <Slides>14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4</vt:i4>
      </vt:variant>
      <vt:variant>
        <vt:lpstr>Nadpisy snímků</vt:lpstr>
      </vt:variant>
      <vt:variant>
        <vt:i4>14</vt:i4>
      </vt:variant>
    </vt:vector>
  </HeadingPairs>
  <TitlesOfParts>
    <vt:vector size="21" baseType="lpstr">
      <vt:lpstr>Arial</vt:lpstr>
      <vt:lpstr>Calibri</vt:lpstr>
      <vt:lpstr>Calibri Light</vt:lpstr>
      <vt:lpstr>Snimek s foto</vt:lpstr>
      <vt:lpstr>text</vt:lpstr>
      <vt:lpstr>Vlastní návrh</vt:lpstr>
      <vt:lpstr>office theme</vt:lpstr>
      <vt:lpstr>Prezentace aplikace PowerPoint</vt:lpstr>
      <vt:lpstr>Vize sociálních služeb v SK</vt:lpstr>
      <vt:lpstr>Vize sociálních služeb v SK</vt:lpstr>
      <vt:lpstr>Základní struktura strategie</vt:lpstr>
      <vt:lpstr>Základní struktura strategie</vt:lpstr>
      <vt:lpstr>Prezentace aplikace PowerPoint</vt:lpstr>
      <vt:lpstr>Dostupnost služeb s vysokou rozvojovou prioritou</vt:lpstr>
      <vt:lpstr>Dostupnost služeb s vysokou rozvojovou prioritou</vt:lpstr>
      <vt:lpstr>Dostupnost služeb s nízkou rozvojovou prioritou</vt:lpstr>
      <vt:lpstr>Dostupnost služeb s nízkou rozvojovou prioritou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Burešová Veronika</dc:creator>
  <cp:lastModifiedBy>prezentace</cp:lastModifiedBy>
  <cp:revision>347</cp:revision>
  <cp:lastPrinted>2020-02-10T06:27:56Z</cp:lastPrinted>
  <dcterms:created xsi:type="dcterms:W3CDTF">2015-12-01T09:56:21Z</dcterms:created>
  <dcterms:modified xsi:type="dcterms:W3CDTF">2020-02-10T10:01:11Z</dcterms:modified>
</cp:coreProperties>
</file>