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75" r:id="rId4"/>
    <p:sldId id="285" r:id="rId5"/>
    <p:sldId id="279" r:id="rId6"/>
    <p:sldId id="280" r:id="rId7"/>
    <p:sldId id="281" r:id="rId8"/>
    <p:sldId id="282" r:id="rId9"/>
    <p:sldId id="283" r:id="rId10"/>
    <p:sldId id="27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3"/>
  </p:normalViewPr>
  <p:slideViewPr>
    <p:cSldViewPr snapToGrid="0" snapToObjects="1">
      <p:cViewPr varScale="1">
        <p:scale>
          <a:sx n="88" d="100"/>
          <a:sy n="88" d="100"/>
        </p:scale>
        <p:origin x="4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A0BE-236D-CB4A-B9CE-907BB287436E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AB4D6-3127-0B4C-B241-0F5A0F45A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7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C03E-FE5E-F544-8536-E4021C7F1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930BF-C552-9D41-BEE1-2E0E935C3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C3664-AEBF-9445-A0BB-8B22401A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1419F-A281-784F-AE5A-32BBBE59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F2228-3B15-E640-A38E-86DF233E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A99C74-E8DD-C043-9DBF-369ADF2B6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9000" y="-3032"/>
            <a:ext cx="3683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9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C14D2-00CB-C843-93B0-A8AFB194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BAEEC-3ED2-1540-BC73-7A8E57215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4505F-381F-2443-8FE6-9985754A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D42F-3984-1641-8C18-443CF6A2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DF5AC-64DD-F24A-9E6B-00A84ECE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59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E3AD86-38DE-D041-8EDF-175A358F3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79713"/>
            <a:ext cx="2628900" cy="5197249"/>
          </a:xfrm>
        </p:spPr>
        <p:txBody>
          <a:bodyPr vert="eaVert"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92433-EF5B-DA47-AF97-E279844F5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79713"/>
            <a:ext cx="7734300" cy="5197249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8DDC-45CB-7044-AC0A-C3265076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74E74-DB2E-BC48-879F-117662BC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A4D86-90B3-E24C-9186-57703035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76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B59D-05BD-E346-82EB-1D6E5FDE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87641-6582-224C-8ED2-A2FB789FE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217C-006E-BF4F-81BE-6B9808AC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1084F-40B9-8849-84D8-B558E1AF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143CD-EF64-F649-80CE-A6F51668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19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E733-FF67-E945-A8DC-8127EF7B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10344"/>
            <a:ext cx="10515600" cy="3056707"/>
          </a:xfrm>
        </p:spPr>
        <p:txBody>
          <a:bodyPr anchor="b"/>
          <a:lstStyle>
            <a:lvl1pPr>
              <a:defRPr sz="6000"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BE787-ADF1-3D4F-8A5A-5EF00C864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808AB-65E6-DC47-BAD7-1169DDE8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EC0B-8139-5742-B44C-F140232E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C151-39AA-604C-AD04-F255BD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02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E4C7-38A9-A949-9F5E-81F785AF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B553F-F94E-7C41-B565-B34BD77F0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7A1B9-D77A-D34F-8B37-8E04B7CDE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80F3D-FE05-004A-B3B2-EC2224F6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CF385-5AFB-D743-9323-7B78418D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5101E-4A57-6A43-AFB6-F5C3ED3C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2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1828-651D-7747-B4B3-05834A8B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BCD54-4678-2141-98D4-649A9EB6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8730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C8540-A78F-FD4C-BCBA-255E50DAB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3187"/>
            <a:ext cx="5157787" cy="3349625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3A45-6134-1147-9C27-F639A572A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98730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4B004E-97D7-7341-8E62-F698399BB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3187"/>
            <a:ext cx="5183188" cy="3349625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F2CD7-2743-CD4F-B222-2BB515B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17310-FE73-0148-98D6-2EA1BFC1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8E8BF-6CF8-9A44-97F1-26BB56E1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73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8F20-0A9C-DC49-976F-66547EEE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7167A-ED47-BC4A-8D6E-7977133D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D0F12-1E30-3A4B-AB8C-FCECB32D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7624-8871-B34C-842D-E6AF53F2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86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C48CF-350C-E243-B0F3-B3FD89FD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0378B-EF05-7946-8A64-537E03AD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F1B50-B3FC-774D-B0C7-12CD8A63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2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9F00-5A30-6844-9997-D9672342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1A15D-E9BC-0E47-9FC8-6131B339F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2B343-C605-FC4E-AE5B-CECBDA158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C055-5DD0-A34D-A9D7-85B13A59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61F3D-2EC4-6541-81A8-6F3CA3CA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F28C3-2DFB-CC44-977B-C564A120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02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63CA-E5E8-BB4F-B6E1-7546EC0B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650A3-FA81-AE40-9454-A0B2BAABA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74AA4-3F47-CB42-84F9-BE3841AF9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D1D56-3490-6642-9143-259AE98F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379A2-445A-B240-809F-37303736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CB404-3DA6-7945-8553-63FBDC49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95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E2F123-356A-2646-9BEB-B1604480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557"/>
            <a:ext cx="10515600" cy="76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7F73B-73E5-1B42-A9AC-5DACD7E85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7E9B2-58C7-FA45-A31A-60B4DCC50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6BE2-9806-2D4F-A05C-FB3D1457E7D0}" type="datetimeFigureOut">
              <a:rPr lang="cs-CZ" smtClean="0"/>
              <a:t>10.02.2020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6ACF7-CCA0-0B4F-8DE8-30E2847CA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5626A-32FC-FF48-A25F-48CFBD425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008F7E-B3E3-714A-97C4-1DF6F1C927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09000" y="-3032"/>
            <a:ext cx="3683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7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sociace@streetwork.cz" TargetMode="External"/><Relationship Id="rId2" Type="http://schemas.openxmlformats.org/officeDocument/2006/relationships/hyperlink" Target="http://www.streetwor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vlicek@streetwork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24AD60-507E-F043-A055-BDB30AED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436"/>
            <a:ext cx="1218834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C464FE-6DAF-A449-998F-43CFF2CAD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0" y="4394200"/>
            <a:ext cx="4927600" cy="246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A962E-135E-764E-B647-F88A9DCFB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600" y="-4176"/>
            <a:ext cx="4136400" cy="1080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F43657-D4E5-D944-8380-A66E5D9EB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36" y="1201585"/>
            <a:ext cx="10045874" cy="1442647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ČESKÁ ASOCIACE STREETWORK, </a:t>
            </a:r>
            <a:r>
              <a:rPr lang="cs-CZ" dirty="0" err="1">
                <a:solidFill>
                  <a:schemeClr val="bg1"/>
                </a:solidFill>
              </a:rPr>
              <a:t>z.s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8059B-150A-E442-B06F-EF4E2C34E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7829"/>
            <a:ext cx="9144000" cy="2614065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sz="4000" dirty="0">
                <a:solidFill>
                  <a:schemeClr val="bg1"/>
                </a:solidFill>
              </a:rPr>
              <a:t>O</a:t>
            </a:r>
            <a:r>
              <a:rPr lang="cs-CZ" sz="4000" dirty="0" smtClean="0">
                <a:solidFill>
                  <a:schemeClr val="bg1"/>
                </a:solidFill>
              </a:rPr>
              <a:t>dborné setkání v rámci projektu „Efektivita sociálních služeb Středočeského kraje“</a:t>
            </a:r>
            <a:endParaRPr lang="cs-CZ" sz="4000" dirty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10.2.2020</a:t>
            </a:r>
            <a:r>
              <a:rPr lang="cs-CZ" sz="2800" dirty="0">
                <a:solidFill>
                  <a:schemeClr val="bg1"/>
                </a:solidFill>
              </a:rPr>
              <a:t>, </a:t>
            </a:r>
            <a:r>
              <a:rPr lang="cs-CZ" sz="2800" dirty="0" smtClean="0">
                <a:solidFill>
                  <a:schemeClr val="bg1"/>
                </a:solidFill>
              </a:rPr>
              <a:t>KÚ </a:t>
            </a:r>
            <a:endParaRPr lang="cs-CZ" sz="2800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0662EA5-10B3-CD49-9DC6-72173DDF56C2}"/>
              </a:ext>
            </a:extLst>
          </p:cNvPr>
          <p:cNvSpPr txBox="1"/>
          <p:nvPr/>
        </p:nvSpPr>
        <p:spPr>
          <a:xfrm>
            <a:off x="8247018" y="5871548"/>
            <a:ext cx="380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Martina Zimmermannová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Martina Zikmundová</a:t>
            </a:r>
          </a:p>
        </p:txBody>
      </p:sp>
    </p:spTree>
    <p:extLst>
      <p:ext uri="{BB962C8B-B14F-4D97-AF65-F5344CB8AC3E}">
        <p14:creationId xmlns:p14="http://schemas.microsoft.com/office/powerpoint/2010/main" val="355696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9422-2440-6A4C-BE77-881E2DA4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B73F-946E-E744-8792-67811CE2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411" y="1825625"/>
            <a:ext cx="10515600" cy="47516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3200" b="1" dirty="0" smtClean="0">
                <a:solidFill>
                  <a:srgbClr val="C00000"/>
                </a:solidFill>
              </a:rPr>
              <a:t>Děkujeme </a:t>
            </a:r>
            <a:r>
              <a:rPr lang="cs-CZ" sz="3200" b="1" dirty="0">
                <a:solidFill>
                  <a:srgbClr val="C00000"/>
                </a:solidFill>
              </a:rPr>
              <a:t>za pozornost!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dirty="0"/>
              <a:t>Kontakt:</a:t>
            </a:r>
          </a:p>
          <a:p>
            <a:pPr marL="457200" lvl="1" indent="0" algn="ctr">
              <a:buClr>
                <a:srgbClr val="C41F3A"/>
              </a:buClr>
              <a:buNone/>
            </a:pPr>
            <a:r>
              <a:rPr lang="cs-CZ" altLang="cs-CZ" sz="2800" dirty="0"/>
              <a:t>Česká asociace streetwork, z.s.</a:t>
            </a:r>
          </a:p>
          <a:p>
            <a:pPr marL="457200" lvl="1" indent="0" algn="ctr">
              <a:buClr>
                <a:srgbClr val="C41F3A"/>
              </a:buClr>
              <a:buNone/>
            </a:pPr>
            <a:r>
              <a:rPr lang="cs-CZ" altLang="cs-CZ" sz="2800" dirty="0"/>
              <a:t>Senovážné nám. 24, 110 00 Praha 1</a:t>
            </a:r>
          </a:p>
          <a:p>
            <a:pPr marL="457200" lvl="1" indent="0" algn="ctr">
              <a:buClr>
                <a:srgbClr val="C41F3A"/>
              </a:buClr>
              <a:buNone/>
            </a:pPr>
            <a:r>
              <a:rPr lang="cs-CZ" altLang="cs-CZ" sz="28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www.streetwork.cz</a:t>
            </a:r>
            <a:endParaRPr lang="cs-CZ" altLang="cs-CZ" sz="2800" b="1" dirty="0">
              <a:solidFill>
                <a:srgbClr val="C00000"/>
              </a:solidFill>
            </a:endParaRPr>
          </a:p>
          <a:p>
            <a:pPr marL="457200" lvl="1" indent="0" algn="ctr">
              <a:buClr>
                <a:srgbClr val="C41F3A"/>
              </a:buClr>
              <a:buNone/>
            </a:pPr>
            <a:r>
              <a:rPr lang="cs-CZ" altLang="cs-CZ" sz="2800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asociace@streetwork.cz</a:t>
            </a:r>
            <a:endParaRPr lang="cs-CZ" altLang="cs-CZ" sz="2800" b="1" dirty="0">
              <a:solidFill>
                <a:srgbClr val="C00000"/>
              </a:solidFill>
            </a:endParaRPr>
          </a:p>
          <a:p>
            <a:pPr marL="457200" lvl="1" indent="0" algn="ctr">
              <a:buClr>
                <a:srgbClr val="C41F3A"/>
              </a:buClr>
              <a:buNone/>
            </a:pPr>
            <a:endParaRPr lang="cs-CZ" altLang="cs-CZ" sz="2800" dirty="0"/>
          </a:p>
          <a:p>
            <a:pPr marL="457200" lvl="1" indent="0" algn="ctr">
              <a:buClr>
                <a:srgbClr val="C41F3A"/>
              </a:buClr>
              <a:buNone/>
            </a:pPr>
            <a:r>
              <a:rPr lang="cs-CZ" altLang="cs-CZ" sz="2800" dirty="0"/>
              <a:t>Mgr. </a:t>
            </a:r>
            <a:r>
              <a:rPr lang="cs-CZ" altLang="cs-CZ" sz="2800" dirty="0" smtClean="0"/>
              <a:t>Helena Kotová – </a:t>
            </a:r>
            <a:r>
              <a:rPr lang="cs-CZ" altLang="cs-CZ" sz="2800" dirty="0"/>
              <a:t>regionální </a:t>
            </a:r>
            <a:r>
              <a:rPr lang="cs-CZ" altLang="cs-CZ" sz="2800" dirty="0" smtClean="0"/>
              <a:t>koordinátorka </a:t>
            </a:r>
            <a:r>
              <a:rPr lang="cs-CZ" altLang="cs-CZ" sz="2800" dirty="0"/>
              <a:t>ČAS pro </a:t>
            </a:r>
            <a:r>
              <a:rPr lang="cs-CZ" altLang="cs-CZ" sz="2800" dirty="0" smtClean="0"/>
              <a:t>Středočeský </a:t>
            </a:r>
            <a:r>
              <a:rPr lang="cs-CZ" altLang="cs-CZ" sz="2800" dirty="0"/>
              <a:t>kraj</a:t>
            </a:r>
          </a:p>
          <a:p>
            <a:pPr marL="457200" lvl="1" indent="0" algn="ctr">
              <a:buClr>
                <a:srgbClr val="C41F3A"/>
              </a:buClr>
              <a:buNone/>
            </a:pPr>
            <a:r>
              <a:rPr lang="cs-CZ" altLang="cs-CZ" sz="2800" b="1" dirty="0" smtClean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kotova</a:t>
            </a:r>
            <a:r>
              <a:rPr lang="cs-CZ" altLang="cs-CZ" sz="2800" b="1" dirty="0" smtClean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@streetwork.cz</a:t>
            </a:r>
            <a:endParaRPr lang="cs-CZ" altLang="cs-CZ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9422-2440-6A4C-BE77-881E2DA4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Stručně o ČAS,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B73F-946E-E744-8792-67811CE2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3637" cy="4351338"/>
          </a:xfrm>
        </p:spPr>
        <p:txBody>
          <a:bodyPr>
            <a:normAutofit/>
          </a:bodyPr>
          <a:lstStyle/>
          <a:p>
            <a:pPr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altLang="cs-CZ" sz="2400" dirty="0"/>
              <a:t>asociace vznikla v </a:t>
            </a:r>
            <a:r>
              <a:rPr lang="cs-CZ" altLang="cs-CZ" sz="2400" b="1" dirty="0">
                <a:solidFill>
                  <a:srgbClr val="C00000"/>
                </a:solidFill>
              </a:rPr>
              <a:t>r. 1997</a:t>
            </a:r>
          </a:p>
          <a:p>
            <a:pPr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altLang="cs-CZ" sz="2400" dirty="0"/>
              <a:t>dobrovolná, profesní, nevládní nezisková organizace</a:t>
            </a:r>
          </a:p>
          <a:p>
            <a:pPr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altLang="cs-CZ" sz="2400" dirty="0" smtClean="0"/>
              <a:t>střešní </a:t>
            </a:r>
            <a:r>
              <a:rPr lang="cs-CZ" altLang="cs-CZ" sz="2400" dirty="0"/>
              <a:t>organizace </a:t>
            </a:r>
            <a:r>
              <a:rPr lang="cs-CZ" altLang="cs-CZ" sz="2400" b="1" dirty="0">
                <a:solidFill>
                  <a:srgbClr val="C00000"/>
                </a:solidFill>
              </a:rPr>
              <a:t>sdružující a zastupující nízkoprahové sociální služby 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altLang="cs-CZ" dirty="0"/>
              <a:t>terénní programy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altLang="cs-CZ" dirty="0"/>
              <a:t>nízkoprahová zařízení pro děti a mládež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altLang="cs-CZ" dirty="0"/>
              <a:t>kontaktní centra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altLang="cs-CZ" dirty="0"/>
              <a:t>nízkoprahová denní </a:t>
            </a:r>
            <a:r>
              <a:rPr lang="cs-CZ" altLang="cs-CZ" dirty="0" smtClean="0"/>
              <a:t>centra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altLang="cs-CZ" dirty="0" smtClean="0"/>
              <a:t>sociálně aktivizační služby</a:t>
            </a:r>
            <a:endParaRPr lang="cs-CZ" altLang="cs-CZ" dirty="0"/>
          </a:p>
          <a:p>
            <a:pPr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rogramy </a:t>
            </a:r>
            <a:r>
              <a:rPr lang="cs-CZ" altLang="cs-CZ" sz="2400" dirty="0"/>
              <a:t>pracují </a:t>
            </a:r>
            <a:r>
              <a:rPr lang="cs-CZ" altLang="cs-CZ" sz="2400" b="1" dirty="0">
                <a:solidFill>
                  <a:srgbClr val="C00000"/>
                </a:solidFill>
              </a:rPr>
              <a:t>metodou kontaktní práce</a:t>
            </a:r>
          </a:p>
          <a:p>
            <a:pPr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altLang="cs-CZ" sz="2400" dirty="0"/>
              <a:t>více než </a:t>
            </a:r>
            <a:r>
              <a:rPr lang="cs-CZ" altLang="cs-CZ" sz="2400" dirty="0" smtClean="0"/>
              <a:t>100 </a:t>
            </a:r>
            <a:r>
              <a:rPr lang="cs-CZ" altLang="cs-CZ" sz="2400" dirty="0"/>
              <a:t>členských zařízení</a:t>
            </a:r>
            <a:endParaRPr lang="cs-CZ" sz="3600" b="1" dirty="0">
              <a:solidFill>
                <a:srgbClr val="C00000"/>
              </a:solidFill>
            </a:endParaRPr>
          </a:p>
          <a:p>
            <a:pPr lvl="1">
              <a:buFont typeface="Systémové písmo"/>
              <a:buChar char="✗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96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9422-2440-6A4C-BE77-881E2DA4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Stručně o ČAS,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B73F-946E-E744-8792-67811CE2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3637" cy="4351338"/>
          </a:xfrm>
        </p:spPr>
        <p:txBody>
          <a:bodyPr>
            <a:normAutofit/>
          </a:bodyPr>
          <a:lstStyle/>
          <a:p>
            <a:pPr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altLang="cs-CZ" sz="2400" dirty="0"/>
              <a:t>ČAS má vlastní systém hodnocení kvality </a:t>
            </a:r>
            <a:r>
              <a:rPr lang="cs-CZ" altLang="cs-CZ" sz="2400" dirty="0" smtClean="0"/>
              <a:t>služeb – Rozvojový audit</a:t>
            </a:r>
            <a:endParaRPr lang="cs-CZ" altLang="cs-CZ" sz="2400" dirty="0"/>
          </a:p>
          <a:p>
            <a:pPr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altLang="cs-CZ" sz="2400" dirty="0"/>
              <a:t>ČAS </a:t>
            </a:r>
            <a:r>
              <a:rPr lang="cs-CZ" altLang="cs-CZ" sz="2400" dirty="0" smtClean="0"/>
              <a:t>vzdělává – Institut kontaktní práce </a:t>
            </a:r>
            <a:r>
              <a:rPr lang="cs-CZ" altLang="cs-CZ" sz="2400" dirty="0" smtClean="0">
                <a:solidFill>
                  <a:srgbClr val="FF0000"/>
                </a:solidFill>
              </a:rPr>
              <a:t>www.kontaktniprace.cz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sz="2400" dirty="0"/>
              <a:t>PR akce ke zviditelnění oboru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sz="2000" dirty="0" smtClean="0"/>
              <a:t>Týden nízkoprahových klubů </a:t>
            </a:r>
            <a:r>
              <a:rPr lang="cs-CZ" sz="2000" dirty="0" smtClean="0">
                <a:solidFill>
                  <a:srgbClr val="FF0000"/>
                </a:solidFill>
              </a:rPr>
              <a:t>www.streetwork.cz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sz="2000" dirty="0" smtClean="0"/>
              <a:t>ČASovaná </a:t>
            </a:r>
            <a:r>
              <a:rPr lang="cs-CZ" sz="2000" dirty="0"/>
              <a:t>bota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sz="2000" dirty="0"/>
              <a:t>PR Kampaně „</a:t>
            </a:r>
            <a:r>
              <a:rPr lang="cs-CZ" sz="2000" dirty="0" err="1"/>
              <a:t>Bezdomova</a:t>
            </a:r>
            <a:r>
              <a:rPr lang="cs-CZ" sz="2000" dirty="0"/>
              <a:t>“, „Závislost“, „Mládež</a:t>
            </a:r>
            <a:r>
              <a:rPr lang="cs-CZ" sz="2000" dirty="0" smtClean="0"/>
              <a:t>“ </a:t>
            </a:r>
            <a:r>
              <a:rPr lang="cs-CZ" sz="2000" dirty="0" smtClean="0">
                <a:solidFill>
                  <a:srgbClr val="FF0000"/>
                </a:solidFill>
              </a:rPr>
              <a:t>www.pracenaulici.cz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endParaRPr lang="cs-CZ" sz="2000" dirty="0"/>
          </a:p>
          <a:p>
            <a:pPr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sz="2400" b="1" dirty="0"/>
              <a:t>Projekt Nové výzvy pro </a:t>
            </a:r>
            <a:r>
              <a:rPr lang="cs-CZ" sz="2400" b="1" dirty="0" err="1"/>
              <a:t>streetwork</a:t>
            </a:r>
            <a:r>
              <a:rPr lang="cs-CZ" sz="2400" b="1" dirty="0"/>
              <a:t>: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sz="2000" dirty="0"/>
              <a:t>Především podpora spolupráce a síťování mezi subjekty, které řeší nepříznivou životní (sociální) situaci klientů NZ sociálních služeb.</a:t>
            </a:r>
          </a:p>
        </p:txBody>
      </p:sp>
    </p:spTree>
    <p:extLst>
      <p:ext uri="{BB962C8B-B14F-4D97-AF65-F5344CB8AC3E}">
        <p14:creationId xmlns:p14="http://schemas.microsoft.com/office/powerpoint/2010/main" val="155827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9422-2440-6A4C-BE77-881E2DA4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Projekt </a:t>
            </a:r>
            <a:r>
              <a:rPr lang="cs-CZ" b="1" dirty="0" smtClean="0"/>
              <a:t>„Nové </a:t>
            </a:r>
            <a:r>
              <a:rPr lang="cs-CZ" b="1" dirty="0"/>
              <a:t>výzvy pro </a:t>
            </a:r>
            <a:r>
              <a:rPr lang="cs-CZ" b="1" dirty="0" smtClean="0"/>
              <a:t>streetwork“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B73F-946E-E744-8792-67811CE2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3637" cy="4351338"/>
          </a:xfrm>
        </p:spPr>
        <p:txBody>
          <a:bodyPr>
            <a:normAutofit/>
          </a:bodyPr>
          <a:lstStyle/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sz="2000" dirty="0" smtClean="0"/>
              <a:t>Podpora kvality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sz="2000" dirty="0" smtClean="0"/>
              <a:t>Stáže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sz="2000" dirty="0" smtClean="0"/>
              <a:t>Akreditované vzdělávání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sz="2000" dirty="0" smtClean="0"/>
              <a:t>Konference Terénní a nízkoprahové programy 2020 Limity a etika v sociální práci</a:t>
            </a:r>
          </a:p>
          <a:p>
            <a:pPr marL="457200" lvl="1" indent="0">
              <a:buClr>
                <a:srgbClr val="C41F3A"/>
              </a:buClr>
              <a:buSzPct val="65000"/>
              <a:buNone/>
            </a:pPr>
            <a:r>
              <a:rPr lang="cs-CZ" sz="2000" dirty="0" smtClean="0"/>
              <a:t>	4.-5.6.2020 Praha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r>
              <a:rPr lang="cs-CZ" sz="2000" dirty="0" smtClean="0"/>
              <a:t>Regionální koordinátoři ČAS - podpora </a:t>
            </a:r>
            <a:r>
              <a:rPr lang="cs-CZ" sz="2000" dirty="0"/>
              <a:t>spolupráce a síťování mezi </a:t>
            </a:r>
            <a:r>
              <a:rPr lang="cs-CZ" sz="2000" dirty="0" smtClean="0"/>
              <a:t>subjekty, podpora kvality.</a:t>
            </a:r>
          </a:p>
          <a:p>
            <a:pPr lvl="1">
              <a:buClr>
                <a:srgbClr val="C41F3A"/>
              </a:buClr>
              <a:buSzPct val="65000"/>
              <a:buFont typeface="Zapf Dingbats"/>
              <a:buChar char="✕"/>
            </a:pPr>
            <a:endParaRPr lang="cs-CZ" sz="2000" dirty="0"/>
          </a:p>
          <a:p>
            <a:pPr marL="457200" lvl="1" indent="0">
              <a:buClr>
                <a:srgbClr val="C41F3A"/>
              </a:buClr>
              <a:buSzPct val="65000"/>
              <a:buNone/>
            </a:pPr>
            <a:r>
              <a:rPr lang="cs-CZ" sz="2000" dirty="0" smtClean="0"/>
              <a:t>Nový projekt „Společně a odborně“ od 1.7.2020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5287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9422-2440-6A4C-BE77-881E2DA4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VIZE NZDM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B73F-946E-E744-8792-67811CE2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6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NZDM v roce 2030 je službou, která spolupracuje se všemi </a:t>
            </a:r>
            <a:r>
              <a:rPr lang="cs-CZ" dirty="0" smtClean="0"/>
              <a:t>relevantními osobami </a:t>
            </a:r>
            <a:r>
              <a:rPr lang="cs-CZ" dirty="0"/>
              <a:t>a institucemi, především s OSPOD, rodinou a školou, je </a:t>
            </a:r>
            <a:r>
              <a:rPr lang="cs-CZ" dirty="0" smtClean="0"/>
              <a:t>jim rovnocenným </a:t>
            </a:r>
            <a:r>
              <a:rPr lang="cs-CZ" dirty="0"/>
              <a:t>partnerem. Je lídrem a iniciátorem případové práce s </a:t>
            </a:r>
            <a:r>
              <a:rPr lang="cs-CZ" dirty="0" smtClean="0"/>
              <a:t>klienty. Aktivně </a:t>
            </a:r>
            <a:r>
              <a:rPr lang="cs-CZ" dirty="0"/>
              <a:t>vyhledává a oslovuje klienty, pracuje s nimi na všech místech, kde </a:t>
            </a:r>
            <a:r>
              <a:rPr lang="cs-CZ" dirty="0" smtClean="0"/>
              <a:t>se pohybují</a:t>
            </a:r>
            <a:r>
              <a:rPr lang="cs-CZ" dirty="0"/>
              <a:t>. Pracovníci NZDM jsou odborníky na období dětství, dospívání </a:t>
            </a:r>
            <a:r>
              <a:rPr lang="cs-CZ" dirty="0" smtClean="0"/>
              <a:t>a potřeby </a:t>
            </a:r>
            <a:r>
              <a:rPr lang="cs-CZ" dirty="0"/>
              <a:t>s tím související. NZDM p</a:t>
            </a:r>
            <a:r>
              <a:rPr lang="cs-CZ" dirty="0" smtClean="0"/>
              <a:t>oskytuje </a:t>
            </a:r>
            <a:r>
              <a:rPr lang="cs-CZ" dirty="0"/>
              <a:t>spektrum </a:t>
            </a:r>
            <a:r>
              <a:rPr lang="cs-CZ" dirty="0" smtClean="0"/>
              <a:t> služeb</a:t>
            </a:r>
            <a:r>
              <a:rPr lang="cs-CZ" dirty="0"/>
              <a:t>, které umožňují </a:t>
            </a:r>
            <a:r>
              <a:rPr lang="cs-CZ" dirty="0" smtClean="0"/>
              <a:t>klientům převzít </a:t>
            </a:r>
            <a:r>
              <a:rPr lang="cs-CZ" dirty="0"/>
              <a:t>zodpovědnost za svůj život. NZDM je prostor, kde vyslyší hlas dítěte...</a:t>
            </a:r>
          </a:p>
        </p:txBody>
      </p:sp>
    </p:spTree>
    <p:extLst>
      <p:ext uri="{BB962C8B-B14F-4D97-AF65-F5344CB8AC3E}">
        <p14:creationId xmlns:p14="http://schemas.microsoft.com/office/powerpoint/2010/main" val="5870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9422-2440-6A4C-BE77-881E2DA4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NZDM spolupracuje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B73F-946E-E744-8792-67811CE2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Rodina, Škola, OSPOD, Střediska volného času, zájmové vzdělávání, Probační a mediační služba, Kurátor, Policie, státní zastupitelství, Městská police – strážníci, Lékaři, zdravotnická zařízení, Psychologové, Psychiatři</a:t>
            </a:r>
          </a:p>
          <a:p>
            <a:r>
              <a:rPr lang="cs-CZ" dirty="0"/>
              <a:t>To, s kým NZDM spolupracuje, se odvíjí od potřeb klienta, řešení jeho situace. Nemusíme spolupracovat se všemi, pouze s relevantními subjekty. Jsou případy, kdy ani spolupráce není nutná a na řešení situace se podílí pouze pracovníci a pracovnice zařízení.</a:t>
            </a:r>
          </a:p>
        </p:txBody>
      </p:sp>
    </p:spTree>
    <p:extLst>
      <p:ext uri="{BB962C8B-B14F-4D97-AF65-F5344CB8AC3E}">
        <p14:creationId xmlns:p14="http://schemas.microsoft.com/office/powerpoint/2010/main" val="12942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9422-2440-6A4C-BE77-881E2DA4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NZDM </a:t>
            </a:r>
            <a:r>
              <a:rPr lang="cs-CZ" dirty="0" smtClean="0"/>
              <a:t>nabízí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B73F-946E-E744-8792-67811CE2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6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lvl="0" fontAlgn="base"/>
            <a:r>
              <a:rPr lang="cs-CZ" sz="2600" dirty="0"/>
              <a:t>Sociální práci s cílovou skupinou věku 6–26 let – jsme jedinou sociální službou specializovanou na tuto cílovou skupinu.</a:t>
            </a:r>
          </a:p>
          <a:p>
            <a:pPr lvl="0" fontAlgn="base"/>
            <a:r>
              <a:rPr lang="cs-CZ" sz="2600" dirty="0"/>
              <a:t>Depistáž, monitoring: umíme cílovou skupinu najít, umíme dělat terénní práci.</a:t>
            </a:r>
          </a:p>
          <a:p>
            <a:pPr lvl="0" fontAlgn="base"/>
            <a:r>
              <a:rPr lang="cs-CZ" sz="2600" dirty="0"/>
              <a:t>Terénní práce je základ kontaktní práce, každé NZDM by mělo mít registrovánu a umět dělat službu v terénu.</a:t>
            </a:r>
          </a:p>
          <a:p>
            <a:pPr lvl="0" fontAlgn="base"/>
            <a:r>
              <a:rPr lang="cs-CZ" sz="2600" dirty="0"/>
              <a:t>Kontaktní práci: umíme jít s cílovou skupinou do kontaktu, navázat vztah, získat pozornost a důvěru, respekt.</a:t>
            </a:r>
          </a:p>
          <a:p>
            <a:pPr lvl="0" fontAlgn="base"/>
            <a:r>
              <a:rPr lang="cs-CZ" sz="2600" dirty="0"/>
              <a:t>Dostupnost: pohybujeme se tam, kde cílová skupina, jdeme za ní, mluvíme jazykem, kterému cílová skupina rozumí.</a:t>
            </a:r>
          </a:p>
          <a:p>
            <a:pPr lvl="0" fontAlgn="base"/>
            <a:r>
              <a:rPr lang="cs-CZ" sz="2600" dirty="0"/>
              <a:t>Práci s osobami ohroženými sociálním vyloučením (s těmi, se kterými se nikdo jiný nebaví, neumí to), mluvíme o věcech, o kterých se s nimi nikdo nebaví, způsobem, kterému rozumí. </a:t>
            </a:r>
          </a:p>
        </p:txBody>
      </p:sp>
    </p:spTree>
    <p:extLst>
      <p:ext uri="{BB962C8B-B14F-4D97-AF65-F5344CB8AC3E}">
        <p14:creationId xmlns:p14="http://schemas.microsoft.com/office/powerpoint/2010/main" val="22232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9422-2440-6A4C-BE77-881E2DA4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NZDM </a:t>
            </a:r>
            <a:r>
              <a:rPr lang="cs-CZ" dirty="0" smtClean="0"/>
              <a:t>nabízí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B73F-946E-E744-8792-67811CE2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6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lvl="0" fontAlgn="base"/>
            <a:r>
              <a:rPr lang="cs-CZ" sz="3100" dirty="0"/>
              <a:t>Situační intervenci.</a:t>
            </a:r>
          </a:p>
          <a:p>
            <a:pPr lvl="0" fontAlgn="base"/>
            <a:r>
              <a:rPr lang="cs-CZ" sz="3100" dirty="0"/>
              <a:t>Doprovázení.</a:t>
            </a:r>
          </a:p>
          <a:p>
            <a:pPr lvl="0" fontAlgn="base"/>
            <a:r>
              <a:rPr lang="cs-CZ" sz="3100" dirty="0" err="1"/>
              <a:t>Advokační</a:t>
            </a:r>
            <a:r>
              <a:rPr lang="cs-CZ" sz="3100" dirty="0"/>
              <a:t> činnost.</a:t>
            </a:r>
          </a:p>
          <a:p>
            <a:pPr lvl="0" fontAlgn="base"/>
            <a:r>
              <a:rPr lang="cs-CZ" sz="3100" dirty="0" err="1"/>
              <a:t>Identitní</a:t>
            </a:r>
            <a:r>
              <a:rPr lang="cs-CZ" sz="3100" dirty="0"/>
              <a:t> práci.</a:t>
            </a:r>
          </a:p>
          <a:p>
            <a:pPr lvl="0" fontAlgn="base"/>
            <a:r>
              <a:rPr lang="cs-CZ" sz="3100" dirty="0"/>
              <a:t>Sociálně terapeutickou práci.</a:t>
            </a:r>
          </a:p>
          <a:p>
            <a:pPr lvl="0" fontAlgn="base"/>
            <a:r>
              <a:rPr lang="cs-CZ" sz="3100" dirty="0"/>
              <a:t>Sociální učení, neformální vzdělávání. </a:t>
            </a:r>
          </a:p>
          <a:p>
            <a:pPr lvl="0" fontAlgn="base"/>
            <a:r>
              <a:rPr lang="cs-CZ" sz="3100" dirty="0"/>
              <a:t>Kariérní poradenství, orientaci CS ve společenském systému.</a:t>
            </a:r>
          </a:p>
          <a:p>
            <a:pPr lvl="0" fontAlgn="base"/>
            <a:r>
              <a:rPr lang="cs-CZ" sz="3100" dirty="0"/>
              <a:t>Umíme rozlišit, zda klientovi/</a:t>
            </a:r>
            <a:r>
              <a:rPr lang="cs-CZ" sz="3100" dirty="0" err="1"/>
              <a:t>ce</a:t>
            </a:r>
            <a:r>
              <a:rPr lang="cs-CZ" sz="3100" dirty="0"/>
              <a:t> umíme poskytnout podporu a pomoc sami, nebo zda oslovíme další odborníky a služby.</a:t>
            </a:r>
          </a:p>
          <a:p>
            <a:pPr lvl="0" fontAlgn="base"/>
            <a:r>
              <a:rPr lang="cs-CZ" sz="3100" dirty="0"/>
              <a:t>Jsme jediný segment služeb, který opakovaně unese selhání klientů – selhání není pro službu důvodem k represi nebo ukončení služby.</a:t>
            </a:r>
          </a:p>
          <a:p>
            <a:pPr lvl="0" fontAlgn="base"/>
            <a:r>
              <a:rPr lang="cs-CZ" sz="3100" dirty="0"/>
              <a:t>Vyplňování mezer v systému, mosty mezi jednotlivými subjekty systému (case management).</a:t>
            </a:r>
          </a:p>
        </p:txBody>
      </p:sp>
    </p:spTree>
    <p:extLst>
      <p:ext uri="{BB962C8B-B14F-4D97-AF65-F5344CB8AC3E}">
        <p14:creationId xmlns:p14="http://schemas.microsoft.com/office/powerpoint/2010/main" val="39891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9422-2440-6A4C-BE77-881E2DA4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v NZDM </a:t>
            </a:r>
            <a:r>
              <a:rPr lang="cs-CZ" dirty="0" smtClean="0"/>
              <a:t>pracuje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B73F-946E-E744-8792-67811CE2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Sociální pracovníci a pracovnice </a:t>
            </a:r>
            <a:r>
              <a:rPr lang="cs-CZ" dirty="0" smtClean="0"/>
              <a:t>(PSS) s </a:t>
            </a:r>
            <a:r>
              <a:rPr lang="cs-CZ" dirty="0"/>
              <a:t>životní i kariérní zkušeností, kteří neztratili schopnost si hrát a být partnery cílové skupiny. Všechny tyto aspekty jsou obsaženy v týmu NZDM. Ten kombinuje pracovníky se schopností a kompetencí držet trendy cílové skupiny a provozovat aktivity cílové skupině blízké a pracovníky s delší poradenskou zkušeností, ideálně ve věku rodičů cílové skupiny. </a:t>
            </a:r>
          </a:p>
        </p:txBody>
      </p:sp>
    </p:spTree>
    <p:extLst>
      <p:ext uri="{BB962C8B-B14F-4D97-AF65-F5344CB8AC3E}">
        <p14:creationId xmlns:p14="http://schemas.microsoft.com/office/powerpoint/2010/main" val="41282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C80DC09-166E-0F4B-BCF1-090F41919982}" vid="{8D84E8EB-18F1-2747-9332-0210E79BEE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</TotalTime>
  <Words>733</Words>
  <Application>Microsoft Office PowerPoint</Application>
  <PresentationFormat>Širokoúhlá obrazovka</PresentationFormat>
  <Paragraphs>74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Impact</vt:lpstr>
      <vt:lpstr>Systémové písmo</vt:lpstr>
      <vt:lpstr>Zapf Dingbats</vt:lpstr>
      <vt:lpstr>Motiv Office</vt:lpstr>
      <vt:lpstr>ČESKÁ ASOCIACE STREETWORK, z.s.</vt:lpstr>
      <vt:lpstr>Stručně o ČAS, z.s.</vt:lpstr>
      <vt:lpstr>Stručně o ČAS, z.s.</vt:lpstr>
      <vt:lpstr>Projekt „Nové výzvy pro streetwork“</vt:lpstr>
      <vt:lpstr>VIZE NZDM</vt:lpstr>
      <vt:lpstr>NZDM spolupracuje</vt:lpstr>
      <vt:lpstr>NZDM nabízí</vt:lpstr>
      <vt:lpstr>NZDM nabízí</vt:lpstr>
      <vt:lpstr>Kdo v NZDM pracuje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STREETWORK 2019</dc:title>
  <dc:creator>Martina Zikmundová</dc:creator>
  <cp:lastModifiedBy>Martina Zikmundová</cp:lastModifiedBy>
  <cp:revision>23</cp:revision>
  <dcterms:created xsi:type="dcterms:W3CDTF">2019-05-11T13:12:44Z</dcterms:created>
  <dcterms:modified xsi:type="dcterms:W3CDTF">2020-02-10T08:43:01Z</dcterms:modified>
</cp:coreProperties>
</file>