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601" r:id="rId2"/>
    <p:sldId id="638" r:id="rId3"/>
    <p:sldId id="647" r:id="rId4"/>
    <p:sldId id="639" r:id="rId5"/>
    <p:sldId id="640" r:id="rId6"/>
    <p:sldId id="641" r:id="rId7"/>
    <p:sldId id="642" r:id="rId8"/>
    <p:sldId id="645" r:id="rId9"/>
    <p:sldId id="646" r:id="rId10"/>
    <p:sldId id="643" r:id="rId11"/>
    <p:sldId id="648" r:id="rId12"/>
    <p:sldId id="657" r:id="rId13"/>
    <p:sldId id="658" r:id="rId14"/>
    <p:sldId id="659" r:id="rId15"/>
    <p:sldId id="660" r:id="rId1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96"/>
    <a:srgbClr val="F98607"/>
    <a:srgbClr val="CCECFF"/>
    <a:srgbClr val="FFFF99"/>
    <a:srgbClr val="FFFF00"/>
    <a:srgbClr val="99FF66"/>
    <a:srgbClr val="FFFF66"/>
    <a:srgbClr val="7A76C8"/>
    <a:srgbClr val="B94DB1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234" autoAdjust="0"/>
    <p:restoredTop sz="96343" autoAdjust="0"/>
  </p:normalViewPr>
  <p:slideViewPr>
    <p:cSldViewPr>
      <p:cViewPr varScale="1">
        <p:scale>
          <a:sx n="118" d="100"/>
          <a:sy n="118" d="100"/>
        </p:scale>
        <p:origin x="21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79" tIns="45693" rIns="91379" bIns="4569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59" cy="496332"/>
          </a:xfrm>
          <a:prstGeom prst="rect">
            <a:avLst/>
          </a:prstGeom>
        </p:spPr>
        <p:txBody>
          <a:bodyPr vert="horz" lIns="91379" tIns="45693" rIns="91379" bIns="45693" rtlCol="0"/>
          <a:lstStyle>
            <a:lvl1pPr algn="r">
              <a:defRPr sz="1200"/>
            </a:lvl1pPr>
          </a:lstStyle>
          <a:p>
            <a:fld id="{643EE0D7-FA6F-40B3-BA88-6B9E47F0AFE2}" type="datetimeFigureOut">
              <a:rPr lang="cs-CZ" smtClean="0"/>
              <a:pPr/>
              <a:t>15.01.2020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2"/>
            <a:ext cx="2945659" cy="496332"/>
          </a:xfrm>
          <a:prstGeom prst="rect">
            <a:avLst/>
          </a:prstGeom>
        </p:spPr>
        <p:txBody>
          <a:bodyPr vert="horz" lIns="91379" tIns="45693" rIns="91379" bIns="4569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8" y="9428582"/>
            <a:ext cx="2945659" cy="496332"/>
          </a:xfrm>
          <a:prstGeom prst="rect">
            <a:avLst/>
          </a:prstGeom>
        </p:spPr>
        <p:txBody>
          <a:bodyPr vert="horz" lIns="91379" tIns="45693" rIns="91379" bIns="45693" rtlCol="0" anchor="b"/>
          <a:lstStyle>
            <a:lvl1pPr algn="r">
              <a:defRPr sz="1200"/>
            </a:lvl1pPr>
          </a:lstStyle>
          <a:p>
            <a:fld id="{ECCE173C-F9B1-4C1B-9BCB-43EB5C5682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580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79" tIns="45693" rIns="91379" bIns="45693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332"/>
          </a:xfrm>
          <a:prstGeom prst="rect">
            <a:avLst/>
          </a:prstGeom>
        </p:spPr>
        <p:txBody>
          <a:bodyPr vert="horz" lIns="91379" tIns="45693" rIns="91379" bIns="45693" rtlCol="0"/>
          <a:lstStyle>
            <a:lvl1pPr algn="r">
              <a:defRPr sz="1200"/>
            </a:lvl1pPr>
          </a:lstStyle>
          <a:p>
            <a:pPr>
              <a:defRPr/>
            </a:pPr>
            <a:fld id="{6C633949-4E4B-4AEB-9CE7-91918ADEEBCC}" type="datetimeFigureOut">
              <a:rPr lang="cs-CZ"/>
              <a:pPr>
                <a:defRPr/>
              </a:pPr>
              <a:t>15.01.2020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9" tIns="45693" rIns="91379" bIns="45693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79" tIns="45693" rIns="91379" bIns="45693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2"/>
            <a:ext cx="2945659" cy="496332"/>
          </a:xfrm>
          <a:prstGeom prst="rect">
            <a:avLst/>
          </a:prstGeom>
        </p:spPr>
        <p:txBody>
          <a:bodyPr vert="horz" lIns="91379" tIns="45693" rIns="91379" bIns="4569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8" y="9428582"/>
            <a:ext cx="2945659" cy="496332"/>
          </a:xfrm>
          <a:prstGeom prst="rect">
            <a:avLst/>
          </a:prstGeom>
        </p:spPr>
        <p:txBody>
          <a:bodyPr vert="horz" lIns="91379" tIns="45693" rIns="91379" bIns="45693" rtlCol="0" anchor="b"/>
          <a:lstStyle>
            <a:lvl1pPr algn="r">
              <a:defRPr sz="1200"/>
            </a:lvl1pPr>
          </a:lstStyle>
          <a:p>
            <a:pPr>
              <a:defRPr/>
            </a:pPr>
            <a:fld id="{F642B231-0557-4C09-A458-E88E2D4687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73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42B231-0557-4C09-A458-E88E2D46873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51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600×1200_UP_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 anchor="b"/>
          <a:lstStyle>
            <a:lvl1pPr algn="ctr">
              <a:defRPr sz="70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76864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51FFEA15-BD44-4029-9945-EFF75F061A47}" type="datetime1">
              <a:rPr lang="cs-CZ" smtClean="0"/>
              <a:pPr>
                <a:defRPr/>
              </a:pPr>
              <a:t>15.01.2020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853DA629-D3B3-49B5-BD5A-A5637C78E7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695279"/>
            <a:ext cx="8134672" cy="1470025"/>
          </a:xfrm>
        </p:spPr>
        <p:txBody>
          <a:bodyPr anchor="b"/>
          <a:lstStyle>
            <a:lvl1pPr algn="l">
              <a:defRPr sz="7000" b="0">
                <a:solidFill>
                  <a:srgbClr val="999999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93EA9-A15A-4942-87A7-3203D9CC1EEC}" type="datetime1">
              <a:rPr lang="cs-CZ" smtClean="0"/>
              <a:pPr>
                <a:defRPr/>
              </a:pPr>
              <a:t>15.01.2020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D442-C700-4F2F-873B-B0C81A5760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FF021-A3DF-40A7-BC97-3918164BEE18}" type="datetime1">
              <a:rPr lang="cs-CZ" smtClean="0"/>
              <a:pPr>
                <a:defRPr/>
              </a:pPr>
              <a:t>15.01.2020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D60A-37A9-4939-B6D6-B2D7779A7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37F14-9352-4D4D-9393-7D1A7EC519A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2928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1600×1200_UP_-02opr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195513" y="188913"/>
            <a:ext cx="6624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84213" y="1700213"/>
            <a:ext cx="8135937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4213" y="6516688"/>
            <a:ext cx="935037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EB2161-9D5D-4A08-9846-1970E6F87EE7}" type="datetime1">
              <a:rPr lang="cs-CZ" smtClean="0"/>
              <a:pPr>
                <a:defRPr/>
              </a:pPr>
              <a:t>15.01.2020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39975" y="6516688"/>
            <a:ext cx="396081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692275" y="6516688"/>
            <a:ext cx="57626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56F1E5-1761-4C62-84A6-9B9FE1F3D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</p:sldLayoutIdLst>
  <p:transition spd="med">
    <p:wipe dir="r"/>
  </p:transition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 kern="1200">
          <a:solidFill>
            <a:srgbClr val="001E96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9pPr>
    </p:titleStyle>
    <p:bodyStyle>
      <a:lvl1pPr marL="358775" indent="-358775" algn="l" rtl="0" fontAlgn="base">
        <a:spcBef>
          <a:spcPts val="1200"/>
        </a:spcBef>
        <a:spcAft>
          <a:spcPct val="0"/>
        </a:spcAft>
        <a:buClr>
          <a:srgbClr val="001E96"/>
        </a:buClr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SzPct val="120000"/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467430" y="3789050"/>
            <a:ext cx="8208912" cy="2088290"/>
          </a:xfrm>
        </p:spPr>
        <p:txBody>
          <a:bodyPr anchor="ctr"/>
          <a:lstStyle/>
          <a:p>
            <a:r>
              <a:rPr lang="cs-CZ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Nepojistné sociální dávky</a:t>
            </a:r>
            <a:br>
              <a:rPr lang="cs-CZ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Doplatek na bydlení – azylové domy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470" y="6093370"/>
            <a:ext cx="7775575" cy="43224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Jana Kulhánková – odd. nepojistných sociálních dávek KrP ÚP Příbram</a:t>
            </a:r>
          </a:p>
        </p:txBody>
      </p:sp>
    </p:spTree>
    <p:extLst>
      <p:ext uri="{BB962C8B-B14F-4D97-AF65-F5344CB8AC3E}">
        <p14:creationId xmlns:p14="http://schemas.microsoft.com/office/powerpoint/2010/main" val="214623921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Nadpis 1"/>
          <p:cNvSpPr txBox="1">
            <a:spLocks/>
          </p:cNvSpPr>
          <p:nvPr/>
        </p:nvSpPr>
        <p:spPr bwMode="auto">
          <a:xfrm>
            <a:off x="2209800" y="915989"/>
            <a:ext cx="6624638" cy="107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001E96"/>
                </a:solidFill>
                <a:latin typeface="+mn-lt"/>
                <a:cs typeface="Arial" panose="020B0604020202020204" pitchFamily="34" charset="0"/>
              </a:rPr>
              <a:t>Statistické údaje </a:t>
            </a:r>
            <a:br>
              <a:rPr lang="cs-CZ" altLang="cs-CZ" sz="2400" b="1" dirty="0">
                <a:solidFill>
                  <a:srgbClr val="001E96"/>
                </a:solidFill>
                <a:latin typeface="+mn-lt"/>
                <a:cs typeface="Arial" panose="020B0604020202020204" pitchFamily="34" charset="0"/>
              </a:rPr>
            </a:br>
            <a:r>
              <a:rPr lang="cs-CZ" altLang="cs-CZ" sz="2400" b="1" dirty="0">
                <a:solidFill>
                  <a:srgbClr val="001E96"/>
                </a:solidFill>
                <a:latin typeface="+mn-lt"/>
              </a:rPr>
              <a:t>Obědy do škol </a:t>
            </a:r>
            <a:endParaRPr lang="cs-CZ" altLang="cs-CZ" sz="2400" b="1" dirty="0">
              <a:solidFill>
                <a:srgbClr val="001E96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025202"/>
              </p:ext>
            </p:extLst>
          </p:nvPr>
        </p:nvGraphicFramePr>
        <p:xfrm>
          <a:off x="899490" y="2078850"/>
          <a:ext cx="7560943" cy="368183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290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44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144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29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59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 dirty="0">
                          <a:effectLst/>
                        </a:rPr>
                        <a:t> </a:t>
                      </a:r>
                      <a:endParaRPr lang="cs-CZ" sz="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Celkem podpořených </a:t>
                      </a:r>
                      <a:r>
                        <a:rPr lang="cs-CZ" sz="1200" b="1" u="none" strike="noStrike" dirty="0" smtClean="0">
                          <a:effectLst/>
                        </a:rPr>
                        <a:t>dětí (5. výzva)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Celkem nepodpořených dětí (ZZ nemá zájem)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Celkem zapojených škol s podpořenými dětmi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Krajská pobočka pro hl. </a:t>
                      </a:r>
                      <a:r>
                        <a:rPr lang="cs-CZ" sz="1200" u="none" strike="noStrike" dirty="0" err="1">
                          <a:effectLst/>
                          <a:latin typeface="+mn-lt"/>
                        </a:rPr>
                        <a:t>m.Prahu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227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13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50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Krajská pobočka v Příbrami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849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209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 Českých Budějovicích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43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 Plzni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192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27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23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 Karlových Varech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285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36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Krajská pobočka v Ústí nad Labem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948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100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29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 Liberci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553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82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59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 Hradci Králové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507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43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72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 Pardubicích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345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26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56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Krajská pobočka v Jihlavě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409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197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54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 Brně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1179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115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93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 Olomouci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547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125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55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 Ostravě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2 738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262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104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96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Krajská pobočka ve Zlíně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135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  <a:latin typeface="+mn-lt"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+mn-lt"/>
                        </a:rPr>
                        <a:t>30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4229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 smtClean="0">
                          <a:effectLst/>
                          <a:latin typeface="+mn-lt"/>
                        </a:rPr>
                        <a:t>Celkem 5. výzva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  <a:latin typeface="+mn-lt"/>
                        </a:rPr>
                        <a:t>6219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  <a:latin typeface="+mn-lt"/>
                        </a:rPr>
                        <a:t>1209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  <a:latin typeface="+mn-lt"/>
                        </a:rPr>
                        <a:t>770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4229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Celkem</a:t>
                      </a:r>
                      <a:r>
                        <a:rPr lang="cs-C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4. výzva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5050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1" marR="6841" marT="5131" marB="0" anchor="b"/>
                </a:tc>
                <a:extLst>
                  <a:ext uri="{0D108BD9-81ED-4DB2-BD59-A6C34878D82A}">
                    <a16:rowId xmlns="" xmlns:a16="http://schemas.microsoft.com/office/drawing/2014/main" val="4191587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7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pomoc v oblasti 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8425" indent="-457200">
              <a:buFontTx/>
              <a:buChar char="-"/>
            </a:pPr>
            <a:r>
              <a:rPr lang="cs-CZ" sz="1600" dirty="0" smtClean="0"/>
              <a:t>V ČR řešena dvěma systémy</a:t>
            </a:r>
          </a:p>
          <a:p>
            <a:pPr marL="458425" indent="-457200">
              <a:buFontTx/>
              <a:buChar char="-"/>
            </a:pPr>
            <a:r>
              <a:rPr lang="cs-CZ" sz="1600" dirty="0" smtClean="0"/>
              <a:t>Příspěvek na bydlení (státní sociální podpora) – primární dávka – do standardních forem – podmínka trvalého pobytu</a:t>
            </a:r>
          </a:p>
          <a:p>
            <a:pPr marL="458425" indent="-457200">
              <a:buFontTx/>
              <a:buChar char="-"/>
            </a:pPr>
            <a:r>
              <a:rPr lang="cs-CZ" sz="1600" dirty="0" smtClean="0"/>
              <a:t>Doplatek na bydlení (dávky pomoci v hmotné nouzi) – byt – ubytovací zařízení – jiný než obytný prostor – rekreační objekt – zařízení sociálních služeb (azylové domy, domovy pro seniory, domovy pro osoby se zdravotním postižením, domovy se zvláštním režimem, chráněné bydlení, domy na půli cesty, terapeutické komunity)</a:t>
            </a:r>
          </a:p>
          <a:p>
            <a:pPr marL="458425" indent="-457200">
              <a:buFontTx/>
              <a:buChar char="-"/>
            </a:pPr>
            <a:r>
              <a:rPr lang="cs-CZ" sz="1600" dirty="0" smtClean="0"/>
              <a:t>Případy hodné zvláštního zřetele – vyhodnocuje ÚP – jiný než obytný prostor, ubytovací zařízení, část bytu – spolupráce s POÚ</a:t>
            </a:r>
          </a:p>
          <a:p>
            <a:pPr marL="458425" indent="-457200">
              <a:buFontTx/>
              <a:buChar char="-"/>
            </a:pPr>
            <a:r>
              <a:rPr lang="cs-CZ" sz="1600" dirty="0" smtClean="0"/>
              <a:t>Osoba ubytovaná v zařízeních sociálních služeb je ze zákona automaticky považována za případ hodný zvláštního zřetele – ÚP nevede správní úvahu – při splnění ostatních zákonných podmínek </a:t>
            </a:r>
            <a:r>
              <a:rPr lang="cs-CZ" sz="1600" dirty="0" err="1" smtClean="0"/>
              <a:t>DnB</a:t>
            </a:r>
            <a:r>
              <a:rPr lang="cs-CZ" sz="1600" dirty="0" smtClean="0"/>
              <a:t> poskytne</a:t>
            </a:r>
          </a:p>
          <a:p>
            <a:pPr marL="458425" indent="-457200">
              <a:buFontTx/>
              <a:buChar char="-"/>
            </a:pPr>
            <a:r>
              <a:rPr lang="cs-CZ" sz="1600" dirty="0" smtClean="0"/>
              <a:t>Registrace zařízení SS dle zákona č. 108/2006 Sb.</a:t>
            </a:r>
          </a:p>
          <a:p>
            <a:pPr marL="458425" indent="-457200">
              <a:buFontTx/>
              <a:buChar char="-"/>
            </a:pPr>
            <a:endParaRPr lang="cs-CZ" sz="2000" dirty="0" smtClean="0"/>
          </a:p>
          <a:p>
            <a:pPr marL="458425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022966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Odůvodněné náklady na bydlení – pobytová sociální služba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U pobytové sociální služby žadatel dokládá také většinou jednu sumu jako náklady na bydlení. Jestliže jsou náklady na bydlení u pobytové sociální služby, které žadatel předkládá, rozděleny podle jednotlivých položek (tzn. rozděleny na nájem, služby a energie), postupuje se pro zjištění výše celkových odůvodněných nákladů na bydlení stejně jako u bytů. To znamená, že se zjistí zvlášť výše za nájem, za služby a za energie. Součet těchto výší anebo jedna suma, které jsou žadatelem předkládány, se započtou pro účely odůvodněných nákladů na bydlení pouze do výše v místě obvyklé, maximálně však do výše 100% normativních nákladů na bydlení podle § 26 odst. 1 písm. a) zák. o státní sociální podpoře. </a:t>
            </a:r>
            <a:r>
              <a:rPr lang="cs-CZ" sz="1600" b="1" dirty="0"/>
              <a:t>To znamená, že u pobytové sociální služby nesmí celková výše odůvodněných nákladů na bydlení přesáhnout těchto 100% normativních nákladů na bydlení. Pokud je osobou deklarovaná částka nižší než tyto normativní náklady na bydlení (případně současně nižší než náklady ve výši v místě obvyklé stanovené orgánem pomoci v hmotné nouzi), započte se tato deklarovaná částka.</a:t>
            </a:r>
            <a:r>
              <a:rPr lang="cs-CZ" sz="1600" dirty="0"/>
              <a:t> V praxi orgán pomoci v hmotné nouzi zároveň reviduje náklady spojené s ubytováním v pobytové sociální službě podle </a:t>
            </a:r>
            <a:r>
              <a:rPr lang="cs-CZ" sz="1600" dirty="0" err="1"/>
              <a:t>vyhl</a:t>
            </a:r>
            <a:r>
              <a:rPr lang="cs-CZ" sz="1600" dirty="0"/>
              <a:t>. č. 505/2006 Sb., kterou se provádějí některá ustanovení zákona o sociálních službách, ve znění pozdějších předpisů, a kde jsou pro jednotlivé pobytové sociální služby stanoveny maximální výše úhrady za ubytování.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7054591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Odůvodněné náklady na 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10 odst. 5 písm. a) a b) ZPHN – odůvodněné náklady na bydlení se zjišťují v aktuálním kalendářním měsíci (měsíc podání žádosti o </a:t>
            </a:r>
            <a:r>
              <a:rPr lang="cs-CZ" dirty="0" err="1" smtClean="0"/>
              <a:t>DnB</a:t>
            </a:r>
            <a:r>
              <a:rPr lang="cs-CZ" dirty="0" smtClean="0"/>
              <a:t>)</a:t>
            </a:r>
          </a:p>
          <a:p>
            <a:pPr marL="458425" indent="-457200">
              <a:buFontTx/>
              <a:buChar char="-"/>
            </a:pPr>
            <a:r>
              <a:rPr lang="cs-CZ" dirty="0" smtClean="0"/>
              <a:t>Není nezbytné, aby byly uhrazeny – smyslem </a:t>
            </a:r>
            <a:r>
              <a:rPr lang="cs-CZ" dirty="0" err="1" smtClean="0"/>
              <a:t>DnB</a:t>
            </a:r>
            <a:r>
              <a:rPr lang="cs-CZ" dirty="0" smtClean="0"/>
              <a:t> je udržení si bydlení (osoba nemusí mít z objektivních důvodů náklady na bydlení před výplatou dávky uhrazeny)</a:t>
            </a:r>
          </a:p>
          <a:p>
            <a:pPr marL="458425" indent="-457200">
              <a:buFontTx/>
              <a:buChar char="-"/>
            </a:pPr>
            <a:r>
              <a:rPr lang="cs-CZ" dirty="0" smtClean="0"/>
              <a:t>Úhrada nákladů na bydlení za předcházející kalendářní měsíc je ze strany ÚP kontrolována (měsíčně, 1x za 3 měsíce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914508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Odůvodněné náklady na 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pokud není </a:t>
            </a:r>
            <a:r>
              <a:rPr lang="cs-CZ" dirty="0" err="1" smtClean="0"/>
              <a:t>DnB</a:t>
            </a:r>
            <a:r>
              <a:rPr lang="cs-CZ" dirty="0" smtClean="0"/>
              <a:t> využit k úhradě N na bydlení – nedochází k odejmutí </a:t>
            </a:r>
            <a:r>
              <a:rPr lang="cs-CZ" dirty="0" err="1" smtClean="0"/>
              <a:t>DnB</a:t>
            </a:r>
            <a:r>
              <a:rPr lang="cs-CZ" dirty="0" smtClean="0"/>
              <a:t> – zvláštní příjemce nebo přímá úhrada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624130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410" y="1700760"/>
            <a:ext cx="8568437" cy="4393157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dirty="0" smtClean="0"/>
              <a:t>Diskuse?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…děkuji za pozornost</a:t>
            </a:r>
            <a:r>
              <a:rPr lang="cs-CZ" dirty="0" smtClean="0"/>
              <a:t>.</a:t>
            </a:r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r>
              <a:rPr lang="cs-CZ" sz="2000" dirty="0" smtClean="0"/>
              <a:t>Mgr. Jana Kulhánková, tel. 950 156 601, e-mail jana.kulhankova@uradprace.cz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40532874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5575" indent="-514350">
              <a:buAutoNum type="arabicPeriod"/>
            </a:pPr>
            <a:r>
              <a:rPr lang="cs-CZ" sz="1100" u="sng" dirty="0" smtClean="0"/>
              <a:t>Návrh zákona, kterým se mění zákon č. 117/1995 Sb., o státní sociální podpoře, ve znění pozdějších předpisů</a:t>
            </a:r>
          </a:p>
          <a:p>
            <a:pPr marL="1225" indent="0"/>
            <a:r>
              <a:rPr lang="cs-CZ" sz="1100" dirty="0" smtClean="0"/>
              <a:t>Původně mělo dojít k parametrickým změnám příspěvku na bydlení v návaznosti na připravované změny znamenající podporu sociálního bydlení</a:t>
            </a:r>
          </a:p>
          <a:p>
            <a:pPr marL="458425" indent="-457200">
              <a:buFontTx/>
              <a:buChar char="-"/>
            </a:pPr>
            <a:r>
              <a:rPr lang="cs-CZ" sz="1100" dirty="0" smtClean="0"/>
              <a:t>nakonec se přistoupilo k nové právní úpravě – nová dávka na bydlení – přídavek na bydlení</a:t>
            </a:r>
          </a:p>
          <a:p>
            <a:pPr marL="458425" indent="-457200">
              <a:buFontTx/>
              <a:buChar char="-"/>
            </a:pPr>
            <a:r>
              <a:rPr lang="cs-CZ" sz="1100" dirty="0"/>
              <a:t>z</a:t>
            </a:r>
            <a:r>
              <a:rPr lang="cs-CZ" sz="1100" dirty="0" smtClean="0"/>
              <a:t>ákladní změny: pomoc při zajištění a udržení bydlení nejen dávkou, ale i sociální prací, aktivní politika zaměstnanosti, dávka jen do „kvalitního“ bydlení, definice bytu vhodného k bydlení, podmínka trvalého pobytu nahrazena užíváním </a:t>
            </a:r>
            <a:r>
              <a:rPr lang="cs-CZ" sz="1100" dirty="0" err="1" smtClean="0"/>
              <a:t>bytu+vyživovací</a:t>
            </a:r>
            <a:r>
              <a:rPr lang="cs-CZ" sz="1100" dirty="0" smtClean="0"/>
              <a:t> povinnost, nejvýše uznatelné náklady na bydlení – hodnotové mapy nájemného podle MMR</a:t>
            </a:r>
          </a:p>
          <a:p>
            <a:pPr marL="458425" indent="-457200">
              <a:buFontTx/>
              <a:buChar char="-"/>
            </a:pPr>
            <a:r>
              <a:rPr lang="cs-CZ" sz="1100" dirty="0" smtClean="0"/>
              <a:t>stále probíhají odborné diskuze a řeší se finální úprava dávky na bydlení</a:t>
            </a:r>
          </a:p>
          <a:p>
            <a:pPr marL="458425" indent="-457200">
              <a:buFontTx/>
              <a:buChar char="-"/>
            </a:pPr>
            <a:r>
              <a:rPr lang="cs-CZ" sz="1100" dirty="0" smtClean="0"/>
              <a:t>začátek prosince MPŘ</a:t>
            </a:r>
          </a:p>
          <a:p>
            <a:pPr marL="229825" indent="-228600">
              <a:buAutoNum type="arabicPeriod" startAt="2"/>
            </a:pPr>
            <a:r>
              <a:rPr lang="cs-CZ" sz="1100" u="sng" dirty="0" smtClean="0"/>
              <a:t>Návrh zákona, kterým se mění zákon č. 111/2006 Sb., o pomoci v hmotné nouzi, ve znění pozdějších předpisů</a:t>
            </a:r>
          </a:p>
          <a:p>
            <a:pPr marL="1225" indent="0"/>
            <a:r>
              <a:rPr lang="cs-CZ" sz="1100" dirty="0" smtClean="0"/>
              <a:t>Původně mělo dojít ke změnám doplatku na bydlení v návaznosti na připravované změny znamenající podporu sociálního bydlení</a:t>
            </a:r>
          </a:p>
          <a:p>
            <a:pPr marL="172675" indent="-171450">
              <a:buFontTx/>
              <a:buChar char="-"/>
            </a:pPr>
            <a:r>
              <a:rPr lang="cs-CZ" sz="1100" dirty="0" smtClean="0"/>
              <a:t>nakonec se přistoupilo k nové právní úpravě – nová dávka na bydlení – přídavek na bydlení </a:t>
            </a:r>
          </a:p>
          <a:p>
            <a:pPr marL="229825" indent="-228600">
              <a:buAutoNum type="arabicPeriod" startAt="3"/>
            </a:pPr>
            <a:r>
              <a:rPr lang="cs-CZ" sz="1100" u="sng" dirty="0" smtClean="0"/>
              <a:t>Návrh zákona o zálohovaném výživném na nezaopatřené dítě a o změně některých souvisejících zákonů (zákon o zálohovaném výživném</a:t>
            </a:r>
          </a:p>
          <a:p>
            <a:pPr marL="1225" indent="0"/>
            <a:r>
              <a:rPr lang="cs-CZ" sz="1100" dirty="0" smtClean="0"/>
              <a:t>Cíl: řešení situaci rodin s dětmi, které se vlivem nehrazené výživného ze strany povinného rodiče mohou dostat do nepříznivé sociální a finanční situace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296796795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484730"/>
            <a:ext cx="8135937" cy="4752660"/>
          </a:xfrm>
        </p:spPr>
        <p:txBody>
          <a:bodyPr/>
          <a:lstStyle/>
          <a:p>
            <a:pPr marL="458425" indent="-457200">
              <a:buFontTx/>
              <a:buChar char="-"/>
            </a:pPr>
            <a:r>
              <a:rPr lang="cs-CZ" sz="1100" dirty="0" smtClean="0"/>
              <a:t>v zásadě jde o nepojistnou sociální dávku, která bude náležet oprávněným osobám, kterým není hrazeno soudem stanovené či schválené výživné</a:t>
            </a:r>
          </a:p>
          <a:p>
            <a:pPr marL="1225" indent="0"/>
            <a:r>
              <a:rPr lang="cs-CZ" sz="1100" u="sng" dirty="0" smtClean="0"/>
              <a:t>Podmínky nároku:</a:t>
            </a:r>
          </a:p>
          <a:p>
            <a:pPr marL="286975" indent="-285750">
              <a:buFontTx/>
              <a:buChar char="-"/>
            </a:pPr>
            <a:r>
              <a:rPr lang="cs-CZ" sz="1100" dirty="0" smtClean="0"/>
              <a:t>Povinná osoba řádně a včas neplní vyživovací povinnost a zároveň k vymožení pohledávek byla zahájena exekuce nebo soudní výkon rozhodnutí – výjimka – soudní výkon nebo exekuce byly zastaveny pro nemajetnost povinné osoby, a to v posledních 3 měsících před podáním žádosti, případně v průběhu řízení o ZV nebo při poskytování ZV</a:t>
            </a:r>
          </a:p>
          <a:p>
            <a:pPr marL="286975" indent="-285750">
              <a:buFontTx/>
              <a:buChar char="-"/>
            </a:pPr>
            <a:r>
              <a:rPr lang="cs-CZ" sz="1100" dirty="0" smtClean="0"/>
              <a:t>Výše rozhodného příjmu v rodině (příjem nesmí být vyšší než částka průměrné měsíční mzdy v národním hospodářství) – čtvrtletně se přehodnocuje</a:t>
            </a:r>
          </a:p>
          <a:p>
            <a:pPr marL="286975" indent="-285750">
              <a:buFontTx/>
              <a:buChar char="-"/>
            </a:pPr>
            <a:r>
              <a:rPr lang="cs-CZ" sz="1100" dirty="0" smtClean="0"/>
              <a:t>Řádné plnění povinné školní a předškolní docházky</a:t>
            </a:r>
          </a:p>
          <a:p>
            <a:pPr marL="286975" indent="-285750">
              <a:buFontTx/>
              <a:buChar char="-"/>
            </a:pPr>
            <a:r>
              <a:rPr lang="cs-CZ" sz="1100" dirty="0" smtClean="0"/>
              <a:t>Oprávněná osoba má nárok na výplatu zálohovaného výživného, pokud povinná osoba neplní vyživovací povinnost v rozsahu odpovídajícím nejméně částce výživného za dva kalendářní měsíce, a to ke dni podání žádosti o zálohované výživné</a:t>
            </a:r>
          </a:p>
          <a:p>
            <a:pPr marL="286975" indent="-285750">
              <a:buFontTx/>
              <a:buChar char="-"/>
            </a:pPr>
            <a:r>
              <a:rPr lang="cs-CZ" sz="1100" dirty="0" smtClean="0"/>
              <a:t>Poskytovatelem bude Úřad práce ČR</a:t>
            </a:r>
          </a:p>
          <a:p>
            <a:pPr marL="286975" indent="-285750">
              <a:buFontTx/>
              <a:buChar char="-"/>
            </a:pPr>
            <a:r>
              <a:rPr lang="cs-CZ" sz="1100" dirty="0" smtClean="0"/>
              <a:t>Výše ZV vychází z měsíčního průměru uložené a uhrazené vyživovací povinnosti za kalendářní čtvrtletí předcházející kalendářnímu čtvrtletí, za které se nárok prokazuje a uplatňuje</a:t>
            </a:r>
          </a:p>
          <a:p>
            <a:pPr marL="286975" indent="-285750">
              <a:buFontTx/>
              <a:buChar char="-"/>
            </a:pPr>
            <a:r>
              <a:rPr lang="cs-CZ" sz="1100" dirty="0" smtClean="0"/>
              <a:t>Poskytnutí ZV přejde právo oprávněné osoby na výživné na stát, a to do výše poskytnutého ZV</a:t>
            </a:r>
          </a:p>
          <a:p>
            <a:pPr marL="286975" indent="-285750">
              <a:buFontTx/>
              <a:buChar char="-"/>
            </a:pPr>
            <a:r>
              <a:rPr lang="cs-CZ" sz="1100" dirty="0" smtClean="0"/>
              <a:t>Nabytí účinnosti zákona ke dni </a:t>
            </a:r>
            <a:r>
              <a:rPr lang="cs-CZ" sz="1100" b="1" dirty="0" smtClean="0"/>
              <a:t>1. ledna 2021</a:t>
            </a: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1733925586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200" u="sng" dirty="0" smtClean="0"/>
          </a:p>
          <a:p>
            <a:endParaRPr lang="cs-CZ" sz="1100" u="sng" dirty="0" smtClean="0"/>
          </a:p>
          <a:p>
            <a:endParaRPr lang="cs-CZ" sz="1100" u="sng" dirty="0"/>
          </a:p>
          <a:p>
            <a:pPr algn="ctr"/>
            <a:r>
              <a:rPr lang="cs-CZ" sz="1100" u="sng" dirty="0" smtClean="0"/>
              <a:t>Zákon č. …/2019, kterým se mění zákon č. 117/1995 Sb., o státní sociální podpoře, ve znění pozdějších předpisů</a:t>
            </a:r>
          </a:p>
          <a:p>
            <a:pPr algn="ctr">
              <a:buFontTx/>
              <a:buChar char="-"/>
            </a:pPr>
            <a:r>
              <a:rPr lang="cs-CZ" sz="1100" dirty="0" smtClean="0"/>
              <a:t>Změny v nárocích na rodičovský příspěvek – </a:t>
            </a:r>
            <a:r>
              <a:rPr lang="cs-CZ" sz="1100" b="1" dirty="0" smtClean="0"/>
              <a:t>od 1. ledna 2020</a:t>
            </a:r>
          </a:p>
          <a:p>
            <a:pPr algn="ctr">
              <a:buFontTx/>
              <a:buChar char="-"/>
            </a:pPr>
            <a:r>
              <a:rPr lang="cs-CZ" sz="1100" dirty="0" smtClean="0"/>
              <a:t>Změny ve stanovení nároku a výše příspěvku na bydlení – </a:t>
            </a:r>
            <a:r>
              <a:rPr lang="cs-CZ" sz="1100" b="1" dirty="0" smtClean="0"/>
              <a:t>od 1. července 2020</a:t>
            </a: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1112193200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Rodičovský příspěvek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8425" indent="-457200">
              <a:buFontTx/>
              <a:buChar char="-"/>
            </a:pPr>
            <a:r>
              <a:rPr lang="cs-CZ" sz="1100" dirty="0" smtClean="0"/>
              <a:t>Navýšení rodičovského příspěvku z 220 000 Kč na 300 000 Kč při péči o jedno nejmladší dítě v rodině do 4 let věku, resp. z 330 000 Kč na 450 000 Kč u rodičů pečujících o </a:t>
            </a:r>
            <a:r>
              <a:rPr lang="cs-CZ" sz="1100" dirty="0" err="1" smtClean="0"/>
              <a:t>vícerčata</a:t>
            </a:r>
            <a:endParaRPr lang="cs-CZ" sz="1100" dirty="0" smtClean="0"/>
          </a:p>
          <a:p>
            <a:pPr marL="458425" indent="-457200">
              <a:buFontTx/>
              <a:buChar char="-"/>
            </a:pPr>
            <a:r>
              <a:rPr lang="cs-CZ" sz="1100" dirty="0" smtClean="0"/>
              <a:t>toto navýšení se dotkne jen rodičů, který k 1.1.2020 dosud nevyčerpali dosavadní celkovou částku RP</a:t>
            </a:r>
          </a:p>
          <a:p>
            <a:pPr marL="458425" indent="-457200">
              <a:buFontTx/>
              <a:buChar char="-"/>
            </a:pPr>
            <a:r>
              <a:rPr lang="cs-CZ" sz="1100" dirty="0" smtClean="0"/>
              <a:t>Maximální možná měsíční výše RP rodičů, kterým nebylo možno stanovit DVZ 10 000 Kč</a:t>
            </a:r>
          </a:p>
          <a:p>
            <a:pPr marL="458425" indent="-457200">
              <a:buFontTx/>
              <a:buChar char="-"/>
            </a:pPr>
            <a:r>
              <a:rPr lang="cs-CZ" sz="1100" dirty="0" smtClean="0"/>
              <a:t>Změna týkající se docházky dětí do 2 let věku do předškolních zařízení – navýšení ze 46 hodin na 92 hodin</a:t>
            </a:r>
          </a:p>
          <a:p>
            <a:pPr marL="458425" indent="-457200">
              <a:buFontTx/>
              <a:buChar char="-"/>
            </a:pPr>
            <a:r>
              <a:rPr lang="cs-CZ" sz="1100" dirty="0" smtClean="0"/>
              <a:t>Zavedení institutu odstranění tvrdosti zákona – pouze v jednom specifickém případě – jedno dítě z </a:t>
            </a:r>
            <a:r>
              <a:rPr lang="cs-CZ" sz="1100" dirty="0" err="1" smtClean="0"/>
              <a:t>vícerčat</a:t>
            </a:r>
            <a:r>
              <a:rPr lang="cs-CZ" sz="1100" dirty="0" smtClean="0"/>
              <a:t> zemře a rodič nadále pečuje jen o jedno dítě</a:t>
            </a:r>
          </a:p>
        </p:txBody>
      </p:sp>
    </p:spTree>
    <p:extLst>
      <p:ext uri="{BB962C8B-B14F-4D97-AF65-F5344CB8AC3E}">
        <p14:creationId xmlns:p14="http://schemas.microsoft.com/office/powerpoint/2010/main" val="790870515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Příspěvek na bydlení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1100" dirty="0" smtClean="0"/>
              <a:t>Za rodinu se pro účely </a:t>
            </a:r>
            <a:r>
              <a:rPr lang="cs-CZ" sz="1100" dirty="0" err="1" smtClean="0"/>
              <a:t>PnB</a:t>
            </a:r>
            <a:r>
              <a:rPr lang="cs-CZ" sz="1100" dirty="0" smtClean="0"/>
              <a:t> budou posuzovat všechny osoby, kromě dětí v plném přímém zaopatření ústavu pro péči o děti nebo mládež, které vymezuje jako osoby společně posuzované § 4 zákona č. 110/2006 Sb., o životním a existenčním minimu</a:t>
            </a:r>
          </a:p>
          <a:p>
            <a:pPr>
              <a:buFontTx/>
              <a:buChar char="-"/>
            </a:pPr>
            <a:r>
              <a:rPr lang="cs-CZ" sz="1100" dirty="0" smtClean="0"/>
              <a:t>Oprávnění orgánu státní sociální podpory provádět šetření v místě pro zjištění podmínek nároku na </a:t>
            </a:r>
            <a:r>
              <a:rPr lang="cs-CZ" sz="1100" dirty="0" err="1" smtClean="0"/>
              <a:t>PnB</a:t>
            </a:r>
            <a:r>
              <a:rPr lang="cs-CZ" sz="1100" dirty="0" smtClean="0"/>
              <a:t> a jeho výši</a:t>
            </a:r>
          </a:p>
          <a:p>
            <a:pPr>
              <a:buFontTx/>
              <a:buChar char="-"/>
            </a:pPr>
            <a:r>
              <a:rPr lang="cs-CZ" sz="1100" dirty="0" smtClean="0"/>
              <a:t>Za rodinu se pro účely </a:t>
            </a:r>
            <a:r>
              <a:rPr lang="cs-CZ" sz="1100" dirty="0" err="1" smtClean="0"/>
              <a:t>PnB</a:t>
            </a:r>
            <a:r>
              <a:rPr lang="cs-CZ" sz="1100" dirty="0" smtClean="0"/>
              <a:t> ze zákona neposuzuje jiná osoba, která sice byt užívá, ale prokáže, že společně trvale s rodinou nežije a neuhrazuje náklady na své potřeby</a:t>
            </a:r>
          </a:p>
          <a:p>
            <a:pPr>
              <a:buFontTx/>
              <a:buChar char="-"/>
            </a:pPr>
            <a:r>
              <a:rPr lang="cs-CZ" sz="1100" dirty="0" smtClean="0"/>
              <a:t>Aplikace ustanovení § 7 odst. 6 ZSSP – rozhodnutí o žádosti osoby, která by sice z důvodu příbuzenského vztahu bylo SPO, ale byt prokazatelně 3 měsíce neužívá, aby se k ní nepřihlíželo, zůstává zachována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241578725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cs typeface="Lucida Sans Unicode" panose="020B0602030504020204" pitchFamily="34" charset="0"/>
              </a:rPr>
              <a:t>Operační program potravinové </a:t>
            </a:r>
            <a:br>
              <a:rPr lang="cs-CZ" sz="2400" dirty="0">
                <a:cs typeface="Lucida Sans Unicode" panose="020B0602030504020204" pitchFamily="34" charset="0"/>
              </a:rPr>
            </a:br>
            <a:r>
              <a:rPr lang="cs-CZ" sz="2400" dirty="0">
                <a:cs typeface="Lucida Sans Unicode" panose="020B0602030504020204" pitchFamily="34" charset="0"/>
              </a:rPr>
              <a:t>a materiální pomoci </a:t>
            </a:r>
            <a:br>
              <a:rPr lang="cs-CZ" sz="2400" dirty="0">
                <a:cs typeface="Lucida Sans Unicode" panose="020B0602030504020204" pitchFamily="34" charset="0"/>
              </a:rPr>
            </a:br>
            <a:r>
              <a:rPr lang="cs-CZ" sz="2400" dirty="0" smtClean="0">
                <a:cs typeface="Lucida Sans Unicode" panose="020B0602030504020204" pitchFamily="34" charset="0"/>
              </a:rPr>
              <a:t>Obědy </a:t>
            </a:r>
            <a:r>
              <a:rPr lang="cs-CZ" sz="2400" dirty="0">
                <a:cs typeface="Lucida Sans Unicode" panose="020B0602030504020204" pitchFamily="34" charset="0"/>
              </a:rPr>
              <a:t>do škol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cs typeface="Lucida Sans Unicode" panose="020B0602030504020204" pitchFamily="34" charset="0"/>
              </a:rPr>
              <a:t/>
            </a:r>
            <a:br>
              <a:rPr lang="cs-CZ" dirty="0">
                <a:solidFill>
                  <a:schemeClr val="tx2">
                    <a:lumMod val="75000"/>
                  </a:schemeClr>
                </a:solidFill>
                <a:cs typeface="Lucida Sans Unicode" panose="020B0602030504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spcBef>
                <a:spcPts val="1200"/>
              </a:spcBef>
              <a:buNone/>
            </a:pPr>
            <a:endParaRPr lang="cs-CZ" sz="1200" dirty="0" smtClean="0"/>
          </a:p>
          <a:p>
            <a:pPr marL="0" lvl="1" indent="0" algn="just">
              <a:spcBef>
                <a:spcPts val="1200"/>
              </a:spcBef>
              <a:buNone/>
            </a:pPr>
            <a:r>
              <a:rPr lang="cs-CZ" sz="1200" dirty="0" smtClean="0"/>
              <a:t>5</a:t>
            </a:r>
            <a:r>
              <a:rPr lang="cs-CZ" sz="1200" dirty="0"/>
              <a:t>. výzva </a:t>
            </a:r>
            <a:r>
              <a:rPr lang="cs-CZ" sz="1200" dirty="0" smtClean="0"/>
              <a:t>je zaměřena </a:t>
            </a:r>
            <a:r>
              <a:rPr lang="cs-CZ" sz="1200" dirty="0"/>
              <a:t>na poskytování bezplatné stravy školním a předškolním dětem ve školním roce 2019/2020.</a:t>
            </a:r>
            <a:r>
              <a:rPr lang="cs-CZ" sz="1200" b="1" dirty="0"/>
              <a:t> </a:t>
            </a:r>
            <a:r>
              <a:rPr lang="cs-CZ" sz="1200" dirty="0"/>
              <a:t>Kraje se do této výzvy mohly zapojit do 3. 5. 2019.  Plánovaná alokace 5. výzvy činí 80 mil. Kč. </a:t>
            </a:r>
          </a:p>
          <a:p>
            <a:pPr marL="0" lvl="1" indent="0" algn="just">
              <a:spcBef>
                <a:spcPts val="1200"/>
              </a:spcBef>
              <a:buNone/>
            </a:pPr>
            <a:r>
              <a:rPr lang="cs-CZ" sz="1100" b="1" dirty="0" smtClean="0"/>
              <a:t>Dětem </a:t>
            </a:r>
            <a:r>
              <a:rPr lang="cs-CZ" sz="1100" b="1" dirty="0"/>
              <a:t>ve vážné sociální nouzi:</a:t>
            </a:r>
          </a:p>
          <a:p>
            <a:pPr marL="0" lvl="1" indent="0" algn="just">
              <a:spcBef>
                <a:spcPts val="1200"/>
              </a:spcBef>
              <a:buNone/>
            </a:pPr>
            <a:endParaRPr lang="cs-CZ" altLang="cs-CZ" sz="1100" dirty="0"/>
          </a:p>
          <a:p>
            <a:pPr marL="0" lvl="1" indent="0" algn="just">
              <a:spcBef>
                <a:spcPts val="1200"/>
              </a:spcBef>
              <a:buNone/>
            </a:pPr>
            <a:r>
              <a:rPr lang="cs-CZ" altLang="cs-CZ" sz="1100" dirty="0"/>
              <a:t>→ zajistit pravidelnou kvalitní stravu</a:t>
            </a:r>
          </a:p>
          <a:p>
            <a:pPr marL="0" lvl="1" indent="0" algn="just">
              <a:spcBef>
                <a:spcPts val="1200"/>
              </a:spcBef>
              <a:buNone/>
            </a:pPr>
            <a:endParaRPr lang="cs-CZ" altLang="cs-CZ" sz="1100" dirty="0"/>
          </a:p>
          <a:p>
            <a:pPr marL="0" lvl="1" indent="0" algn="just">
              <a:spcBef>
                <a:spcPts val="1200"/>
              </a:spcBef>
              <a:buNone/>
            </a:pPr>
            <a:r>
              <a:rPr lang="cs-CZ" altLang="cs-CZ" sz="1100" dirty="0"/>
              <a:t>→ vypěstovat zdravé stravovací návyky</a:t>
            </a:r>
          </a:p>
          <a:p>
            <a:pPr marL="342900" lvl="1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1100" dirty="0"/>
              <a:t>děti 3-15 let z rodin v hmotné </a:t>
            </a:r>
            <a:r>
              <a:rPr lang="cs-CZ" altLang="cs-CZ" sz="1100" dirty="0" smtClean="0"/>
              <a:t>nouzi</a:t>
            </a:r>
            <a:endParaRPr lang="cs-CZ" altLang="cs-CZ" sz="1100" dirty="0"/>
          </a:p>
          <a:p>
            <a:pPr marL="342900" lvl="1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1100" dirty="0"/>
              <a:t>oběd musí být sněden ve škole</a:t>
            </a:r>
          </a:p>
          <a:p>
            <a:pPr marL="342900" lvl="1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altLang="cs-CZ" sz="1100" dirty="0"/>
          </a:p>
          <a:p>
            <a:pPr marL="0" lvl="1" algn="just">
              <a:spcBef>
                <a:spcPts val="1200"/>
              </a:spcBef>
            </a:pPr>
            <a:r>
              <a:rPr lang="cs-CZ" altLang="cs-CZ" sz="1100" dirty="0"/>
              <a:t>→ nejedná se o finanční podporu rodin</a:t>
            </a:r>
          </a:p>
          <a:p>
            <a:pPr marL="0" lvl="1" algn="just">
              <a:spcBef>
                <a:spcPts val="1200"/>
              </a:spcBef>
            </a:pPr>
            <a:endParaRPr lang="cs-CZ" altLang="cs-CZ" sz="1100" dirty="0"/>
          </a:p>
          <a:p>
            <a:pPr marL="0" lvl="1" algn="just">
              <a:spcBef>
                <a:spcPts val="1200"/>
              </a:spcBef>
            </a:pPr>
            <a:r>
              <a:rPr lang="cs-CZ" altLang="cs-CZ" sz="1100" dirty="0"/>
              <a:t>→ pomoc je poskytována přímo dítěti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219407412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cs typeface="Lucida Sans Unicode" panose="020B0602030504020204" pitchFamily="34" charset="0"/>
              </a:rPr>
              <a:t>Operační program potravinové </a:t>
            </a:r>
            <a:br>
              <a:rPr lang="cs-CZ" sz="2400" dirty="0">
                <a:cs typeface="Lucida Sans Unicode" panose="020B0602030504020204" pitchFamily="34" charset="0"/>
              </a:rPr>
            </a:br>
            <a:r>
              <a:rPr lang="cs-CZ" sz="2400" dirty="0">
                <a:cs typeface="Lucida Sans Unicode" panose="020B0602030504020204" pitchFamily="34" charset="0"/>
              </a:rPr>
              <a:t>a materiální pomoci </a:t>
            </a:r>
            <a:br>
              <a:rPr lang="cs-CZ" sz="2400" dirty="0">
                <a:cs typeface="Lucida Sans Unicode" panose="020B0602030504020204" pitchFamily="34" charset="0"/>
              </a:rPr>
            </a:br>
            <a:r>
              <a:rPr lang="cs-CZ" sz="2400" dirty="0">
                <a:cs typeface="Lucida Sans Unicode" panose="020B0602030504020204" pitchFamily="34" charset="0"/>
              </a:rPr>
              <a:t>Obědy do škol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>
              <a:spcAft>
                <a:spcPts val="600"/>
              </a:spcAft>
            </a:pPr>
            <a:endParaRPr lang="cs-CZ" altLang="cs-CZ" sz="1100" dirty="0" smtClean="0"/>
          </a:p>
          <a:p>
            <a:pPr marL="0" lvl="1">
              <a:spcAft>
                <a:spcPts val="600"/>
              </a:spcAft>
            </a:pPr>
            <a:endParaRPr lang="cs-CZ" altLang="cs-CZ" sz="1100" dirty="0"/>
          </a:p>
          <a:p>
            <a:pPr marL="0" lvl="1">
              <a:spcAft>
                <a:spcPts val="600"/>
              </a:spcAft>
            </a:pPr>
            <a:r>
              <a:rPr lang="cs-CZ" altLang="cs-CZ" sz="1100" dirty="0" smtClean="0"/>
              <a:t>1. MPSV </a:t>
            </a:r>
            <a:r>
              <a:rPr lang="cs-CZ" altLang="cs-CZ" sz="1100" dirty="0"/>
              <a:t>vyhlásí výzvu</a:t>
            </a:r>
          </a:p>
          <a:p>
            <a:pPr marL="0" lvl="1">
              <a:spcAft>
                <a:spcPts val="600"/>
              </a:spcAft>
            </a:pPr>
            <a:r>
              <a:rPr lang="cs-CZ" altLang="cs-CZ" sz="1100" dirty="0"/>
              <a:t>2. </a:t>
            </a:r>
            <a:r>
              <a:rPr lang="cs-CZ" altLang="cs-CZ" sz="1100" b="1" dirty="0"/>
              <a:t>KÚ</a:t>
            </a:r>
            <a:r>
              <a:rPr lang="cs-CZ" altLang="cs-CZ" sz="1100" dirty="0"/>
              <a:t> osloví školy</a:t>
            </a:r>
          </a:p>
          <a:p>
            <a:pPr marL="0" lvl="1">
              <a:spcAft>
                <a:spcPts val="600"/>
              </a:spcAft>
            </a:pPr>
            <a:r>
              <a:rPr lang="cs-CZ" altLang="cs-CZ" sz="1100" dirty="0"/>
              <a:t>3. </a:t>
            </a:r>
            <a:r>
              <a:rPr lang="cs-CZ" altLang="cs-CZ" sz="1100" b="1" dirty="0"/>
              <a:t>Školy</a:t>
            </a:r>
            <a:r>
              <a:rPr lang="cs-CZ" altLang="cs-CZ" sz="1100" dirty="0"/>
              <a:t> dají odhad počtu dětí</a:t>
            </a:r>
          </a:p>
          <a:p>
            <a:pPr marL="0" lvl="1">
              <a:spcAft>
                <a:spcPts val="600"/>
              </a:spcAft>
            </a:pPr>
            <a:r>
              <a:rPr lang="cs-CZ" altLang="cs-CZ" sz="1100" dirty="0"/>
              <a:t>4. </a:t>
            </a:r>
            <a:r>
              <a:rPr lang="cs-CZ" altLang="cs-CZ" sz="1100" b="1" dirty="0"/>
              <a:t>KÚ</a:t>
            </a:r>
            <a:r>
              <a:rPr lang="cs-CZ" altLang="cs-CZ" sz="1100" dirty="0"/>
              <a:t> podá žádost</a:t>
            </a:r>
          </a:p>
          <a:p>
            <a:pPr marL="0" lvl="1">
              <a:spcAft>
                <a:spcPts val="600"/>
              </a:spcAft>
            </a:pPr>
            <a:r>
              <a:rPr lang="cs-CZ" altLang="cs-CZ" sz="1100" dirty="0"/>
              <a:t>5. </a:t>
            </a:r>
            <a:r>
              <a:rPr lang="cs-CZ" altLang="cs-CZ" sz="1100" b="1" dirty="0"/>
              <a:t>Úřad práce</a:t>
            </a:r>
          </a:p>
          <a:p>
            <a:pPr marL="0" lvl="1">
              <a:spcAft>
                <a:spcPts val="600"/>
              </a:spcAft>
            </a:pPr>
            <a:r>
              <a:rPr lang="cs-CZ" altLang="cs-CZ" sz="1100" dirty="0"/>
              <a:t>6. </a:t>
            </a:r>
            <a:r>
              <a:rPr lang="cs-CZ" altLang="cs-CZ" sz="1100" b="1" dirty="0"/>
              <a:t>ŘO</a:t>
            </a:r>
            <a:r>
              <a:rPr lang="cs-CZ" altLang="cs-CZ" sz="1100" dirty="0"/>
              <a:t> pošle dotaci na </a:t>
            </a:r>
            <a:r>
              <a:rPr lang="cs-CZ" altLang="cs-CZ" sz="1100" b="1" dirty="0"/>
              <a:t>KÚ </a:t>
            </a:r>
            <a:r>
              <a:rPr lang="cs-CZ" altLang="cs-CZ" sz="1100" dirty="0"/>
              <a:t>+ 5% paušál na náklady spojené s administrativou</a:t>
            </a:r>
          </a:p>
          <a:p>
            <a:pPr marL="0" lvl="1">
              <a:spcAft>
                <a:spcPts val="600"/>
              </a:spcAft>
            </a:pPr>
            <a:r>
              <a:rPr lang="cs-CZ" altLang="cs-CZ" sz="1100" dirty="0"/>
              <a:t>7. Peníze </a:t>
            </a:r>
            <a:r>
              <a:rPr lang="cs-CZ" altLang="cs-CZ" sz="1100" b="1" dirty="0"/>
              <a:t>školám a jídelnám </a:t>
            </a:r>
            <a:r>
              <a:rPr lang="cs-CZ" altLang="cs-CZ" sz="1100" dirty="0"/>
              <a:t>(partnerské organizace)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945983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Role Úřadu práce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11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100" dirty="0" smtClean="0"/>
              <a:t>identifikuje </a:t>
            </a:r>
            <a:r>
              <a:rPr lang="cs-CZ" sz="1100" dirty="0"/>
              <a:t>děti z cílové skupiny</a:t>
            </a:r>
          </a:p>
          <a:p>
            <a:pPr marL="720000" lvl="1" indent="-180000">
              <a:buSzPct val="50000"/>
              <a:buFont typeface="Courier New" panose="02070309020205020404" pitchFamily="49" charset="0"/>
              <a:buChar char="o"/>
            </a:pPr>
            <a:r>
              <a:rPr lang="cs-CZ" sz="1100" dirty="0"/>
              <a:t>rodiny v hmotné nouzi v </a:t>
            </a:r>
            <a:r>
              <a:rPr lang="cs-CZ" sz="1100" dirty="0" smtClean="0"/>
              <a:t>5/6 2019</a:t>
            </a:r>
            <a:endParaRPr lang="cs-CZ" sz="1100" b="1" dirty="0"/>
          </a:p>
          <a:p>
            <a:pPr marL="720000" lvl="1" indent="-180000">
              <a:buSzPct val="50000"/>
              <a:buFont typeface="Courier New" panose="02070309020205020404" pitchFamily="49" charset="0"/>
              <a:buChar char="o"/>
            </a:pPr>
            <a:r>
              <a:rPr lang="cs-CZ" sz="1100" dirty="0"/>
              <a:t>věk </a:t>
            </a:r>
            <a:r>
              <a:rPr lang="cs-CZ" sz="1100" b="1" dirty="0"/>
              <a:t>3 - 15 let</a:t>
            </a:r>
          </a:p>
          <a:p>
            <a:pPr marL="720000" lvl="1" indent="-180000">
              <a:buSzPct val="50000"/>
              <a:buFont typeface="Courier New" panose="02070309020205020404" pitchFamily="49" charset="0"/>
              <a:buChar char="o"/>
            </a:pPr>
            <a:r>
              <a:rPr lang="cs-CZ" sz="1100" dirty="0"/>
              <a:t>dítě navštěvuje </a:t>
            </a:r>
            <a:r>
              <a:rPr lang="cs-CZ" sz="1100" b="1" dirty="0"/>
              <a:t>zapojenou školu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100" dirty="0"/>
              <a:t>informuje rodiče o programu, motivuje k zapojení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100" dirty="0"/>
              <a:t>potvrzuje oprávněnost dětí → poskytuje škole prostřednictvím Krajského úřadu konečný seznam zapojených dětí</a:t>
            </a:r>
            <a:endParaRPr lang="cs-CZ" sz="11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170326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PPT sablona_UP (1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sablona_UP (1)</Template>
  <TotalTime>28061</TotalTime>
  <Words>1545</Words>
  <Application>Microsoft Office PowerPoint</Application>
  <PresentationFormat>Předvádění na obrazovce (4:3)</PresentationFormat>
  <Paragraphs>166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Lucida Sans Unicode</vt:lpstr>
      <vt:lpstr>PPT sablona_UP (1)</vt:lpstr>
      <vt:lpstr>Nepojistné sociální dávky Doplatek na bydlení – azylové domy</vt:lpstr>
      <vt:lpstr>Prezentace aplikace PowerPoint</vt:lpstr>
      <vt:lpstr>Prezentace aplikace PowerPoint</vt:lpstr>
      <vt:lpstr>Prezentace aplikace PowerPoint</vt:lpstr>
      <vt:lpstr>Rodičovský příspěvek</vt:lpstr>
      <vt:lpstr>Příspěvek na bydlení</vt:lpstr>
      <vt:lpstr>Operační program potravinové  a materiální pomoci  Obědy do škol </vt:lpstr>
      <vt:lpstr>Operační program potravinové  a materiální pomoci  Obědy do škol</vt:lpstr>
      <vt:lpstr>Role Úřadu práce</vt:lpstr>
      <vt:lpstr>Prezentace aplikace PowerPoint</vt:lpstr>
      <vt:lpstr>Sociální pomoc v oblasti bydlení</vt:lpstr>
      <vt:lpstr>Odůvodněné náklady na bydlení – pobytová sociální služba</vt:lpstr>
      <vt:lpstr>Odůvodněné náklady na bydlení</vt:lpstr>
      <vt:lpstr>Odůvodněné náklady na bydlení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Jana Kulhánková</dc:creator>
  <cp:lastModifiedBy>Schülerová Nela</cp:lastModifiedBy>
  <cp:revision>701</cp:revision>
  <cp:lastPrinted>2019-03-12T12:13:19Z</cp:lastPrinted>
  <dcterms:created xsi:type="dcterms:W3CDTF">2013-03-26T10:26:50Z</dcterms:created>
  <dcterms:modified xsi:type="dcterms:W3CDTF">2020-01-15T15:05:03Z</dcterms:modified>
</cp:coreProperties>
</file>