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3"/>
  </p:notesMasterIdLst>
  <p:handoutMasterIdLst>
    <p:handoutMasterId r:id="rId14"/>
  </p:handoutMasterIdLst>
  <p:sldIdLst>
    <p:sldId id="256" r:id="rId2"/>
    <p:sldId id="464" r:id="rId3"/>
    <p:sldId id="491" r:id="rId4"/>
    <p:sldId id="467" r:id="rId5"/>
    <p:sldId id="470" r:id="rId6"/>
    <p:sldId id="468" r:id="rId7"/>
    <p:sldId id="472" r:id="rId8"/>
    <p:sldId id="498" r:id="rId9"/>
    <p:sldId id="465" r:id="rId10"/>
    <p:sldId id="499" r:id="rId11"/>
    <p:sldId id="437" r:id="rId12"/>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D6067467-E356-4D1B-A980-854A260FD949}">
          <p14:sldIdLst>
            <p14:sldId id="256"/>
            <p14:sldId id="464"/>
            <p14:sldId id="491"/>
            <p14:sldId id="467"/>
            <p14:sldId id="470"/>
            <p14:sldId id="468"/>
            <p14:sldId id="472"/>
            <p14:sldId id="498"/>
            <p14:sldId id="465"/>
            <p14:sldId id="499"/>
            <p14:sldId id="43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yl s motivem 1 – zvýraznění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 s motivem 1 – zvýraznění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E171933-4619-4E11-9A3F-F7608DF75F80}" styleName="Střední styl 1 – zvýraznění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75DCB02-9BB8-47FD-8907-85C794F793BA}" styleName="Styl s motivem 1 – zvýraznění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785" autoAdjust="0"/>
    <p:restoredTop sz="93073" autoAdjust="0"/>
  </p:normalViewPr>
  <p:slideViewPr>
    <p:cSldViewPr>
      <p:cViewPr varScale="1">
        <p:scale>
          <a:sx n="72" d="100"/>
          <a:sy n="72" d="100"/>
        </p:scale>
        <p:origin x="942"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6" d="100"/>
          <a:sy n="76" d="100"/>
        </p:scale>
        <p:origin x="-2214" y="-108"/>
      </p:cViewPr>
      <p:guideLst>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554" cy="496332"/>
          </a:xfrm>
          <a:prstGeom prst="rect">
            <a:avLst/>
          </a:prstGeom>
        </p:spPr>
        <p:txBody>
          <a:bodyPr vert="horz" lIns="91610" tIns="45805" rIns="91610" bIns="45805" rtlCol="0"/>
          <a:lstStyle>
            <a:lvl1pPr algn="l">
              <a:defRPr sz="1200"/>
            </a:lvl1pPr>
          </a:lstStyle>
          <a:p>
            <a:endParaRPr lang="cs-CZ" dirty="0"/>
          </a:p>
        </p:txBody>
      </p:sp>
      <p:sp>
        <p:nvSpPr>
          <p:cNvPr id="3" name="Zástupný symbol pro datum 2"/>
          <p:cNvSpPr>
            <a:spLocks noGrp="1"/>
          </p:cNvSpPr>
          <p:nvPr>
            <p:ph type="dt" sz="quarter" idx="1"/>
          </p:nvPr>
        </p:nvSpPr>
        <p:spPr>
          <a:xfrm>
            <a:off x="3850532" y="0"/>
            <a:ext cx="2945554" cy="496332"/>
          </a:xfrm>
          <a:prstGeom prst="rect">
            <a:avLst/>
          </a:prstGeom>
        </p:spPr>
        <p:txBody>
          <a:bodyPr vert="horz" lIns="91610" tIns="45805" rIns="91610" bIns="45805" rtlCol="0"/>
          <a:lstStyle>
            <a:lvl1pPr algn="r">
              <a:defRPr sz="1200"/>
            </a:lvl1pPr>
          </a:lstStyle>
          <a:p>
            <a:fld id="{5B74E220-270F-4669-8C16-E520C88404BD}" type="datetimeFigureOut">
              <a:rPr lang="cs-CZ" smtClean="0"/>
              <a:t>15.11.2019</a:t>
            </a:fld>
            <a:endParaRPr lang="cs-CZ" dirty="0"/>
          </a:p>
        </p:txBody>
      </p:sp>
      <p:sp>
        <p:nvSpPr>
          <p:cNvPr id="4" name="Zástupný symbol pro zápatí 3"/>
          <p:cNvSpPr>
            <a:spLocks noGrp="1"/>
          </p:cNvSpPr>
          <p:nvPr>
            <p:ph type="ftr" sz="quarter" idx="2"/>
          </p:nvPr>
        </p:nvSpPr>
        <p:spPr>
          <a:xfrm>
            <a:off x="0" y="9428716"/>
            <a:ext cx="2945554" cy="496332"/>
          </a:xfrm>
          <a:prstGeom prst="rect">
            <a:avLst/>
          </a:prstGeom>
        </p:spPr>
        <p:txBody>
          <a:bodyPr vert="horz" lIns="91610" tIns="45805" rIns="91610" bIns="45805" rtlCol="0" anchor="b"/>
          <a:lstStyle>
            <a:lvl1pPr algn="l">
              <a:defRPr sz="1200"/>
            </a:lvl1pPr>
          </a:lstStyle>
          <a:p>
            <a:endParaRPr lang="cs-CZ" dirty="0"/>
          </a:p>
        </p:txBody>
      </p:sp>
      <p:sp>
        <p:nvSpPr>
          <p:cNvPr id="5" name="Zástupný symbol pro číslo snímku 4"/>
          <p:cNvSpPr>
            <a:spLocks noGrp="1"/>
          </p:cNvSpPr>
          <p:nvPr>
            <p:ph type="sldNum" sz="quarter" idx="3"/>
          </p:nvPr>
        </p:nvSpPr>
        <p:spPr>
          <a:xfrm>
            <a:off x="3850532" y="9428716"/>
            <a:ext cx="2945554" cy="496332"/>
          </a:xfrm>
          <a:prstGeom prst="rect">
            <a:avLst/>
          </a:prstGeom>
        </p:spPr>
        <p:txBody>
          <a:bodyPr vert="horz" lIns="91610" tIns="45805" rIns="91610" bIns="45805" rtlCol="0" anchor="b"/>
          <a:lstStyle>
            <a:lvl1pPr algn="r">
              <a:defRPr sz="1200"/>
            </a:lvl1pPr>
          </a:lstStyle>
          <a:p>
            <a:fld id="{3652490E-B88B-431B-8589-41E53101D0A4}" type="slidenum">
              <a:rPr lang="cs-CZ" smtClean="0"/>
              <a:t>‹#›</a:t>
            </a:fld>
            <a:endParaRPr lang="cs-CZ" dirty="0"/>
          </a:p>
        </p:txBody>
      </p:sp>
    </p:spTree>
    <p:extLst>
      <p:ext uri="{BB962C8B-B14F-4D97-AF65-F5344CB8AC3E}">
        <p14:creationId xmlns:p14="http://schemas.microsoft.com/office/powerpoint/2010/main" val="1054820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60" cy="496332"/>
          </a:xfrm>
          <a:prstGeom prst="rect">
            <a:avLst/>
          </a:prstGeom>
        </p:spPr>
        <p:txBody>
          <a:bodyPr vert="horz" lIns="91610" tIns="45805" rIns="91610" bIns="45805" rtlCol="0"/>
          <a:lstStyle>
            <a:lvl1pPr algn="l">
              <a:defRPr sz="1200"/>
            </a:lvl1pPr>
          </a:lstStyle>
          <a:p>
            <a:endParaRPr lang="cs-CZ" dirty="0"/>
          </a:p>
        </p:txBody>
      </p:sp>
      <p:sp>
        <p:nvSpPr>
          <p:cNvPr id="3" name="Zástupný symbol pro datum 2"/>
          <p:cNvSpPr>
            <a:spLocks noGrp="1"/>
          </p:cNvSpPr>
          <p:nvPr>
            <p:ph type="dt" idx="1"/>
          </p:nvPr>
        </p:nvSpPr>
        <p:spPr>
          <a:xfrm>
            <a:off x="3850442" y="0"/>
            <a:ext cx="2945660" cy="496332"/>
          </a:xfrm>
          <a:prstGeom prst="rect">
            <a:avLst/>
          </a:prstGeom>
        </p:spPr>
        <p:txBody>
          <a:bodyPr vert="horz" lIns="91610" tIns="45805" rIns="91610" bIns="45805" rtlCol="0"/>
          <a:lstStyle>
            <a:lvl1pPr algn="r">
              <a:defRPr sz="1200"/>
            </a:lvl1pPr>
          </a:lstStyle>
          <a:p>
            <a:fld id="{FCEE83E4-6F57-40F3-8DB5-E95AE0E572B5}" type="datetimeFigureOut">
              <a:rPr lang="cs-CZ" smtClean="0"/>
              <a:t>15.11.2019</a:t>
            </a:fld>
            <a:endParaRPr lang="cs-CZ" dirty="0"/>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610" tIns="45805" rIns="91610" bIns="45805" rtlCol="0" anchor="ctr"/>
          <a:lstStyle/>
          <a:p>
            <a:endParaRPr lang="cs-CZ" dirty="0"/>
          </a:p>
        </p:txBody>
      </p:sp>
      <p:sp>
        <p:nvSpPr>
          <p:cNvPr id="5" name="Zástupný symbol pro poznámky 4"/>
          <p:cNvSpPr>
            <a:spLocks noGrp="1"/>
          </p:cNvSpPr>
          <p:nvPr>
            <p:ph type="body" sz="quarter" idx="3"/>
          </p:nvPr>
        </p:nvSpPr>
        <p:spPr>
          <a:xfrm>
            <a:off x="679768" y="4715154"/>
            <a:ext cx="5438140" cy="4466987"/>
          </a:xfrm>
          <a:prstGeom prst="rect">
            <a:avLst/>
          </a:prstGeom>
        </p:spPr>
        <p:txBody>
          <a:bodyPr vert="horz" lIns="91610" tIns="45805" rIns="91610" bIns="45805"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8583"/>
            <a:ext cx="2945660" cy="496332"/>
          </a:xfrm>
          <a:prstGeom prst="rect">
            <a:avLst/>
          </a:prstGeom>
        </p:spPr>
        <p:txBody>
          <a:bodyPr vert="horz" lIns="91610" tIns="45805" rIns="91610" bIns="45805"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50442" y="9428583"/>
            <a:ext cx="2945660" cy="496332"/>
          </a:xfrm>
          <a:prstGeom prst="rect">
            <a:avLst/>
          </a:prstGeom>
        </p:spPr>
        <p:txBody>
          <a:bodyPr vert="horz" lIns="91610" tIns="45805" rIns="91610" bIns="45805" rtlCol="0" anchor="b"/>
          <a:lstStyle>
            <a:lvl1pPr algn="r">
              <a:defRPr sz="1200"/>
            </a:lvl1pPr>
          </a:lstStyle>
          <a:p>
            <a:fld id="{41A4EFAA-816D-422C-A0CC-995DF6625451}" type="slidenum">
              <a:rPr lang="cs-CZ" smtClean="0"/>
              <a:t>‹#›</a:t>
            </a:fld>
            <a:endParaRPr lang="cs-CZ" dirty="0"/>
          </a:p>
        </p:txBody>
      </p:sp>
    </p:spTree>
    <p:extLst>
      <p:ext uri="{BB962C8B-B14F-4D97-AF65-F5344CB8AC3E}">
        <p14:creationId xmlns:p14="http://schemas.microsoft.com/office/powerpoint/2010/main" val="2168147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defTabSz="921075">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2</a:t>
            </a:fld>
            <a:endParaRPr lang="cs-CZ" dirty="0"/>
          </a:p>
        </p:txBody>
      </p:sp>
    </p:spTree>
    <p:extLst>
      <p:ext uri="{BB962C8B-B14F-4D97-AF65-F5344CB8AC3E}">
        <p14:creationId xmlns:p14="http://schemas.microsoft.com/office/powerpoint/2010/main" val="1334177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defTabSz="921075">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3</a:t>
            </a:fld>
            <a:endParaRPr lang="cs-CZ" dirty="0"/>
          </a:p>
        </p:txBody>
      </p:sp>
    </p:spTree>
    <p:extLst>
      <p:ext uri="{BB962C8B-B14F-4D97-AF65-F5344CB8AC3E}">
        <p14:creationId xmlns:p14="http://schemas.microsoft.com/office/powerpoint/2010/main" val="3413434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defTabSz="921075">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4</a:t>
            </a:fld>
            <a:endParaRPr lang="cs-CZ" dirty="0"/>
          </a:p>
        </p:txBody>
      </p:sp>
    </p:spTree>
    <p:extLst>
      <p:ext uri="{BB962C8B-B14F-4D97-AF65-F5344CB8AC3E}">
        <p14:creationId xmlns:p14="http://schemas.microsoft.com/office/powerpoint/2010/main" val="3434226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defTabSz="921075">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5</a:t>
            </a:fld>
            <a:endParaRPr lang="cs-CZ" dirty="0"/>
          </a:p>
        </p:txBody>
      </p:sp>
    </p:spTree>
    <p:extLst>
      <p:ext uri="{BB962C8B-B14F-4D97-AF65-F5344CB8AC3E}">
        <p14:creationId xmlns:p14="http://schemas.microsoft.com/office/powerpoint/2010/main" val="28883795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r>
              <a:rPr lang="cs-CZ" u="sng" dirty="0"/>
              <a:t>Změny v typologii sociálních služeb</a:t>
            </a:r>
            <a:endParaRPr lang="cs-CZ" dirty="0"/>
          </a:p>
          <a:p>
            <a:r>
              <a:rPr lang="cs-CZ" dirty="0"/>
              <a:t> </a:t>
            </a:r>
          </a:p>
          <a:p>
            <a:pPr lvl="0"/>
            <a:r>
              <a:rPr lang="cs-CZ" dirty="0"/>
              <a:t>spíše souhlasí všichni se spojením pobytových služeb péče do jedné</a:t>
            </a:r>
          </a:p>
          <a:p>
            <a:pPr lvl="0"/>
            <a:r>
              <a:rPr lang="cs-CZ" dirty="0"/>
              <a:t>ostatní témata jsou v jednání a s návrhy souhlasí, řeší se jenom technické parametry</a:t>
            </a:r>
          </a:p>
          <a:p>
            <a:pPr defTabSz="921075">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6</a:t>
            </a:fld>
            <a:endParaRPr lang="cs-CZ" dirty="0"/>
          </a:p>
        </p:txBody>
      </p:sp>
    </p:spTree>
    <p:extLst>
      <p:ext uri="{BB962C8B-B14F-4D97-AF65-F5344CB8AC3E}">
        <p14:creationId xmlns:p14="http://schemas.microsoft.com/office/powerpoint/2010/main" val="15967200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r>
              <a:rPr lang="cs-CZ" u="sng" dirty="0"/>
              <a:t>Změny v typologii sociálních služeb</a:t>
            </a:r>
            <a:endParaRPr lang="cs-CZ" dirty="0"/>
          </a:p>
          <a:p>
            <a:r>
              <a:rPr lang="cs-CZ" dirty="0"/>
              <a:t> </a:t>
            </a:r>
          </a:p>
          <a:p>
            <a:pPr lvl="0"/>
            <a:r>
              <a:rPr lang="cs-CZ" dirty="0"/>
              <a:t>spíše souhlasí všichni se spojením pobytových služeb péče do jedné</a:t>
            </a:r>
          </a:p>
          <a:p>
            <a:pPr lvl="0"/>
            <a:r>
              <a:rPr lang="cs-CZ" dirty="0"/>
              <a:t>ostatní témata jsou v jednání a s návrhy souhlasí, řeší se jenom technické parametry</a:t>
            </a:r>
          </a:p>
          <a:p>
            <a:pPr defTabSz="921075">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7</a:t>
            </a:fld>
            <a:endParaRPr lang="cs-CZ" dirty="0"/>
          </a:p>
        </p:txBody>
      </p:sp>
    </p:spTree>
    <p:extLst>
      <p:ext uri="{BB962C8B-B14F-4D97-AF65-F5344CB8AC3E}">
        <p14:creationId xmlns:p14="http://schemas.microsoft.com/office/powerpoint/2010/main" val="3689647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defTabSz="921075">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9</a:t>
            </a:fld>
            <a:endParaRPr lang="cs-CZ" dirty="0"/>
          </a:p>
        </p:txBody>
      </p:sp>
    </p:spTree>
    <p:extLst>
      <p:ext uri="{BB962C8B-B14F-4D97-AF65-F5344CB8AC3E}">
        <p14:creationId xmlns:p14="http://schemas.microsoft.com/office/powerpoint/2010/main" val="164681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71E4649F-4CCA-4956-B2A7-3F1AC3C081B4}" type="datetimeFigureOut">
              <a:rPr lang="cs-CZ" smtClean="0"/>
              <a:t>15.11.2019</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3006834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71E4649F-4CCA-4956-B2A7-3F1AC3C081B4}" type="datetimeFigureOut">
              <a:rPr lang="cs-CZ" smtClean="0"/>
              <a:t>15.11.2019</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1837935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71E4649F-4CCA-4956-B2A7-3F1AC3C081B4}" type="datetimeFigureOut">
              <a:rPr lang="cs-CZ" smtClean="0"/>
              <a:t>15.11.2019</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2254433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71E4649F-4CCA-4956-B2A7-3F1AC3C081B4}" type="datetimeFigureOut">
              <a:rPr lang="cs-CZ" smtClean="0"/>
              <a:t>15.11.2019</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2648460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71E4649F-4CCA-4956-B2A7-3F1AC3C081B4}" type="datetimeFigureOut">
              <a:rPr lang="cs-CZ" smtClean="0"/>
              <a:t>15.11.2019</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1846368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71E4649F-4CCA-4956-B2A7-3F1AC3C081B4}" type="datetimeFigureOut">
              <a:rPr lang="cs-CZ" smtClean="0"/>
              <a:t>15.11.2019</a:t>
            </a:fld>
            <a:endParaRPr lang="cs-CZ" dirty="0"/>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1518952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71E4649F-4CCA-4956-B2A7-3F1AC3C081B4}" type="datetimeFigureOut">
              <a:rPr lang="cs-CZ" smtClean="0"/>
              <a:t>15.11.2019</a:t>
            </a:fld>
            <a:endParaRPr lang="cs-CZ" dirty="0"/>
          </a:p>
        </p:txBody>
      </p:sp>
      <p:sp>
        <p:nvSpPr>
          <p:cNvPr id="8" name="Zástupný symbol pro zápatí 7"/>
          <p:cNvSpPr>
            <a:spLocks noGrp="1"/>
          </p:cNvSpPr>
          <p:nvPr>
            <p:ph type="ftr" sz="quarter" idx="11"/>
          </p:nvPr>
        </p:nvSpPr>
        <p:spPr/>
        <p:txBody>
          <a:bodyPr/>
          <a:lstStyle/>
          <a:p>
            <a:endParaRPr lang="cs-CZ" dirty="0"/>
          </a:p>
        </p:txBody>
      </p:sp>
      <p:sp>
        <p:nvSpPr>
          <p:cNvPr id="9" name="Zástupný symbol pro číslo snímku 8"/>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3073303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71E4649F-4CCA-4956-B2A7-3F1AC3C081B4}" type="datetimeFigureOut">
              <a:rPr lang="cs-CZ" smtClean="0"/>
              <a:t>15.11.2019</a:t>
            </a:fld>
            <a:endParaRPr lang="cs-CZ" dirty="0"/>
          </a:p>
        </p:txBody>
      </p:sp>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3350730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71E4649F-4CCA-4956-B2A7-3F1AC3C081B4}" type="datetimeFigureOut">
              <a:rPr lang="cs-CZ" smtClean="0"/>
              <a:t>15.11.2019</a:t>
            </a:fld>
            <a:endParaRPr lang="cs-CZ" dirty="0"/>
          </a:p>
        </p:txBody>
      </p:sp>
      <p:sp>
        <p:nvSpPr>
          <p:cNvPr id="3" name="Zástupný symbol pro zápatí 2"/>
          <p:cNvSpPr>
            <a:spLocks noGrp="1"/>
          </p:cNvSpPr>
          <p:nvPr>
            <p:ph type="ftr" sz="quarter" idx="11"/>
          </p:nvPr>
        </p:nvSpPr>
        <p:spPr/>
        <p:txBody>
          <a:bodyPr/>
          <a:lstStyle/>
          <a:p>
            <a:endParaRPr lang="cs-CZ" dirty="0"/>
          </a:p>
        </p:txBody>
      </p:sp>
      <p:sp>
        <p:nvSpPr>
          <p:cNvPr id="4" name="Zástupný symbol pro číslo snímku 3"/>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3891669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71E4649F-4CCA-4956-B2A7-3F1AC3C081B4}" type="datetimeFigureOut">
              <a:rPr lang="cs-CZ" smtClean="0"/>
              <a:t>15.11.2019</a:t>
            </a:fld>
            <a:endParaRPr lang="cs-CZ" dirty="0"/>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2626969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dirty="0" smtClean="0"/>
              <a:t>Kliknutím na ikonu přidáte obrázek.</a:t>
            </a:r>
            <a:endParaRPr lang="cs-CZ" dirty="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71E4649F-4CCA-4956-B2A7-3F1AC3C081B4}" type="datetimeFigureOut">
              <a:rPr lang="cs-CZ" smtClean="0"/>
              <a:t>15.11.2019</a:t>
            </a:fld>
            <a:endParaRPr lang="cs-CZ" dirty="0"/>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496400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E4649F-4CCA-4956-B2A7-3F1AC3C081B4}" type="datetimeFigureOut">
              <a:rPr lang="cs-CZ" smtClean="0"/>
              <a:t>15.11.2019</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dirty="0"/>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CCEE3C-7C1C-415B-B84F-414D56E5C331}" type="slidenum">
              <a:rPr lang="cs-CZ" smtClean="0"/>
              <a:t>‹#›</a:t>
            </a:fld>
            <a:endParaRPr lang="cs-CZ" dirty="0"/>
          </a:p>
        </p:txBody>
      </p:sp>
    </p:spTree>
    <p:extLst>
      <p:ext uri="{BB962C8B-B14F-4D97-AF65-F5344CB8AC3E}">
        <p14:creationId xmlns:p14="http://schemas.microsoft.com/office/powerpoint/2010/main" val="219253316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0"/>
                <a:lumOff val="100000"/>
                <a:alpha val="0"/>
              </a:schemeClr>
            </a:gs>
            <a:gs pos="50000">
              <a:schemeClr val="accent1">
                <a:tint val="44500"/>
                <a:satMod val="160000"/>
                <a:alpha val="44000"/>
              </a:schemeClr>
            </a:gs>
            <a:gs pos="100000">
              <a:schemeClr val="accent1">
                <a:tint val="23500"/>
                <a:satMod val="160000"/>
                <a:alpha val="30000"/>
              </a:schemeClr>
            </a:gs>
          </a:gsLst>
          <a:lin ang="2700000" scaled="1"/>
          <a:tileRect/>
        </a:gradFill>
        <a:effectLst/>
      </p:bgPr>
    </p:bg>
    <p:spTree>
      <p:nvGrpSpPr>
        <p:cNvPr id="1" name=""/>
        <p:cNvGrpSpPr/>
        <p:nvPr/>
      </p:nvGrpSpPr>
      <p:grpSpPr>
        <a:xfrm>
          <a:off x="0" y="0"/>
          <a:ext cx="0" cy="0"/>
          <a:chOff x="0" y="0"/>
          <a:chExt cx="0" cy="0"/>
        </a:xfrm>
      </p:grpSpPr>
      <p:pic>
        <p:nvPicPr>
          <p:cNvPr id="1026" name="Picture 2" descr="C:\Users\mathr_000\Dropbox\Idealiste S\Grafika\mpsv.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78946" y="1314315"/>
            <a:ext cx="1786107" cy="1837754"/>
          </a:xfrm>
          <a:prstGeom prst="rect">
            <a:avLst/>
          </a:prstGeom>
          <a:noFill/>
          <a:extLst>
            <a:ext uri="{909E8E84-426E-40DD-AFC4-6F175D3DCCD1}">
              <a14:hiddenFill xmlns:a14="http://schemas.microsoft.com/office/drawing/2010/main">
                <a:solidFill>
                  <a:srgbClr val="FFFFFF"/>
                </a:solidFill>
              </a14:hiddenFill>
            </a:ext>
          </a:extLst>
        </p:spPr>
      </p:pic>
      <p:sp>
        <p:nvSpPr>
          <p:cNvPr id="4" name="TextovéPole 3"/>
          <p:cNvSpPr txBox="1"/>
          <p:nvPr/>
        </p:nvSpPr>
        <p:spPr>
          <a:xfrm>
            <a:off x="1224789" y="3225004"/>
            <a:ext cx="6912768" cy="1938992"/>
          </a:xfrm>
          <a:prstGeom prst="rect">
            <a:avLst/>
          </a:prstGeom>
          <a:noFill/>
        </p:spPr>
        <p:txBody>
          <a:bodyPr wrap="square" rtlCol="0">
            <a:spAutoFit/>
          </a:bodyPr>
          <a:lstStyle/>
          <a:p>
            <a:endParaRPr lang="cs-CZ" dirty="0"/>
          </a:p>
          <a:p>
            <a:pPr algn="ctr"/>
            <a:r>
              <a:rPr lang="cs-CZ" sz="3200" b="1" dirty="0" smtClean="0"/>
              <a:t>Sociální služby poskytované cizincům</a:t>
            </a:r>
            <a:endParaRPr lang="cs-CZ" sz="3200" dirty="0"/>
          </a:p>
          <a:p>
            <a:pPr algn="ctr"/>
            <a:r>
              <a:rPr lang="cs-CZ" sz="3200" b="1" dirty="0"/>
              <a:t>dne </a:t>
            </a:r>
            <a:r>
              <a:rPr lang="cs-CZ" sz="3200" b="1" dirty="0" smtClean="0"/>
              <a:t>15. 11. 2019</a:t>
            </a:r>
          </a:p>
          <a:p>
            <a:pPr algn="ctr"/>
            <a:r>
              <a:rPr lang="cs-CZ" sz="2000" dirty="0" smtClean="0"/>
              <a:t>Mgr. Bc. Naděžda Krausová</a:t>
            </a:r>
          </a:p>
          <a:p>
            <a:pPr algn="ctr"/>
            <a:r>
              <a:rPr lang="cs-CZ" dirty="0"/>
              <a:t>n</a:t>
            </a:r>
            <a:r>
              <a:rPr lang="cs-CZ" dirty="0" smtClean="0"/>
              <a:t>adezda.krausova@mpsv.cz</a:t>
            </a:r>
          </a:p>
        </p:txBody>
      </p:sp>
      <p:sp>
        <p:nvSpPr>
          <p:cNvPr id="9" name="Obdélník 8"/>
          <p:cNvSpPr/>
          <p:nvPr/>
        </p:nvSpPr>
        <p:spPr>
          <a:xfrm>
            <a:off x="0" y="0"/>
            <a:ext cx="9144000" cy="26064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Obdélník 10"/>
          <p:cNvSpPr/>
          <p:nvPr/>
        </p:nvSpPr>
        <p:spPr>
          <a:xfrm>
            <a:off x="0" y="6597352"/>
            <a:ext cx="9144000" cy="26064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cxnSp>
        <p:nvCxnSpPr>
          <p:cNvPr id="23" name="Přímá spojnice 22"/>
          <p:cNvCxnSpPr/>
          <p:nvPr/>
        </p:nvCxnSpPr>
        <p:spPr>
          <a:xfrm>
            <a:off x="611560" y="5805264"/>
            <a:ext cx="8139227" cy="0"/>
          </a:xfrm>
          <a:prstGeom prst="line">
            <a:avLst/>
          </a:prstGeom>
          <a:ln>
            <a:solidFill>
              <a:srgbClr val="002060"/>
            </a:solidFill>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107526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60648"/>
            <a:ext cx="8229600" cy="1008112"/>
          </a:xfrm>
        </p:spPr>
        <p:txBody>
          <a:bodyPr>
            <a:normAutofit fontScale="90000"/>
          </a:bodyPr>
          <a:lstStyle/>
          <a:p>
            <a:pPr algn="l"/>
            <a:r>
              <a:rPr lang="cs-CZ" sz="2700" b="1" dirty="0">
                <a:solidFill>
                  <a:schemeClr val="accent1">
                    <a:lumMod val="50000"/>
                  </a:schemeClr>
                </a:solidFill>
                <a:latin typeface="+mn-lt"/>
              </a:rPr>
              <a:t>Metodické otázky, standardy</a:t>
            </a:r>
            <a:r>
              <a:rPr lang="cs-CZ" dirty="0">
                <a:solidFill>
                  <a:schemeClr val="accent1">
                    <a:lumMod val="50000"/>
                  </a:schemeClr>
                </a:solidFill>
              </a:rPr>
              <a:t/>
            </a:r>
            <a:br>
              <a:rPr lang="cs-CZ" dirty="0">
                <a:solidFill>
                  <a:schemeClr val="accent1">
                    <a:lumMod val="50000"/>
                  </a:schemeClr>
                </a:solidFill>
              </a:rPr>
            </a:br>
            <a:endParaRPr lang="cs-CZ" dirty="0">
              <a:solidFill>
                <a:schemeClr val="accent1">
                  <a:lumMod val="50000"/>
                </a:schemeClr>
              </a:solidFill>
            </a:endParaRPr>
          </a:p>
        </p:txBody>
      </p:sp>
      <p:sp>
        <p:nvSpPr>
          <p:cNvPr id="3" name="Zástupný symbol pro obsah 2"/>
          <p:cNvSpPr>
            <a:spLocks noGrp="1"/>
          </p:cNvSpPr>
          <p:nvPr>
            <p:ph idx="1"/>
          </p:nvPr>
        </p:nvSpPr>
        <p:spPr>
          <a:xfrm>
            <a:off x="457200" y="908720"/>
            <a:ext cx="8229600" cy="5217443"/>
          </a:xfrm>
        </p:spPr>
        <p:txBody>
          <a:bodyPr/>
          <a:lstStyle/>
          <a:p>
            <a:pPr algn="just"/>
            <a:r>
              <a:rPr lang="cs-CZ" sz="2400" b="1" dirty="0"/>
              <a:t>J</a:t>
            </a:r>
            <a:r>
              <a:rPr lang="cs-CZ" sz="2400" b="1" dirty="0" smtClean="0"/>
              <a:t>ak </a:t>
            </a:r>
            <a:r>
              <a:rPr lang="cs-CZ" sz="2400" b="1" dirty="0"/>
              <a:t>pracovat s jazykovou bariérou (kdo hradí tlumočnické služby, co s tím, když pracovníci uživateli nerozumí, jak toto ošetřit ve Standardech).</a:t>
            </a:r>
          </a:p>
          <a:p>
            <a:pPr marL="0" indent="0">
              <a:buNone/>
            </a:pPr>
            <a:endParaRPr lang="cs-CZ" sz="2400" dirty="0" smtClean="0"/>
          </a:p>
          <a:p>
            <a:pPr marL="0" indent="0">
              <a:buNone/>
            </a:pPr>
            <a:r>
              <a:rPr lang="cs-CZ" sz="2400" dirty="0" smtClean="0"/>
              <a:t>Tlumočnické </a:t>
            </a:r>
            <a:r>
              <a:rPr lang="cs-CZ" sz="2400" dirty="0"/>
              <a:t>služby si hradí klient.</a:t>
            </a:r>
          </a:p>
          <a:p>
            <a:pPr marL="0" indent="0">
              <a:buNone/>
            </a:pPr>
            <a:r>
              <a:rPr lang="cs-CZ" sz="2400" dirty="0"/>
              <a:t>Možnost využití piktogramů</a:t>
            </a:r>
          </a:p>
          <a:p>
            <a:pPr marL="0" indent="0">
              <a:buNone/>
            </a:pPr>
            <a:endParaRPr lang="cs-CZ" dirty="0"/>
          </a:p>
        </p:txBody>
      </p:sp>
    </p:spTree>
    <p:extLst>
      <p:ext uri="{BB962C8B-B14F-4D97-AF65-F5344CB8AC3E}">
        <p14:creationId xmlns:p14="http://schemas.microsoft.com/office/powerpoint/2010/main" val="1581280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3887" y="1331315"/>
            <a:ext cx="1786107" cy="1837754"/>
          </a:xfrm>
          <a:prstGeom prst="rect">
            <a:avLst/>
          </a:prstGeom>
          <a:noFill/>
          <a:extLst>
            <a:ext uri="{909E8E84-426E-40DD-AFC4-6F175D3DCCD1}">
              <a14:hiddenFill xmlns:a14="http://schemas.microsoft.com/office/drawing/2010/main">
                <a:solidFill>
                  <a:srgbClr val="FFFFFF"/>
                </a:solidFill>
              </a14:hiddenFill>
            </a:ext>
          </a:extLst>
        </p:spPr>
      </p:pic>
      <p:sp>
        <p:nvSpPr>
          <p:cNvPr id="9" name="TextovéPole 8"/>
          <p:cNvSpPr txBox="1"/>
          <p:nvPr/>
        </p:nvSpPr>
        <p:spPr>
          <a:xfrm>
            <a:off x="601561" y="3573016"/>
            <a:ext cx="7710760" cy="523220"/>
          </a:xfrm>
          <a:prstGeom prst="rect">
            <a:avLst/>
          </a:prstGeom>
          <a:noFill/>
        </p:spPr>
        <p:txBody>
          <a:bodyPr wrap="square" rtlCol="0">
            <a:spAutoFit/>
          </a:bodyPr>
          <a:lstStyle/>
          <a:p>
            <a:pPr algn="ctr"/>
            <a:r>
              <a:rPr lang="cs-CZ" sz="2800" b="1" dirty="0" smtClean="0">
                <a:latin typeface="Century Gothic" pitchFamily="34" charset="0"/>
              </a:rPr>
              <a:t>Děkuji za pozornost</a:t>
            </a:r>
          </a:p>
        </p:txBody>
      </p:sp>
      <p:sp>
        <p:nvSpPr>
          <p:cNvPr id="10" name="Obdélník 9"/>
          <p:cNvSpPr/>
          <p:nvPr/>
        </p:nvSpPr>
        <p:spPr>
          <a:xfrm>
            <a:off x="0" y="0"/>
            <a:ext cx="9144000" cy="26064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Obdélník 10"/>
          <p:cNvSpPr/>
          <p:nvPr/>
        </p:nvSpPr>
        <p:spPr>
          <a:xfrm>
            <a:off x="0" y="6597352"/>
            <a:ext cx="9144000" cy="26064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3320701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457200" y="1124744"/>
            <a:ext cx="8399276" cy="5352881"/>
          </a:xfrm>
        </p:spPr>
        <p:txBody>
          <a:bodyPr>
            <a:normAutofit/>
          </a:bodyPr>
          <a:lstStyle/>
          <a:p>
            <a:pPr algn="just"/>
            <a:endParaRPr lang="cs-CZ" b="1" dirty="0"/>
          </a:p>
          <a:p>
            <a:pPr algn="just"/>
            <a:r>
              <a:rPr lang="cs-CZ" sz="2400" dirty="0" smtClean="0"/>
              <a:t>„Kvalifikace</a:t>
            </a:r>
            <a:r>
              <a:rPr lang="cs-CZ" sz="2400" dirty="0"/>
              <a:t>“ do systému – okruh oprávněných osob </a:t>
            </a:r>
            <a:endParaRPr lang="cs-CZ" sz="2400" dirty="0" smtClean="0"/>
          </a:p>
          <a:p>
            <a:pPr algn="just"/>
            <a:r>
              <a:rPr lang="cs-CZ" sz="2400" dirty="0" smtClean="0"/>
              <a:t>Úhrada </a:t>
            </a:r>
            <a:r>
              <a:rPr lang="cs-CZ" sz="2400" dirty="0"/>
              <a:t>za </a:t>
            </a:r>
            <a:r>
              <a:rPr lang="cs-CZ" sz="2400" dirty="0" smtClean="0"/>
              <a:t>péči</a:t>
            </a:r>
          </a:p>
          <a:p>
            <a:pPr algn="just"/>
            <a:r>
              <a:rPr lang="cs-CZ" sz="2400" dirty="0"/>
              <a:t>Úhrady za stravu a ubytování u příjemců důchodů ze zahraničí</a:t>
            </a:r>
          </a:p>
          <a:p>
            <a:pPr algn="just"/>
            <a:r>
              <a:rPr lang="cs-CZ" sz="2400" dirty="0"/>
              <a:t>Dostupnost služby </a:t>
            </a:r>
            <a:endParaRPr lang="cs-CZ" sz="2400" dirty="0" smtClean="0"/>
          </a:p>
          <a:p>
            <a:pPr algn="just"/>
            <a:r>
              <a:rPr lang="cs-CZ" sz="2400" dirty="0"/>
              <a:t>Metodické otázky, standardy</a:t>
            </a:r>
            <a:endParaRPr lang="cs-CZ" sz="2400" dirty="0" smtClean="0"/>
          </a:p>
        </p:txBody>
      </p:sp>
      <p:sp>
        <p:nvSpPr>
          <p:cNvPr id="12" name="TextovéPole 11"/>
          <p:cNvSpPr txBox="1"/>
          <p:nvPr/>
        </p:nvSpPr>
        <p:spPr>
          <a:xfrm>
            <a:off x="323528" y="644495"/>
            <a:ext cx="8532948" cy="461665"/>
          </a:xfrm>
          <a:prstGeom prst="rect">
            <a:avLst/>
          </a:prstGeom>
          <a:noFill/>
        </p:spPr>
        <p:txBody>
          <a:bodyPr wrap="square" rtlCol="0">
            <a:spAutoFit/>
          </a:bodyPr>
          <a:lstStyle/>
          <a:p>
            <a:r>
              <a:rPr lang="cs-CZ" sz="2400" b="1" dirty="0">
                <a:solidFill>
                  <a:schemeClr val="accent1">
                    <a:lumMod val="50000"/>
                  </a:schemeClr>
                </a:solidFill>
              </a:rPr>
              <a:t>Diskusní okruhy</a:t>
            </a:r>
            <a:endParaRPr lang="cs-CZ" sz="2400" b="1" cap="small" dirty="0">
              <a:solidFill>
                <a:schemeClr val="accent1">
                  <a:lumMod val="50000"/>
                </a:schemeClr>
              </a:solidFill>
              <a:latin typeface="Century Gothic" pitchFamily="34" charset="0"/>
            </a:endParaRPr>
          </a:p>
        </p:txBody>
      </p:sp>
    </p:spTree>
    <p:extLst>
      <p:ext uri="{BB962C8B-B14F-4D97-AF65-F5344CB8AC3E}">
        <p14:creationId xmlns:p14="http://schemas.microsoft.com/office/powerpoint/2010/main" val="1160118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457200" y="1124744"/>
            <a:ext cx="8399276" cy="5352881"/>
          </a:xfrm>
        </p:spPr>
        <p:txBody>
          <a:bodyPr>
            <a:normAutofit fontScale="25000" lnSpcReduction="20000"/>
          </a:bodyPr>
          <a:lstStyle/>
          <a:p>
            <a:endParaRPr lang="cs-CZ" sz="4500" dirty="0" smtClean="0"/>
          </a:p>
          <a:p>
            <a:endParaRPr lang="cs-CZ" sz="4500" dirty="0"/>
          </a:p>
          <a:p>
            <a:r>
              <a:rPr lang="cs-CZ" sz="8000" dirty="0"/>
              <a:t>D</a:t>
            </a:r>
            <a:r>
              <a:rPr lang="cs-CZ" sz="8000" dirty="0" smtClean="0"/>
              <a:t>le </a:t>
            </a:r>
            <a:r>
              <a:rPr lang="cs-CZ" sz="8000" dirty="0"/>
              <a:t>odst. 2 a 3 § 4 ZSS (zejména co musí splnit občan jiného státu EU, občan třetí země, pokud je osoba rodinným příslušníkem, kdo spadá do kategorie osob, jimž „nárok zaručuje mezinárodní smlouva“). </a:t>
            </a:r>
            <a:endParaRPr lang="cs-CZ" sz="8000" dirty="0" smtClean="0"/>
          </a:p>
          <a:p>
            <a:endParaRPr lang="cs-CZ" sz="8000" dirty="0"/>
          </a:p>
          <a:p>
            <a:r>
              <a:rPr lang="cs-CZ" sz="8000" dirty="0"/>
              <a:t>Poskytovatelé nemají vždy jasno, co se týče občanství X různé druhy pobytových statusů X trvalé bydliště v kraji (domov seniorů: „Jak postupovat pokud má žadatel ruský pas a trvalý pobyt v naší republice. Nikdy tu nepracoval a minimální důchod mu chodí z Ruska.“). </a:t>
            </a:r>
            <a:endParaRPr lang="cs-CZ" sz="8000" dirty="0" smtClean="0"/>
          </a:p>
          <a:p>
            <a:endParaRPr lang="cs-CZ" sz="8000" dirty="0"/>
          </a:p>
          <a:p>
            <a:r>
              <a:rPr lang="cs-CZ" sz="8000" dirty="0"/>
              <a:t>Co je to institut cizince s právy občana ČR? Občan EU, který je v ČR hlášen kratší dobu než 3 měsíce (z praxe dcera bydlící v ČR si k sobě vezme matku, občanku SR do té doby bydlící na Slovensku a ihned požádají o pečovatelskou službu). </a:t>
            </a:r>
            <a:endParaRPr lang="cs-CZ" sz="8000" dirty="0" smtClean="0"/>
          </a:p>
          <a:p>
            <a:endParaRPr lang="cs-CZ" sz="8000" dirty="0"/>
          </a:p>
          <a:p>
            <a:r>
              <a:rPr lang="cs-CZ" sz="8000" dirty="0"/>
              <a:t>Nestandardní situace – na poskytovatele služby DOZP se obrátila Správa uprchlických zařízení s tím, že mají žadatele o azyl, který by vzhledem ke svému zdravotnímu stavu potřeboval pobytovou sociální službu (viz příloha Žadatel o azyl – jak by to bylo s úhradou za péči?</a:t>
            </a:r>
          </a:p>
          <a:p>
            <a:pPr algn="just"/>
            <a:endParaRPr lang="cs-CZ" sz="7200" dirty="0"/>
          </a:p>
          <a:p>
            <a:pPr marL="0" indent="0" algn="just">
              <a:buNone/>
            </a:pPr>
            <a:endParaRPr lang="cs-CZ" sz="7200" dirty="0"/>
          </a:p>
          <a:p>
            <a:pPr marL="0" indent="0">
              <a:buNone/>
            </a:pPr>
            <a:r>
              <a:rPr lang="cs-CZ" dirty="0"/>
              <a:t> </a:t>
            </a:r>
          </a:p>
          <a:p>
            <a:pPr algn="just"/>
            <a:endParaRPr lang="cs-CZ" sz="2000" dirty="0" smtClean="0"/>
          </a:p>
          <a:p>
            <a:pPr algn="just"/>
            <a:endParaRPr lang="cs-CZ" u="sng" dirty="0" smtClean="0"/>
          </a:p>
          <a:p>
            <a:pPr marL="0" indent="0" algn="just">
              <a:buNone/>
            </a:pPr>
            <a:endParaRPr lang="cs-CZ" sz="2000" dirty="0"/>
          </a:p>
        </p:txBody>
      </p:sp>
      <p:sp>
        <p:nvSpPr>
          <p:cNvPr id="12" name="TextovéPole 11"/>
          <p:cNvSpPr txBox="1"/>
          <p:nvPr/>
        </p:nvSpPr>
        <p:spPr>
          <a:xfrm>
            <a:off x="323528" y="644495"/>
            <a:ext cx="8532948" cy="400110"/>
          </a:xfrm>
          <a:prstGeom prst="rect">
            <a:avLst/>
          </a:prstGeom>
          <a:noFill/>
        </p:spPr>
        <p:txBody>
          <a:bodyPr wrap="square" rtlCol="0">
            <a:spAutoFit/>
          </a:bodyPr>
          <a:lstStyle/>
          <a:p>
            <a:pPr algn="just"/>
            <a:r>
              <a:rPr lang="cs-CZ" sz="2000" b="1" dirty="0"/>
              <a:t>„</a:t>
            </a:r>
            <a:r>
              <a:rPr lang="cs-CZ" sz="2000" b="1" dirty="0">
                <a:solidFill>
                  <a:schemeClr val="accent1">
                    <a:lumMod val="50000"/>
                  </a:schemeClr>
                </a:solidFill>
              </a:rPr>
              <a:t>Kvalifikace“ do systému – okruh oprávněných osob </a:t>
            </a:r>
          </a:p>
        </p:txBody>
      </p:sp>
    </p:spTree>
    <p:extLst>
      <p:ext uri="{BB962C8B-B14F-4D97-AF65-F5344CB8AC3E}">
        <p14:creationId xmlns:p14="http://schemas.microsoft.com/office/powerpoint/2010/main" val="2786699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457200" y="1124744"/>
            <a:ext cx="8399276" cy="5352881"/>
          </a:xfrm>
        </p:spPr>
        <p:txBody>
          <a:bodyPr>
            <a:normAutofit/>
          </a:bodyPr>
          <a:lstStyle/>
          <a:p>
            <a:pPr algn="just"/>
            <a:r>
              <a:rPr lang="cs-CZ" sz="2400" dirty="0"/>
              <a:t>C</a:t>
            </a:r>
            <a:r>
              <a:rPr lang="cs-CZ" sz="2400" dirty="0" smtClean="0"/>
              <a:t>o </a:t>
            </a:r>
            <a:r>
              <a:rPr lang="cs-CZ" sz="2400" dirty="0"/>
              <a:t>musí cizinec splnit „navíc“, aby dosáhl na český </a:t>
            </a:r>
            <a:r>
              <a:rPr lang="cs-CZ" sz="2400" dirty="0" err="1"/>
              <a:t>PnP</a:t>
            </a:r>
            <a:r>
              <a:rPr lang="cs-CZ" sz="2400" dirty="0"/>
              <a:t>, problematika dávek obdobných </a:t>
            </a:r>
            <a:r>
              <a:rPr lang="cs-CZ" sz="2400" dirty="0" err="1"/>
              <a:t>PnP</a:t>
            </a:r>
            <a:r>
              <a:rPr lang="cs-CZ" sz="2400" dirty="0"/>
              <a:t> ze zahraničí (např. náleží v souladu s českou legislativou za podmínek daných ZSS celá částka poskytovateli?). </a:t>
            </a:r>
            <a:endParaRPr lang="cs-CZ" sz="2400" dirty="0" smtClean="0"/>
          </a:p>
          <a:p>
            <a:pPr algn="just"/>
            <a:endParaRPr lang="cs-CZ" sz="2400" dirty="0"/>
          </a:p>
          <a:p>
            <a:pPr algn="just"/>
            <a:r>
              <a:rPr lang="cs-CZ" sz="2400" dirty="0" smtClean="0"/>
              <a:t>Jak </a:t>
            </a:r>
            <a:r>
              <a:rPr lang="cs-CZ" sz="2400" dirty="0"/>
              <a:t>postupovat v případě, že osoba nedosáhne na český </a:t>
            </a:r>
            <a:r>
              <a:rPr lang="cs-CZ" sz="2400" dirty="0" err="1"/>
              <a:t>PnP</a:t>
            </a:r>
            <a:r>
              <a:rPr lang="cs-CZ" sz="2400" dirty="0"/>
              <a:t>, ani na dávku ze zahraničí (typicky občané Slovenska, které tuto dávku neexportuje) – lze vůbec a jak stanovit úhradu za péči ve službách DS, DZR, DOZP, týdenní stacionář?</a:t>
            </a:r>
          </a:p>
          <a:p>
            <a:pPr algn="just"/>
            <a:endParaRPr lang="cs-CZ" sz="2000" dirty="0" smtClean="0"/>
          </a:p>
          <a:p>
            <a:pPr marL="0" indent="0" algn="just">
              <a:buNone/>
            </a:pPr>
            <a:endParaRPr lang="cs-CZ" sz="2000" dirty="0"/>
          </a:p>
          <a:p>
            <a:pPr marL="0" indent="0" algn="just">
              <a:buNone/>
            </a:pPr>
            <a:endParaRPr lang="cs-CZ" sz="2000" dirty="0" smtClean="0"/>
          </a:p>
          <a:p>
            <a:pPr algn="just"/>
            <a:endParaRPr lang="cs-CZ" sz="1400" b="1" dirty="0" smtClean="0"/>
          </a:p>
        </p:txBody>
      </p:sp>
      <p:sp>
        <p:nvSpPr>
          <p:cNvPr id="12" name="TextovéPole 11"/>
          <p:cNvSpPr txBox="1"/>
          <p:nvPr/>
        </p:nvSpPr>
        <p:spPr>
          <a:xfrm>
            <a:off x="230949" y="645480"/>
            <a:ext cx="8532948" cy="461665"/>
          </a:xfrm>
          <a:prstGeom prst="rect">
            <a:avLst/>
          </a:prstGeom>
          <a:noFill/>
        </p:spPr>
        <p:txBody>
          <a:bodyPr wrap="square" rtlCol="0">
            <a:spAutoFit/>
          </a:bodyPr>
          <a:lstStyle/>
          <a:p>
            <a:r>
              <a:rPr lang="cs-CZ" sz="2400" b="1" dirty="0">
                <a:solidFill>
                  <a:schemeClr val="accent1">
                    <a:lumMod val="50000"/>
                  </a:schemeClr>
                </a:solidFill>
              </a:rPr>
              <a:t>Úhrada za péči</a:t>
            </a:r>
          </a:p>
        </p:txBody>
      </p:sp>
    </p:spTree>
    <p:extLst>
      <p:ext uri="{BB962C8B-B14F-4D97-AF65-F5344CB8AC3E}">
        <p14:creationId xmlns:p14="http://schemas.microsoft.com/office/powerpoint/2010/main" val="930499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457200" y="1412776"/>
            <a:ext cx="8399276" cy="5064849"/>
          </a:xfrm>
        </p:spPr>
        <p:txBody>
          <a:bodyPr>
            <a:normAutofit/>
          </a:bodyPr>
          <a:lstStyle/>
          <a:p>
            <a:pPr algn="just"/>
            <a:r>
              <a:rPr lang="cs-CZ" sz="1800" dirty="0"/>
              <a:t>Poskytování příspěvku na péči občanům členského státu Evropské unie se řídí Nařízením ES č. 883/04 a Nařízením Evropského parlamentu a Rady (ES) č. 987/2009 ze dne 16. září 2009, kterým se stanoví prováděcí pravidla k nařízení (ES) </a:t>
            </a:r>
            <a:r>
              <a:rPr lang="cs-CZ" sz="1800" dirty="0" smtClean="0"/>
              <a:t/>
            </a:r>
            <a:br>
              <a:rPr lang="cs-CZ" sz="1800" dirty="0" smtClean="0"/>
            </a:br>
            <a:r>
              <a:rPr lang="cs-CZ" sz="1800" dirty="0" smtClean="0"/>
              <a:t>č</a:t>
            </a:r>
            <a:r>
              <a:rPr lang="cs-CZ" sz="1800" dirty="0"/>
              <a:t>. 883/2004, podle něhož se určuje stát příslušný k vyplácení dávky. Jedná se </a:t>
            </a:r>
            <a:r>
              <a:rPr lang="cs-CZ" sz="1800" dirty="0" smtClean="0"/>
              <a:t/>
            </a:r>
            <a:br>
              <a:rPr lang="cs-CZ" sz="1800" dirty="0" smtClean="0"/>
            </a:br>
            <a:r>
              <a:rPr lang="cs-CZ" sz="1800" dirty="0" smtClean="0"/>
              <a:t>o </a:t>
            </a:r>
            <a:r>
              <a:rPr lang="cs-CZ" sz="1800" dirty="0"/>
              <a:t>koordinační nařízení, jenž určí, který členský stát je odpovědný za sociální zabezpečení dotyčné osoby, tzn., kterému státu se odvádí pojistné a který také poskytuje dávky. Pro osoby pobírající pouze důchod z jiného členského státu, je za dávku dlouhodobé péče (v ČR příspěvek na péči) odpovědný stát, který poskytuje důchod a kde je dotčená osoba také zdravotně pojištěna. Odpovědný stát pak dávku vyplatí do státu bydliště</a:t>
            </a:r>
            <a:r>
              <a:rPr lang="cs-CZ" sz="1800" dirty="0" smtClean="0"/>
              <a:t>.</a:t>
            </a:r>
          </a:p>
          <a:p>
            <a:pPr algn="just"/>
            <a:endParaRPr lang="cs-CZ" sz="1800" dirty="0"/>
          </a:p>
          <a:p>
            <a:pPr algn="just"/>
            <a:r>
              <a:rPr lang="cs-CZ" sz="1800" dirty="0"/>
              <a:t>Příspěvek na péči je dle komunitárního práva (Rozsudek Evropského soudního dvora C-160-96 ve věci </a:t>
            </a:r>
            <a:r>
              <a:rPr lang="cs-CZ" sz="1800" dirty="0" err="1"/>
              <a:t>Molenaar</a:t>
            </a:r>
            <a:r>
              <a:rPr lang="cs-CZ" sz="1800" dirty="0"/>
              <a:t> - body 31-36)  považován za peněžitou dávku v nemoci, kterou poskytuje příslušná instituce státu, který je kompetentní k úhradě zdravotní péče. Nárok na příspěvek na péči má občan členského státu jen v případě, že podléhá českým právním předpisům, to znamená, že je pouze českým zdravotním pojištěncem.</a:t>
            </a:r>
          </a:p>
          <a:p>
            <a:pPr marL="0" indent="0" algn="just">
              <a:buNone/>
            </a:pPr>
            <a:endParaRPr lang="cs-CZ" sz="1800" dirty="0"/>
          </a:p>
        </p:txBody>
      </p:sp>
      <p:sp>
        <p:nvSpPr>
          <p:cNvPr id="12" name="TextovéPole 11"/>
          <p:cNvSpPr txBox="1"/>
          <p:nvPr/>
        </p:nvSpPr>
        <p:spPr>
          <a:xfrm>
            <a:off x="251706" y="733457"/>
            <a:ext cx="8532948" cy="461665"/>
          </a:xfrm>
          <a:prstGeom prst="rect">
            <a:avLst/>
          </a:prstGeom>
          <a:noFill/>
        </p:spPr>
        <p:txBody>
          <a:bodyPr wrap="square" rtlCol="0">
            <a:spAutoFit/>
          </a:bodyPr>
          <a:lstStyle/>
          <a:p>
            <a:pPr algn="just"/>
            <a:r>
              <a:rPr lang="cs-CZ" sz="2400" b="1" dirty="0" smtClean="0">
                <a:solidFill>
                  <a:schemeClr val="accent1">
                    <a:lumMod val="50000"/>
                  </a:schemeClr>
                </a:solidFill>
              </a:rPr>
              <a:t>Úhrada za péči</a:t>
            </a:r>
            <a:endParaRPr lang="cs-CZ" sz="2400" b="1" dirty="0">
              <a:solidFill>
                <a:schemeClr val="accent1">
                  <a:lumMod val="50000"/>
                </a:schemeClr>
              </a:solidFill>
            </a:endParaRPr>
          </a:p>
        </p:txBody>
      </p:sp>
    </p:spTree>
    <p:extLst>
      <p:ext uri="{BB962C8B-B14F-4D97-AF65-F5344CB8AC3E}">
        <p14:creationId xmlns:p14="http://schemas.microsoft.com/office/powerpoint/2010/main" val="506116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179512" y="1073117"/>
            <a:ext cx="8798464" cy="5404508"/>
          </a:xfrm>
        </p:spPr>
        <p:txBody>
          <a:bodyPr>
            <a:normAutofit/>
          </a:bodyPr>
          <a:lstStyle/>
          <a:p>
            <a:pPr algn="just"/>
            <a:r>
              <a:rPr lang="cs-CZ" sz="2000" dirty="0"/>
              <a:t>Nárok na příspěvek na péči u migrující osoby a jejích rodinných příslušníků není odvozen od místa trvalého pobytu ani od občanství, a to ani u občanů České republiky. V případech kdy má občan hlavní zdravotní pojišťovnu jiného členského státu, musí požádat o obdobnou dávku v tomto státě. Přiznání dávky se vždy řídí vnitřními právními předpisy jednotlivých členských států, to znamená, že každý členský stát má jiné podmínky pro přiznání uvedené dávky, kterými se občan musí řídit.</a:t>
            </a:r>
          </a:p>
          <a:p>
            <a:pPr marL="0" indent="0" algn="just">
              <a:buNone/>
            </a:pPr>
            <a:endParaRPr lang="cs-CZ" sz="2000" dirty="0"/>
          </a:p>
          <a:p>
            <a:pPr algn="just"/>
            <a:r>
              <a:rPr lang="cs-CZ" sz="2000" dirty="0"/>
              <a:t>Ostatní cizinci žijící v České republice a nejsou příslušníky Evropské unie </a:t>
            </a:r>
            <a:r>
              <a:rPr lang="cs-CZ" sz="2000" dirty="0" smtClean="0"/>
              <a:t/>
            </a:r>
            <a:br>
              <a:rPr lang="cs-CZ" sz="2000" dirty="0" smtClean="0"/>
            </a:br>
            <a:r>
              <a:rPr lang="cs-CZ" sz="2000" dirty="0" smtClean="0"/>
              <a:t>(</a:t>
            </a:r>
            <a:r>
              <a:rPr lang="cs-CZ" sz="2000" dirty="0"/>
              <a:t>např. Vietnam, USA, Ukrajina) musí mít, pro přiznání příspěvku na péči, od cizinecké policie povolený trvalý pobyt. Pokud by pobíral občan důchod </a:t>
            </a:r>
            <a:r>
              <a:rPr lang="cs-CZ" sz="2000" dirty="0" smtClean="0"/>
              <a:t/>
            </a:r>
            <a:br>
              <a:rPr lang="cs-CZ" sz="2000" dirty="0" smtClean="0"/>
            </a:br>
            <a:r>
              <a:rPr lang="cs-CZ" sz="2000" dirty="0" smtClean="0"/>
              <a:t>z </a:t>
            </a:r>
            <a:r>
              <a:rPr lang="cs-CZ" sz="2000" dirty="0"/>
              <a:t>2 členských států Evropské unie, např. Česká republika a Spolková republika Německo, pak se příslušnost dále řídí institutem trvalého bydliště. </a:t>
            </a:r>
          </a:p>
          <a:p>
            <a:pPr marL="0" indent="0" algn="just">
              <a:buNone/>
            </a:pPr>
            <a:endParaRPr lang="cs-CZ" sz="2400" dirty="0"/>
          </a:p>
          <a:p>
            <a:pPr marL="0" indent="0">
              <a:buNone/>
            </a:pPr>
            <a:endParaRPr lang="cs-CZ" sz="2400" b="1" dirty="0"/>
          </a:p>
          <a:p>
            <a:pPr marL="0" indent="0">
              <a:buNone/>
            </a:pPr>
            <a:endParaRPr lang="cs-CZ" sz="2400" dirty="0"/>
          </a:p>
        </p:txBody>
      </p:sp>
      <p:sp>
        <p:nvSpPr>
          <p:cNvPr id="12" name="TextovéPole 11"/>
          <p:cNvSpPr txBox="1"/>
          <p:nvPr/>
        </p:nvSpPr>
        <p:spPr>
          <a:xfrm>
            <a:off x="305526" y="395378"/>
            <a:ext cx="8532948" cy="461665"/>
          </a:xfrm>
          <a:prstGeom prst="rect">
            <a:avLst/>
          </a:prstGeom>
          <a:noFill/>
        </p:spPr>
        <p:txBody>
          <a:bodyPr wrap="square" rtlCol="0">
            <a:spAutoFit/>
          </a:bodyPr>
          <a:lstStyle/>
          <a:p>
            <a:pPr algn="just"/>
            <a:r>
              <a:rPr lang="cs-CZ" sz="2400" b="1" dirty="0">
                <a:solidFill>
                  <a:schemeClr val="accent1">
                    <a:lumMod val="50000"/>
                  </a:schemeClr>
                </a:solidFill>
              </a:rPr>
              <a:t>Úhrada za péči</a:t>
            </a:r>
          </a:p>
        </p:txBody>
      </p:sp>
    </p:spTree>
    <p:extLst>
      <p:ext uri="{BB962C8B-B14F-4D97-AF65-F5344CB8AC3E}">
        <p14:creationId xmlns:p14="http://schemas.microsoft.com/office/powerpoint/2010/main" val="2862714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179512" y="1073117"/>
            <a:ext cx="8798464" cy="5404508"/>
          </a:xfrm>
        </p:spPr>
        <p:txBody>
          <a:bodyPr>
            <a:normAutofit/>
          </a:bodyPr>
          <a:lstStyle/>
          <a:p>
            <a:pPr algn="just"/>
            <a:r>
              <a:rPr lang="cs-CZ" sz="2400" dirty="0" smtClean="0"/>
              <a:t>Doporučující </a:t>
            </a:r>
            <a:r>
              <a:rPr lang="cs-CZ" sz="2400" dirty="0"/>
              <a:t>stanovisko Ministerstva práce a sociálních věcí pro případy absence příspěvku na péči u osob členských států Evropské unie, je takové, že poskytovatel pobytové sociální služby má možnost sepsat s žadatelem smluvní ujednání </a:t>
            </a:r>
            <a:r>
              <a:rPr lang="cs-CZ" sz="2400" dirty="0" smtClean="0"/>
              <a:t/>
            </a:r>
            <a:br>
              <a:rPr lang="cs-CZ" sz="2400" dirty="0" smtClean="0"/>
            </a:br>
            <a:r>
              <a:rPr lang="cs-CZ" sz="2400" dirty="0" smtClean="0"/>
              <a:t>o </a:t>
            </a:r>
            <a:r>
              <a:rPr lang="cs-CZ" sz="2400" dirty="0"/>
              <a:t>paušální měsíční částce za poskytování potřebné pomoci. Klienti si tedy hradí úhradu za péči jako samoplátci.</a:t>
            </a:r>
          </a:p>
          <a:p>
            <a:pPr marL="0" indent="0" algn="just">
              <a:buNone/>
            </a:pPr>
            <a:endParaRPr lang="cs-CZ" sz="2400" dirty="0"/>
          </a:p>
          <a:p>
            <a:pPr algn="just"/>
            <a:r>
              <a:rPr lang="cs-CZ" sz="2400" dirty="0"/>
              <a:t>V případě příspěvku poskytovaného jiným členským státem Evropské unie, se příspěvek z jiného státu rovná příspěvku poskytovanému České republice a to bez ohledu na výši příspěvku po přepočtu na Kč.</a:t>
            </a:r>
          </a:p>
          <a:p>
            <a:pPr marL="0" indent="0" algn="just">
              <a:buNone/>
            </a:pPr>
            <a:endParaRPr lang="cs-CZ" sz="2400" dirty="0"/>
          </a:p>
        </p:txBody>
      </p:sp>
      <p:sp>
        <p:nvSpPr>
          <p:cNvPr id="12" name="TextovéPole 11"/>
          <p:cNvSpPr txBox="1"/>
          <p:nvPr/>
        </p:nvSpPr>
        <p:spPr>
          <a:xfrm>
            <a:off x="305526" y="395378"/>
            <a:ext cx="8532948" cy="461665"/>
          </a:xfrm>
          <a:prstGeom prst="rect">
            <a:avLst/>
          </a:prstGeom>
          <a:noFill/>
        </p:spPr>
        <p:txBody>
          <a:bodyPr wrap="square" rtlCol="0">
            <a:spAutoFit/>
          </a:bodyPr>
          <a:lstStyle/>
          <a:p>
            <a:pPr algn="just"/>
            <a:r>
              <a:rPr lang="cs-CZ" sz="2400" b="1" dirty="0">
                <a:solidFill>
                  <a:schemeClr val="accent1">
                    <a:lumMod val="50000"/>
                  </a:schemeClr>
                </a:solidFill>
              </a:rPr>
              <a:t>Úhrada za péči</a:t>
            </a:r>
          </a:p>
        </p:txBody>
      </p:sp>
    </p:spTree>
    <p:extLst>
      <p:ext uri="{BB962C8B-B14F-4D97-AF65-F5344CB8AC3E}">
        <p14:creationId xmlns:p14="http://schemas.microsoft.com/office/powerpoint/2010/main" val="2847976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a:bodyPr>
          <a:lstStyle/>
          <a:p>
            <a:pPr algn="just"/>
            <a:r>
              <a:rPr lang="cs-CZ" sz="2400" b="1" dirty="0">
                <a:solidFill>
                  <a:schemeClr val="accent1">
                    <a:lumMod val="50000"/>
                  </a:schemeClr>
                </a:solidFill>
                <a:latin typeface="+mn-lt"/>
              </a:rPr>
              <a:t>Úhrady za stravu a ubytování u příjemců důchodů ze zahraničí</a:t>
            </a:r>
          </a:p>
        </p:txBody>
      </p:sp>
      <p:sp>
        <p:nvSpPr>
          <p:cNvPr id="3" name="Zástupný symbol pro obsah 2"/>
          <p:cNvSpPr>
            <a:spLocks noGrp="1"/>
          </p:cNvSpPr>
          <p:nvPr>
            <p:ph idx="1"/>
          </p:nvPr>
        </p:nvSpPr>
        <p:spPr>
          <a:xfrm>
            <a:off x="457200" y="1124744"/>
            <a:ext cx="8229600" cy="4525963"/>
          </a:xfrm>
        </p:spPr>
        <p:txBody>
          <a:bodyPr>
            <a:normAutofit/>
          </a:bodyPr>
          <a:lstStyle/>
          <a:p>
            <a:pPr algn="just"/>
            <a:endParaRPr lang="cs-CZ" sz="2000" b="1" dirty="0" smtClean="0">
              <a:solidFill>
                <a:schemeClr val="accent1">
                  <a:lumMod val="50000"/>
                </a:schemeClr>
              </a:solidFill>
            </a:endParaRPr>
          </a:p>
          <a:p>
            <a:pPr algn="just"/>
            <a:r>
              <a:rPr lang="cs-CZ" sz="2000" dirty="0" smtClean="0"/>
              <a:t>Úhrada </a:t>
            </a:r>
            <a:r>
              <a:rPr lang="cs-CZ" sz="2000" dirty="0"/>
              <a:t>za </a:t>
            </a:r>
            <a:r>
              <a:rPr lang="cs-CZ" sz="2000" dirty="0" smtClean="0"/>
              <a:t>ubytování a stravu u </a:t>
            </a:r>
            <a:r>
              <a:rPr lang="cs-CZ" sz="2000" dirty="0"/>
              <a:t>příjemců důchodů ze </a:t>
            </a:r>
            <a:r>
              <a:rPr lang="cs-CZ" sz="2000" dirty="0" smtClean="0"/>
              <a:t>zahraničí vč</a:t>
            </a:r>
            <a:r>
              <a:rPr lang="cs-CZ" sz="2000" dirty="0"/>
              <a:t>. situace, kdy klient nemá na plnou úhradu (jak posuzovat – např. vyžadovat úředně ověřený překlad </a:t>
            </a:r>
            <a:r>
              <a:rPr lang="cs-CZ" sz="2000" dirty="0" smtClean="0"/>
              <a:t>rozhodnutí o </a:t>
            </a:r>
            <a:r>
              <a:rPr lang="cs-CZ" sz="2000" dirty="0"/>
              <a:t>důchodu, přepočítávat dle aktuálního kurzu ČNB?)</a:t>
            </a:r>
          </a:p>
          <a:p>
            <a:pPr marL="0" indent="0" algn="just">
              <a:buNone/>
            </a:pPr>
            <a:endParaRPr lang="cs-CZ" sz="2000" dirty="0" smtClean="0"/>
          </a:p>
        </p:txBody>
      </p:sp>
    </p:spTree>
    <p:extLst>
      <p:ext uri="{BB962C8B-B14F-4D97-AF65-F5344CB8AC3E}">
        <p14:creationId xmlns:p14="http://schemas.microsoft.com/office/powerpoint/2010/main" val="2297483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457200" y="1196752"/>
            <a:ext cx="8399276" cy="5280873"/>
          </a:xfrm>
        </p:spPr>
        <p:txBody>
          <a:bodyPr>
            <a:normAutofit fontScale="55000" lnSpcReduction="20000"/>
          </a:bodyPr>
          <a:lstStyle/>
          <a:p>
            <a:pPr algn="just"/>
            <a:r>
              <a:rPr lang="cs-CZ" sz="3300" b="1" dirty="0"/>
              <a:t>M</a:t>
            </a:r>
            <a:r>
              <a:rPr lang="cs-CZ" sz="3300" b="1" dirty="0" smtClean="0"/>
              <a:t>ůže </a:t>
            </a:r>
            <a:r>
              <a:rPr lang="cs-CZ" sz="3300" b="1" dirty="0"/>
              <a:t>si poskytovatel v rámci registrace vymezit, že přijímá pouze občany ČR, pouze osoby ovládající český jazyk</a:t>
            </a:r>
            <a:r>
              <a:rPr lang="cs-CZ" sz="3300" b="1" dirty="0" smtClean="0"/>
              <a:t>?</a:t>
            </a:r>
          </a:p>
          <a:p>
            <a:pPr marL="0" indent="0">
              <a:buNone/>
            </a:pPr>
            <a:r>
              <a:rPr lang="cs-CZ" dirty="0"/>
              <a:t>Odmítnutí žadatele o službu jen na základě zákonem vymezených důvodů. </a:t>
            </a:r>
          </a:p>
          <a:p>
            <a:pPr marL="0" indent="0">
              <a:buNone/>
            </a:pPr>
            <a:r>
              <a:rPr lang="cs-CZ" dirty="0"/>
              <a:t>a) neposkytuje sociální službu, o kterou osoba žádá, a to i s ohledem na vymezení okruhu osob v registru poskytovatelů sociálních služeb, </a:t>
            </a:r>
          </a:p>
          <a:p>
            <a:pPr marL="0" indent="0">
              <a:buNone/>
            </a:pPr>
            <a:r>
              <a:rPr lang="cs-CZ" dirty="0"/>
              <a:t>b) nemá dostatečnou kapacitu k poskytnutí sociální služby, o kterou osoba žádá, </a:t>
            </a:r>
          </a:p>
          <a:p>
            <a:pPr marL="0" indent="0">
              <a:buNone/>
            </a:pPr>
            <a:r>
              <a:rPr lang="cs-CZ" dirty="0"/>
              <a:t>c) zdravotní stav osoby, která žádá o poskytnutí pobytové sociální služby, vylučuje poskytnutí takové sociální služby:</a:t>
            </a:r>
          </a:p>
          <a:p>
            <a:pPr marL="0" indent="0">
              <a:buNone/>
            </a:pPr>
            <a:r>
              <a:rPr lang="cs-CZ" dirty="0"/>
              <a:t> </a:t>
            </a:r>
            <a:r>
              <a:rPr lang="cs-CZ" dirty="0" smtClean="0"/>
              <a:t>       i</a:t>
            </a:r>
            <a:r>
              <a:rPr lang="cs-CZ" dirty="0"/>
              <a:t>) zdravotní stav osoby vyžaduje poskytnutí ústavní péče ve zdravotnickém zařízení,</a:t>
            </a:r>
          </a:p>
          <a:p>
            <a:pPr marL="0" indent="0">
              <a:buNone/>
            </a:pPr>
            <a:r>
              <a:rPr lang="cs-CZ" dirty="0" smtClean="0"/>
              <a:t>       </a:t>
            </a:r>
            <a:r>
              <a:rPr lang="cs-CZ" dirty="0" err="1" smtClean="0"/>
              <a:t>ii</a:t>
            </a:r>
            <a:r>
              <a:rPr lang="cs-CZ" dirty="0"/>
              <a:t>) osoba není schopna pobytu v zařízení sociálních služeb z důvodu akutní infekční nemoci,</a:t>
            </a:r>
          </a:p>
          <a:p>
            <a:pPr marL="0" indent="0">
              <a:buNone/>
            </a:pPr>
            <a:r>
              <a:rPr lang="cs-CZ" dirty="0" smtClean="0"/>
              <a:t>      </a:t>
            </a:r>
            <a:r>
              <a:rPr lang="cs-CZ" dirty="0" err="1" smtClean="0"/>
              <a:t>iii</a:t>
            </a:r>
            <a:r>
              <a:rPr lang="cs-CZ" dirty="0"/>
              <a:t>) chování osoby by z důvodu duševní poruchy závažným způsobem narušovalo kolektivní </a:t>
            </a:r>
            <a:r>
              <a:rPr lang="cs-CZ" dirty="0" smtClean="0"/>
              <a:t>soužití </a:t>
            </a:r>
            <a:r>
              <a:rPr lang="cs-CZ" dirty="0"/>
              <a:t>(což neplatí u pobytové sociální služby domovy se zvláštním režimem),</a:t>
            </a:r>
          </a:p>
          <a:p>
            <a:pPr marL="0" indent="0">
              <a:buNone/>
            </a:pPr>
            <a:r>
              <a:rPr lang="cs-CZ" dirty="0"/>
              <a:t>d) osobě, která žádá o poskytování sociální služby, vypověděl v době kratší než 6 měsíců před touto žádostí smlouvu o poskytnutí téže sociální služby z důvodu porušování povinností vyplývajících ze smlouvy.</a:t>
            </a:r>
          </a:p>
          <a:p>
            <a:pPr marL="0" indent="0">
              <a:buNone/>
            </a:pPr>
            <a:endParaRPr lang="cs-CZ" dirty="0" smtClean="0"/>
          </a:p>
          <a:p>
            <a:pPr marL="0" indent="0">
              <a:buNone/>
            </a:pPr>
            <a:r>
              <a:rPr lang="cs-CZ" dirty="0" smtClean="0"/>
              <a:t>Dále </a:t>
            </a:r>
            <a:r>
              <a:rPr lang="cs-CZ" dirty="0"/>
              <a:t>pak § 2 zákona o sociálních službách</a:t>
            </a:r>
          </a:p>
          <a:p>
            <a:pPr algn="just"/>
            <a:endParaRPr lang="cs-CZ" sz="2400" dirty="0"/>
          </a:p>
        </p:txBody>
      </p:sp>
      <p:sp>
        <p:nvSpPr>
          <p:cNvPr id="12" name="TextovéPole 11"/>
          <p:cNvSpPr txBox="1"/>
          <p:nvPr/>
        </p:nvSpPr>
        <p:spPr>
          <a:xfrm>
            <a:off x="323528" y="644495"/>
            <a:ext cx="8532948" cy="461665"/>
          </a:xfrm>
          <a:prstGeom prst="rect">
            <a:avLst/>
          </a:prstGeom>
          <a:noFill/>
        </p:spPr>
        <p:txBody>
          <a:bodyPr wrap="square" rtlCol="0">
            <a:spAutoFit/>
          </a:bodyPr>
          <a:lstStyle/>
          <a:p>
            <a:pPr algn="just"/>
            <a:r>
              <a:rPr lang="cs-CZ" sz="2400" b="1" dirty="0">
                <a:solidFill>
                  <a:schemeClr val="accent1">
                    <a:lumMod val="50000"/>
                  </a:schemeClr>
                </a:solidFill>
              </a:rPr>
              <a:t>Dostupnost služby </a:t>
            </a:r>
          </a:p>
        </p:txBody>
      </p:sp>
    </p:spTree>
    <p:extLst>
      <p:ext uri="{BB962C8B-B14F-4D97-AF65-F5344CB8AC3E}">
        <p14:creationId xmlns:p14="http://schemas.microsoft.com/office/powerpoint/2010/main" val="2561552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MPSV_motiv">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1389</TotalTime>
  <Words>350</Words>
  <Application>Microsoft Office PowerPoint</Application>
  <PresentationFormat>Předvádění na obrazovce (4:3)</PresentationFormat>
  <Paragraphs>83</Paragraphs>
  <Slides>11</Slides>
  <Notes>7</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11</vt:i4>
      </vt:variant>
    </vt:vector>
  </HeadingPairs>
  <TitlesOfParts>
    <vt:vector size="15" baseType="lpstr">
      <vt:lpstr>Arial</vt:lpstr>
      <vt:lpstr>Calibri</vt:lpstr>
      <vt:lpstr>Century Gothic</vt:lpstr>
      <vt:lpstr>MPSV_motiv</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Úhrady za stravu a ubytování u příjemců důchodů ze zahraničí</vt:lpstr>
      <vt:lpstr>Prezentace aplikace PowerPoint</vt:lpstr>
      <vt:lpstr>Metodické otázky, standardy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Kahánek Martin Mgr. (MPSV)</dc:creator>
  <cp:lastModifiedBy>Krausová Naděžda Mgr. Bc. (MPSV)</cp:lastModifiedBy>
  <cp:revision>139</cp:revision>
  <cp:lastPrinted>2019-11-15T07:50:38Z</cp:lastPrinted>
  <dcterms:created xsi:type="dcterms:W3CDTF">2018-01-04T09:07:25Z</dcterms:created>
  <dcterms:modified xsi:type="dcterms:W3CDTF">2019-11-15T07:51:00Z</dcterms:modified>
</cp:coreProperties>
</file>