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theme/theme5.xml" ContentType="application/vnd.openxmlformats-officedocument.them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rawing19.xml" ContentType="application/vnd.ms-office.drawingml.diagramDrawing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drawing20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slides/slide24.xml" ContentType="application/vnd.openxmlformats-officedocument.presentationml.slide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2" r:id="rId2"/>
    <p:sldMasterId id="2147483674" r:id="rId3"/>
  </p:sldMasterIdLst>
  <p:notesMasterIdLst>
    <p:notesMasterId r:id="rId38"/>
  </p:notesMasterIdLst>
  <p:handoutMasterIdLst>
    <p:handoutMasterId r:id="rId39"/>
  </p:handoutMasterIdLst>
  <p:sldIdLst>
    <p:sldId id="437" r:id="rId4"/>
    <p:sldId id="439" r:id="rId5"/>
    <p:sldId id="438" r:id="rId6"/>
    <p:sldId id="448" r:id="rId7"/>
    <p:sldId id="451" r:id="rId8"/>
    <p:sldId id="461" r:id="rId9"/>
    <p:sldId id="460" r:id="rId10"/>
    <p:sldId id="463" r:id="rId11"/>
    <p:sldId id="459" r:id="rId12"/>
    <p:sldId id="462" r:id="rId13"/>
    <p:sldId id="464" r:id="rId14"/>
    <p:sldId id="465" r:id="rId15"/>
    <p:sldId id="466" r:id="rId16"/>
    <p:sldId id="467" r:id="rId17"/>
    <p:sldId id="468" r:id="rId18"/>
    <p:sldId id="477" r:id="rId19"/>
    <p:sldId id="469" r:id="rId20"/>
    <p:sldId id="470" r:id="rId21"/>
    <p:sldId id="473" r:id="rId22"/>
    <p:sldId id="474" r:id="rId23"/>
    <p:sldId id="475" r:id="rId24"/>
    <p:sldId id="441" r:id="rId25"/>
    <p:sldId id="479" r:id="rId26"/>
    <p:sldId id="478" r:id="rId27"/>
    <p:sldId id="481" r:id="rId28"/>
    <p:sldId id="480" r:id="rId29"/>
    <p:sldId id="482" r:id="rId30"/>
    <p:sldId id="483" r:id="rId31"/>
    <p:sldId id="484" r:id="rId32"/>
    <p:sldId id="485" r:id="rId33"/>
    <p:sldId id="486" r:id="rId34"/>
    <p:sldId id="489" r:id="rId35"/>
    <p:sldId id="490" r:id="rId36"/>
    <p:sldId id="369" r:id="rId37"/>
  </p:sldIdLst>
  <p:sldSz cx="9144000" cy="6858000" type="screen4x3"/>
  <p:notesSz cx="6797675" cy="98742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Výchozí oddíl" id="{2D9C127F-0CB1-46DF-AB67-BFA0831ED96D}">
          <p14:sldIdLst>
            <p14:sldId id="437"/>
            <p14:sldId id="439"/>
            <p14:sldId id="438"/>
            <p14:sldId id="448"/>
            <p14:sldId id="451"/>
            <p14:sldId id="461"/>
            <p14:sldId id="460"/>
            <p14:sldId id="463"/>
            <p14:sldId id="459"/>
            <p14:sldId id="462"/>
            <p14:sldId id="464"/>
            <p14:sldId id="465"/>
            <p14:sldId id="466"/>
            <p14:sldId id="467"/>
            <p14:sldId id="468"/>
            <p14:sldId id="477"/>
            <p14:sldId id="469"/>
            <p14:sldId id="470"/>
            <p14:sldId id="473"/>
            <p14:sldId id="474"/>
            <p14:sldId id="475"/>
            <p14:sldId id="476"/>
            <p14:sldId id="441"/>
          </p14:sldIdLst>
        </p14:section>
        <p14:section name="Oddíl bez názvu" id="{7284EA6D-A0E0-49C0-971B-8F996E370430}">
          <p14:sldIdLst>
            <p14:sldId id="36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1661" userDrawn="1">
          <p15:clr>
            <a:srgbClr val="A4A3A4"/>
          </p15:clr>
        </p15:guide>
        <p15:guide id="2" pos="7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lechovská Puršlová Markéta" initials="MPM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7E1E4"/>
    <a:srgbClr val="A62C3D"/>
    <a:srgbClr val="183B8A"/>
    <a:srgbClr val="1F7C1A"/>
    <a:srgbClr val="FC8106"/>
    <a:srgbClr val="E41E27"/>
    <a:srgbClr val="F8F8F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24" autoAdjust="0"/>
    <p:restoredTop sz="86536" autoAdjust="0"/>
  </p:normalViewPr>
  <p:slideViewPr>
    <p:cSldViewPr>
      <p:cViewPr varScale="1">
        <p:scale>
          <a:sx n="100" d="100"/>
          <a:sy n="100" d="100"/>
        </p:scale>
        <p:origin x="-2382" y="-96"/>
      </p:cViewPr>
      <p:guideLst>
        <p:guide orient="horz" pos="1661"/>
        <p:guide pos="7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3948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12868E-E46B-4E4F-A188-4B84E3846EF0}" type="doc">
      <dgm:prSet loTypeId="urn:microsoft.com/office/officeart/2005/8/layout/default#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cs-CZ"/>
        </a:p>
      </dgm:t>
    </dgm:pt>
    <dgm:pt modelId="{E7B3C616-8E97-46DB-9656-A77F8A8347EF}">
      <dgm:prSet/>
      <dgm:spPr/>
      <dgm:t>
        <a:bodyPr/>
        <a:lstStyle/>
        <a:p>
          <a:pPr rtl="0"/>
          <a:r>
            <a:rPr lang="cs-CZ" b="1" dirty="0" smtClean="0"/>
            <a:t>Největší </a:t>
          </a:r>
        </a:p>
        <a:p>
          <a:pPr rtl="0"/>
          <a:r>
            <a:rPr lang="cs-CZ" b="1" dirty="0" smtClean="0"/>
            <a:t>10 929 km</a:t>
          </a:r>
          <a:r>
            <a:rPr lang="cs-CZ" b="1" baseline="30000" dirty="0" smtClean="0"/>
            <a:t>2</a:t>
          </a:r>
          <a:endParaRPr lang="cs-CZ" b="1" dirty="0" smtClean="0"/>
        </a:p>
        <a:p>
          <a:pPr rtl="0"/>
          <a:r>
            <a:rPr lang="cs-CZ" b="1" dirty="0" smtClean="0"/>
            <a:t>14% území ČR</a:t>
          </a:r>
          <a:endParaRPr lang="cs-CZ" b="1" baseline="30000" dirty="0"/>
        </a:p>
      </dgm:t>
    </dgm:pt>
    <dgm:pt modelId="{E4C0D84A-1AE2-4FD6-807C-8398669276FB}" type="parTrans" cxnId="{0CA6367E-7178-495B-B061-D84C04B45931}">
      <dgm:prSet/>
      <dgm:spPr/>
      <dgm:t>
        <a:bodyPr/>
        <a:lstStyle/>
        <a:p>
          <a:endParaRPr lang="cs-CZ"/>
        </a:p>
      </dgm:t>
    </dgm:pt>
    <dgm:pt modelId="{4FCA3880-42FE-4E7D-BC59-6E947650A42F}" type="sibTrans" cxnId="{0CA6367E-7178-495B-B061-D84C04B45931}">
      <dgm:prSet/>
      <dgm:spPr/>
      <dgm:t>
        <a:bodyPr/>
        <a:lstStyle/>
        <a:p>
          <a:endParaRPr lang="cs-CZ"/>
        </a:p>
      </dgm:t>
    </dgm:pt>
    <dgm:pt modelId="{941DAFF3-386B-425F-A625-FB662160D1D1}">
      <dgm:prSet/>
      <dgm:spPr/>
      <dgm:t>
        <a:bodyPr/>
        <a:lstStyle/>
        <a:p>
          <a:pPr rtl="0"/>
          <a:r>
            <a:rPr lang="cs-CZ" b="1" i="0" dirty="0" smtClean="0"/>
            <a:t>1.144 obcí</a:t>
          </a:r>
        </a:p>
        <a:p>
          <a:pPr rtl="0"/>
          <a:r>
            <a:rPr lang="cs-CZ" b="1" i="0" dirty="0" smtClean="0"/>
            <a:t>20% ČR</a:t>
          </a:r>
          <a:endParaRPr lang="cs-CZ" b="1" i="0" dirty="0"/>
        </a:p>
      </dgm:t>
    </dgm:pt>
    <dgm:pt modelId="{A8D077F6-A140-455C-A58F-AE40906FABA8}" type="parTrans" cxnId="{79A036DD-906A-4206-9A09-81C05902F312}">
      <dgm:prSet/>
      <dgm:spPr/>
      <dgm:t>
        <a:bodyPr/>
        <a:lstStyle/>
        <a:p>
          <a:endParaRPr lang="cs-CZ"/>
        </a:p>
      </dgm:t>
    </dgm:pt>
    <dgm:pt modelId="{D7264106-5216-412A-AFA0-10963007ED49}" type="sibTrans" cxnId="{79A036DD-906A-4206-9A09-81C05902F312}">
      <dgm:prSet/>
      <dgm:spPr/>
      <dgm:t>
        <a:bodyPr/>
        <a:lstStyle/>
        <a:p>
          <a:endParaRPr lang="cs-CZ"/>
        </a:p>
      </dgm:t>
    </dgm:pt>
    <dgm:pt modelId="{AB419496-64A1-4BDD-B48C-8EA120031F95}">
      <dgm:prSet/>
      <dgm:spPr/>
      <dgm:t>
        <a:bodyPr/>
        <a:lstStyle/>
        <a:p>
          <a:pPr rtl="0"/>
          <a:r>
            <a:rPr lang="cs-CZ" b="1" dirty="0" smtClean="0"/>
            <a:t>41% obyvatel </a:t>
          </a:r>
        </a:p>
        <a:p>
          <a:pPr rtl="0"/>
          <a:r>
            <a:rPr lang="cs-CZ" b="1" dirty="0" smtClean="0"/>
            <a:t>v obcích do 2.000</a:t>
          </a:r>
          <a:endParaRPr lang="cs-CZ" b="1" dirty="0"/>
        </a:p>
      </dgm:t>
    </dgm:pt>
    <dgm:pt modelId="{4AB14F3B-6DF1-4A79-952C-62AE6C87231B}" type="parTrans" cxnId="{BDB3C09D-85E2-4E13-A468-5715E46EEBE5}">
      <dgm:prSet/>
      <dgm:spPr/>
      <dgm:t>
        <a:bodyPr/>
        <a:lstStyle/>
        <a:p>
          <a:endParaRPr lang="cs-CZ"/>
        </a:p>
      </dgm:t>
    </dgm:pt>
    <dgm:pt modelId="{F31AB237-35A8-45B5-862B-F2AC3B80D65B}" type="sibTrans" cxnId="{BDB3C09D-85E2-4E13-A468-5715E46EEBE5}">
      <dgm:prSet/>
      <dgm:spPr/>
      <dgm:t>
        <a:bodyPr/>
        <a:lstStyle/>
        <a:p>
          <a:endParaRPr lang="cs-CZ"/>
        </a:p>
      </dgm:t>
    </dgm:pt>
    <dgm:pt modelId="{67025AE8-2102-4545-981B-7C6A443EB25A}">
      <dgm:prSet/>
      <dgm:spPr/>
      <dgm:t>
        <a:bodyPr/>
        <a:lstStyle/>
        <a:p>
          <a:pPr rtl="0"/>
          <a:r>
            <a:rPr lang="cs-CZ" b="1" dirty="0" smtClean="0"/>
            <a:t>Absence krajského města </a:t>
          </a:r>
          <a:endParaRPr lang="cs-CZ" b="1" dirty="0"/>
        </a:p>
      </dgm:t>
    </dgm:pt>
    <dgm:pt modelId="{74D9B3DA-EB60-45D7-9A8D-666C0454F467}" type="parTrans" cxnId="{63EB3A26-4AC3-47C6-AF13-9809762B5AB2}">
      <dgm:prSet/>
      <dgm:spPr/>
      <dgm:t>
        <a:bodyPr/>
        <a:lstStyle/>
        <a:p>
          <a:endParaRPr lang="cs-CZ"/>
        </a:p>
      </dgm:t>
    </dgm:pt>
    <dgm:pt modelId="{8DFB9C7A-A8FA-43BB-859B-C4C05F1C7084}" type="sibTrans" cxnId="{63EB3A26-4AC3-47C6-AF13-9809762B5AB2}">
      <dgm:prSet/>
      <dgm:spPr/>
      <dgm:t>
        <a:bodyPr/>
        <a:lstStyle/>
        <a:p>
          <a:endParaRPr lang="cs-CZ"/>
        </a:p>
      </dgm:t>
    </dgm:pt>
    <dgm:pt modelId="{D51B4393-3022-4F5A-B0A2-BBBE598ECD04}">
      <dgm:prSet/>
      <dgm:spPr/>
      <dgm:t>
        <a:bodyPr/>
        <a:lstStyle/>
        <a:p>
          <a:pPr rtl="0"/>
          <a:r>
            <a:rPr lang="cs-CZ" b="1" dirty="0" smtClean="0"/>
            <a:t>Obklopuje Hl. m. Prahu a sousedí s dalšími 7 kraji</a:t>
          </a:r>
          <a:endParaRPr lang="cs-CZ" b="1" dirty="0"/>
        </a:p>
      </dgm:t>
    </dgm:pt>
    <dgm:pt modelId="{1E7F13F2-202B-47D3-A796-56DDD0CF1E3C}" type="parTrans" cxnId="{98460FB2-0288-4068-A260-5A630295B64D}">
      <dgm:prSet/>
      <dgm:spPr/>
      <dgm:t>
        <a:bodyPr/>
        <a:lstStyle/>
        <a:p>
          <a:endParaRPr lang="cs-CZ"/>
        </a:p>
      </dgm:t>
    </dgm:pt>
    <dgm:pt modelId="{DFDE13DA-D75E-4D69-965E-210A554B0A29}" type="sibTrans" cxnId="{98460FB2-0288-4068-A260-5A630295B64D}">
      <dgm:prSet/>
      <dgm:spPr/>
      <dgm:t>
        <a:bodyPr/>
        <a:lstStyle/>
        <a:p>
          <a:endParaRPr lang="cs-CZ"/>
        </a:p>
      </dgm:t>
    </dgm:pt>
    <dgm:pt modelId="{FFD49445-CA5C-4BAB-998B-80C4EA04B42A}">
      <dgm:prSet/>
      <dgm:spPr/>
      <dgm:t>
        <a:bodyPr/>
        <a:lstStyle/>
        <a:p>
          <a:pPr rtl="0"/>
          <a:r>
            <a:rPr lang="cs-CZ" b="1" dirty="0" smtClean="0"/>
            <a:t>Silná disparita území</a:t>
          </a:r>
          <a:endParaRPr lang="cs-CZ" b="1" dirty="0"/>
        </a:p>
      </dgm:t>
    </dgm:pt>
    <dgm:pt modelId="{7077DE3A-41E5-477E-93D8-B5B18409D115}" type="parTrans" cxnId="{80B9DEC5-FA3A-43D0-AEF5-28592FB4C443}">
      <dgm:prSet/>
      <dgm:spPr/>
      <dgm:t>
        <a:bodyPr/>
        <a:lstStyle/>
        <a:p>
          <a:endParaRPr lang="cs-CZ"/>
        </a:p>
      </dgm:t>
    </dgm:pt>
    <dgm:pt modelId="{1C2D4E4D-9383-4845-B1CF-8BC47B224FFE}" type="sibTrans" cxnId="{80B9DEC5-FA3A-43D0-AEF5-28592FB4C443}">
      <dgm:prSet/>
      <dgm:spPr/>
      <dgm:t>
        <a:bodyPr/>
        <a:lstStyle/>
        <a:p>
          <a:endParaRPr lang="cs-CZ"/>
        </a:p>
      </dgm:t>
    </dgm:pt>
    <dgm:pt modelId="{CD255507-3391-4719-B223-C44368B78C94}">
      <dgm:prSet/>
      <dgm:spPr/>
      <dgm:t>
        <a:bodyPr/>
        <a:lstStyle/>
        <a:p>
          <a:pPr rtl="0"/>
          <a:r>
            <a:rPr lang="cs-CZ" b="1" dirty="0" smtClean="0"/>
            <a:t>Nejnižší podíl městského obyvatelstva v ČR 53%</a:t>
          </a:r>
          <a:endParaRPr lang="cs-CZ" b="1" dirty="0"/>
        </a:p>
      </dgm:t>
    </dgm:pt>
    <dgm:pt modelId="{3BDF5D46-B1D4-4C7F-90A3-0F5D59A35CBF}" type="sibTrans" cxnId="{961BDE38-29C3-46FA-A6A4-7EA9BA007399}">
      <dgm:prSet/>
      <dgm:spPr/>
      <dgm:t>
        <a:bodyPr/>
        <a:lstStyle/>
        <a:p>
          <a:endParaRPr lang="cs-CZ"/>
        </a:p>
      </dgm:t>
    </dgm:pt>
    <dgm:pt modelId="{33A36969-A89B-4562-8C3D-6731BA7F906A}" type="parTrans" cxnId="{961BDE38-29C3-46FA-A6A4-7EA9BA007399}">
      <dgm:prSet/>
      <dgm:spPr/>
      <dgm:t>
        <a:bodyPr/>
        <a:lstStyle/>
        <a:p>
          <a:endParaRPr lang="cs-CZ"/>
        </a:p>
      </dgm:t>
    </dgm:pt>
    <dgm:pt modelId="{F5991E89-5A3B-44E2-909D-8033B83D8C8F}">
      <dgm:prSet/>
      <dgm:spPr/>
      <dgm:t>
        <a:bodyPr/>
        <a:lstStyle/>
        <a:p>
          <a:pPr rtl="0"/>
          <a:r>
            <a:rPr lang="cs-CZ" b="1" dirty="0" smtClean="0"/>
            <a:t>Nejlidnatější </a:t>
          </a:r>
        </a:p>
        <a:p>
          <a:pPr rtl="0"/>
          <a:r>
            <a:rPr lang="cs-CZ" b="1" dirty="0" smtClean="0"/>
            <a:t>1 369 332 obyvatel</a:t>
          </a:r>
        </a:p>
        <a:p>
          <a:pPr rtl="0"/>
          <a:r>
            <a:rPr lang="cs-CZ" b="1" dirty="0" smtClean="0"/>
            <a:t>K 1. 1. 2019</a:t>
          </a:r>
          <a:endParaRPr lang="cs-CZ" b="1" dirty="0"/>
        </a:p>
      </dgm:t>
    </dgm:pt>
    <dgm:pt modelId="{6CE7D9B1-1393-4EE4-A6CB-A0A4040BCAB0}" type="parTrans" cxnId="{AC96B1E8-D48F-4D74-B231-2A971EA98D65}">
      <dgm:prSet/>
      <dgm:spPr/>
      <dgm:t>
        <a:bodyPr/>
        <a:lstStyle/>
        <a:p>
          <a:endParaRPr lang="cs-CZ"/>
        </a:p>
      </dgm:t>
    </dgm:pt>
    <dgm:pt modelId="{BAE68C61-6B5C-44FE-BFB4-C457AA5D66C0}" type="sibTrans" cxnId="{AC96B1E8-D48F-4D74-B231-2A971EA98D65}">
      <dgm:prSet/>
      <dgm:spPr/>
      <dgm:t>
        <a:bodyPr/>
        <a:lstStyle/>
        <a:p>
          <a:endParaRPr lang="cs-CZ"/>
        </a:p>
      </dgm:t>
    </dgm:pt>
    <dgm:pt modelId="{19545FE5-097D-4253-8D04-5F142CF4D247}">
      <dgm:prSet/>
      <dgm:spPr/>
      <dgm:t>
        <a:bodyPr/>
        <a:lstStyle/>
        <a:p>
          <a:pPr rtl="0"/>
          <a:r>
            <a:rPr lang="cs-CZ" b="1" dirty="0" smtClean="0"/>
            <a:t>26 obcí s rozšířenou působností</a:t>
          </a:r>
          <a:endParaRPr lang="cs-CZ" b="1" dirty="0"/>
        </a:p>
      </dgm:t>
    </dgm:pt>
    <dgm:pt modelId="{C081BE5F-A436-45C7-BBDA-BBE7F3A451D0}" type="parTrans" cxnId="{05F4299D-759D-4142-A8A0-06B41368209E}">
      <dgm:prSet/>
      <dgm:spPr/>
      <dgm:t>
        <a:bodyPr/>
        <a:lstStyle/>
        <a:p>
          <a:endParaRPr lang="cs-CZ"/>
        </a:p>
      </dgm:t>
    </dgm:pt>
    <dgm:pt modelId="{00B44EAC-01F8-415F-B873-C84D39963752}" type="sibTrans" cxnId="{05F4299D-759D-4142-A8A0-06B41368209E}">
      <dgm:prSet/>
      <dgm:spPr/>
      <dgm:t>
        <a:bodyPr/>
        <a:lstStyle/>
        <a:p>
          <a:endParaRPr lang="cs-CZ"/>
        </a:p>
      </dgm:t>
    </dgm:pt>
    <dgm:pt modelId="{AC78B609-34BE-409D-A556-1929F65801C1}" type="pres">
      <dgm:prSet presAssocID="{6912868E-E46B-4E4F-A188-4B84E3846EF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1BEA4C6-C4EC-48C0-9FAC-B05383252CBF}" type="pres">
      <dgm:prSet presAssocID="{E7B3C616-8E97-46DB-9656-A77F8A8347EF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2262927-5784-40A0-8B76-C85F28B0C7A3}" type="pres">
      <dgm:prSet presAssocID="{4FCA3880-42FE-4E7D-BC59-6E947650A42F}" presName="sibTrans" presStyleCnt="0"/>
      <dgm:spPr/>
      <dgm:t>
        <a:bodyPr/>
        <a:lstStyle/>
        <a:p>
          <a:endParaRPr lang="cs-CZ"/>
        </a:p>
      </dgm:t>
    </dgm:pt>
    <dgm:pt modelId="{346AD435-1BF3-4F93-AB87-FA7EB544D462}" type="pres">
      <dgm:prSet presAssocID="{941DAFF3-386B-425F-A625-FB662160D1D1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F206839-0783-4A63-9E44-A83EB348C264}" type="pres">
      <dgm:prSet presAssocID="{D7264106-5216-412A-AFA0-10963007ED49}" presName="sibTrans" presStyleCnt="0"/>
      <dgm:spPr/>
      <dgm:t>
        <a:bodyPr/>
        <a:lstStyle/>
        <a:p>
          <a:endParaRPr lang="cs-CZ"/>
        </a:p>
      </dgm:t>
    </dgm:pt>
    <dgm:pt modelId="{EB0B9A26-5B2E-400B-A38D-507B983CBD91}" type="pres">
      <dgm:prSet presAssocID="{19545FE5-097D-4253-8D04-5F142CF4D247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801E8C0-19BB-4B8C-90A3-2382130D91F9}" type="pres">
      <dgm:prSet presAssocID="{00B44EAC-01F8-415F-B873-C84D39963752}" presName="sibTrans" presStyleCnt="0"/>
      <dgm:spPr/>
      <dgm:t>
        <a:bodyPr/>
        <a:lstStyle/>
        <a:p>
          <a:endParaRPr lang="cs-CZ"/>
        </a:p>
      </dgm:t>
    </dgm:pt>
    <dgm:pt modelId="{551DFED8-342E-4572-86F4-A332A6EA1822}" type="pres">
      <dgm:prSet presAssocID="{F5991E89-5A3B-44E2-909D-8033B83D8C8F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F7199EF-55C2-4DE4-BA05-B0D4C8E8F98C}" type="pres">
      <dgm:prSet presAssocID="{BAE68C61-6B5C-44FE-BFB4-C457AA5D66C0}" presName="sibTrans" presStyleCnt="0"/>
      <dgm:spPr/>
      <dgm:t>
        <a:bodyPr/>
        <a:lstStyle/>
        <a:p>
          <a:endParaRPr lang="cs-CZ"/>
        </a:p>
      </dgm:t>
    </dgm:pt>
    <dgm:pt modelId="{2ED60AAA-4238-4393-A505-98D4F8F66741}" type="pres">
      <dgm:prSet presAssocID="{AB419496-64A1-4BDD-B48C-8EA120031F95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F93133C-2C74-483C-8E3F-BACC759AC220}" type="pres">
      <dgm:prSet presAssocID="{F31AB237-35A8-45B5-862B-F2AC3B80D65B}" presName="sibTrans" presStyleCnt="0"/>
      <dgm:spPr/>
      <dgm:t>
        <a:bodyPr/>
        <a:lstStyle/>
        <a:p>
          <a:endParaRPr lang="cs-CZ"/>
        </a:p>
      </dgm:t>
    </dgm:pt>
    <dgm:pt modelId="{737F5A8A-F3EA-4407-BE23-6585D20F2219}" type="pres">
      <dgm:prSet presAssocID="{CD255507-3391-4719-B223-C44368B78C94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5000AA0-0229-40E5-9B22-41DF7F9DB997}" type="pres">
      <dgm:prSet presAssocID="{3BDF5D46-B1D4-4C7F-90A3-0F5D59A35CBF}" presName="sibTrans" presStyleCnt="0"/>
      <dgm:spPr/>
      <dgm:t>
        <a:bodyPr/>
        <a:lstStyle/>
        <a:p>
          <a:endParaRPr lang="cs-CZ"/>
        </a:p>
      </dgm:t>
    </dgm:pt>
    <dgm:pt modelId="{524693D5-27BC-4850-98E0-2F30E142BE8A}" type="pres">
      <dgm:prSet presAssocID="{67025AE8-2102-4545-981B-7C6A443EB25A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BCE911D-E72E-42B0-8DE4-740168109D96}" type="pres">
      <dgm:prSet presAssocID="{8DFB9C7A-A8FA-43BB-859B-C4C05F1C7084}" presName="sibTrans" presStyleCnt="0"/>
      <dgm:spPr/>
      <dgm:t>
        <a:bodyPr/>
        <a:lstStyle/>
        <a:p>
          <a:endParaRPr lang="cs-CZ"/>
        </a:p>
      </dgm:t>
    </dgm:pt>
    <dgm:pt modelId="{DF8D00CD-B6F1-4DF5-8C76-776021ED443B}" type="pres">
      <dgm:prSet presAssocID="{D51B4393-3022-4F5A-B0A2-BBBE598ECD04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A897F0D-A159-4417-8DB3-D1F265BAF6C4}" type="pres">
      <dgm:prSet presAssocID="{DFDE13DA-D75E-4D69-965E-210A554B0A29}" presName="sibTrans" presStyleCnt="0"/>
      <dgm:spPr/>
      <dgm:t>
        <a:bodyPr/>
        <a:lstStyle/>
        <a:p>
          <a:endParaRPr lang="cs-CZ"/>
        </a:p>
      </dgm:t>
    </dgm:pt>
    <dgm:pt modelId="{34EF3AA7-CF6F-4AFC-9667-45E5B8DE34F9}" type="pres">
      <dgm:prSet presAssocID="{FFD49445-CA5C-4BAB-998B-80C4EA04B42A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DB3C09D-85E2-4E13-A468-5715E46EEBE5}" srcId="{6912868E-E46B-4E4F-A188-4B84E3846EF0}" destId="{AB419496-64A1-4BDD-B48C-8EA120031F95}" srcOrd="4" destOrd="0" parTransId="{4AB14F3B-6DF1-4A79-952C-62AE6C87231B}" sibTransId="{F31AB237-35A8-45B5-862B-F2AC3B80D65B}"/>
    <dgm:cxn modelId="{79A036DD-906A-4206-9A09-81C05902F312}" srcId="{6912868E-E46B-4E4F-A188-4B84E3846EF0}" destId="{941DAFF3-386B-425F-A625-FB662160D1D1}" srcOrd="1" destOrd="0" parTransId="{A8D077F6-A140-455C-A58F-AE40906FABA8}" sibTransId="{D7264106-5216-412A-AFA0-10963007ED49}"/>
    <dgm:cxn modelId="{98460FB2-0288-4068-A260-5A630295B64D}" srcId="{6912868E-E46B-4E4F-A188-4B84E3846EF0}" destId="{D51B4393-3022-4F5A-B0A2-BBBE598ECD04}" srcOrd="7" destOrd="0" parTransId="{1E7F13F2-202B-47D3-A796-56DDD0CF1E3C}" sibTransId="{DFDE13DA-D75E-4D69-965E-210A554B0A29}"/>
    <dgm:cxn modelId="{80B9DEC5-FA3A-43D0-AEF5-28592FB4C443}" srcId="{6912868E-E46B-4E4F-A188-4B84E3846EF0}" destId="{FFD49445-CA5C-4BAB-998B-80C4EA04B42A}" srcOrd="8" destOrd="0" parTransId="{7077DE3A-41E5-477E-93D8-B5B18409D115}" sibTransId="{1C2D4E4D-9383-4845-B1CF-8BC47B224FFE}"/>
    <dgm:cxn modelId="{B4B62714-167D-436F-AA22-A1E4C191459A}" type="presOf" srcId="{E7B3C616-8E97-46DB-9656-A77F8A8347EF}" destId="{91BEA4C6-C4EC-48C0-9FAC-B05383252CBF}" srcOrd="0" destOrd="0" presId="urn:microsoft.com/office/officeart/2005/8/layout/default#1"/>
    <dgm:cxn modelId="{06763675-BBF0-46B7-AFA7-C93600D5616B}" type="presOf" srcId="{F5991E89-5A3B-44E2-909D-8033B83D8C8F}" destId="{551DFED8-342E-4572-86F4-A332A6EA1822}" srcOrd="0" destOrd="0" presId="urn:microsoft.com/office/officeart/2005/8/layout/default#1"/>
    <dgm:cxn modelId="{160C6D02-01D4-4959-AC96-40E53D6F0B50}" type="presOf" srcId="{19545FE5-097D-4253-8D04-5F142CF4D247}" destId="{EB0B9A26-5B2E-400B-A38D-507B983CBD91}" srcOrd="0" destOrd="0" presId="urn:microsoft.com/office/officeart/2005/8/layout/default#1"/>
    <dgm:cxn modelId="{60468C5B-49E1-467F-B2BD-96D73AF5EC8A}" type="presOf" srcId="{AB419496-64A1-4BDD-B48C-8EA120031F95}" destId="{2ED60AAA-4238-4393-A505-98D4F8F66741}" srcOrd="0" destOrd="0" presId="urn:microsoft.com/office/officeart/2005/8/layout/default#1"/>
    <dgm:cxn modelId="{2B4250B7-1596-4632-A0C4-0DE53640C435}" type="presOf" srcId="{FFD49445-CA5C-4BAB-998B-80C4EA04B42A}" destId="{34EF3AA7-CF6F-4AFC-9667-45E5B8DE34F9}" srcOrd="0" destOrd="0" presId="urn:microsoft.com/office/officeart/2005/8/layout/default#1"/>
    <dgm:cxn modelId="{71144F18-6788-484A-A2C0-F7BA39E7E525}" type="presOf" srcId="{CD255507-3391-4719-B223-C44368B78C94}" destId="{737F5A8A-F3EA-4407-BE23-6585D20F2219}" srcOrd="0" destOrd="0" presId="urn:microsoft.com/office/officeart/2005/8/layout/default#1"/>
    <dgm:cxn modelId="{FCD79197-EFB6-43E1-B676-5A22B61097B3}" type="presOf" srcId="{941DAFF3-386B-425F-A625-FB662160D1D1}" destId="{346AD435-1BF3-4F93-AB87-FA7EB544D462}" srcOrd="0" destOrd="0" presId="urn:microsoft.com/office/officeart/2005/8/layout/default#1"/>
    <dgm:cxn modelId="{AC96B1E8-D48F-4D74-B231-2A971EA98D65}" srcId="{6912868E-E46B-4E4F-A188-4B84E3846EF0}" destId="{F5991E89-5A3B-44E2-909D-8033B83D8C8F}" srcOrd="3" destOrd="0" parTransId="{6CE7D9B1-1393-4EE4-A6CB-A0A4040BCAB0}" sibTransId="{BAE68C61-6B5C-44FE-BFB4-C457AA5D66C0}"/>
    <dgm:cxn modelId="{0CA6367E-7178-495B-B061-D84C04B45931}" srcId="{6912868E-E46B-4E4F-A188-4B84E3846EF0}" destId="{E7B3C616-8E97-46DB-9656-A77F8A8347EF}" srcOrd="0" destOrd="0" parTransId="{E4C0D84A-1AE2-4FD6-807C-8398669276FB}" sibTransId="{4FCA3880-42FE-4E7D-BC59-6E947650A42F}"/>
    <dgm:cxn modelId="{7CA75658-AD7A-40C0-ADB8-59F2C17AA52A}" type="presOf" srcId="{D51B4393-3022-4F5A-B0A2-BBBE598ECD04}" destId="{DF8D00CD-B6F1-4DF5-8C76-776021ED443B}" srcOrd="0" destOrd="0" presId="urn:microsoft.com/office/officeart/2005/8/layout/default#1"/>
    <dgm:cxn modelId="{C4241CC3-DFB6-406B-9014-93C733499C99}" type="presOf" srcId="{6912868E-E46B-4E4F-A188-4B84E3846EF0}" destId="{AC78B609-34BE-409D-A556-1929F65801C1}" srcOrd="0" destOrd="0" presId="urn:microsoft.com/office/officeart/2005/8/layout/default#1"/>
    <dgm:cxn modelId="{63EB3A26-4AC3-47C6-AF13-9809762B5AB2}" srcId="{6912868E-E46B-4E4F-A188-4B84E3846EF0}" destId="{67025AE8-2102-4545-981B-7C6A443EB25A}" srcOrd="6" destOrd="0" parTransId="{74D9B3DA-EB60-45D7-9A8D-666C0454F467}" sibTransId="{8DFB9C7A-A8FA-43BB-859B-C4C05F1C7084}"/>
    <dgm:cxn modelId="{961BDE38-29C3-46FA-A6A4-7EA9BA007399}" srcId="{6912868E-E46B-4E4F-A188-4B84E3846EF0}" destId="{CD255507-3391-4719-B223-C44368B78C94}" srcOrd="5" destOrd="0" parTransId="{33A36969-A89B-4562-8C3D-6731BA7F906A}" sibTransId="{3BDF5D46-B1D4-4C7F-90A3-0F5D59A35CBF}"/>
    <dgm:cxn modelId="{05F4299D-759D-4142-A8A0-06B41368209E}" srcId="{6912868E-E46B-4E4F-A188-4B84E3846EF0}" destId="{19545FE5-097D-4253-8D04-5F142CF4D247}" srcOrd="2" destOrd="0" parTransId="{C081BE5F-A436-45C7-BBDA-BBE7F3A451D0}" sibTransId="{00B44EAC-01F8-415F-B873-C84D39963752}"/>
    <dgm:cxn modelId="{CC112CD2-6800-4E84-A1BA-4A59C4273FA7}" type="presOf" srcId="{67025AE8-2102-4545-981B-7C6A443EB25A}" destId="{524693D5-27BC-4850-98E0-2F30E142BE8A}" srcOrd="0" destOrd="0" presId="urn:microsoft.com/office/officeart/2005/8/layout/default#1"/>
    <dgm:cxn modelId="{FA673D08-462E-4D35-B007-2E0ADF50A8CB}" type="presParOf" srcId="{AC78B609-34BE-409D-A556-1929F65801C1}" destId="{91BEA4C6-C4EC-48C0-9FAC-B05383252CBF}" srcOrd="0" destOrd="0" presId="urn:microsoft.com/office/officeart/2005/8/layout/default#1"/>
    <dgm:cxn modelId="{175D0AC5-2E48-4115-8C1A-DDBE0FF03022}" type="presParOf" srcId="{AC78B609-34BE-409D-A556-1929F65801C1}" destId="{32262927-5784-40A0-8B76-C85F28B0C7A3}" srcOrd="1" destOrd="0" presId="urn:microsoft.com/office/officeart/2005/8/layout/default#1"/>
    <dgm:cxn modelId="{A81850B3-F3A1-4B81-A6F1-C0DA5088870A}" type="presParOf" srcId="{AC78B609-34BE-409D-A556-1929F65801C1}" destId="{346AD435-1BF3-4F93-AB87-FA7EB544D462}" srcOrd="2" destOrd="0" presId="urn:microsoft.com/office/officeart/2005/8/layout/default#1"/>
    <dgm:cxn modelId="{15B7D4BC-55F0-4E58-885B-73507F8921EB}" type="presParOf" srcId="{AC78B609-34BE-409D-A556-1929F65801C1}" destId="{6F206839-0783-4A63-9E44-A83EB348C264}" srcOrd="3" destOrd="0" presId="urn:microsoft.com/office/officeart/2005/8/layout/default#1"/>
    <dgm:cxn modelId="{34BD4AAC-B6BD-4C4B-A908-A59A078B7535}" type="presParOf" srcId="{AC78B609-34BE-409D-A556-1929F65801C1}" destId="{EB0B9A26-5B2E-400B-A38D-507B983CBD91}" srcOrd="4" destOrd="0" presId="urn:microsoft.com/office/officeart/2005/8/layout/default#1"/>
    <dgm:cxn modelId="{C5ED9054-BF14-4966-AA4E-8FE5911B1B9A}" type="presParOf" srcId="{AC78B609-34BE-409D-A556-1929F65801C1}" destId="{F801E8C0-19BB-4B8C-90A3-2382130D91F9}" srcOrd="5" destOrd="0" presId="urn:microsoft.com/office/officeart/2005/8/layout/default#1"/>
    <dgm:cxn modelId="{CA368AC3-A6EE-4D60-98EE-0E1473779829}" type="presParOf" srcId="{AC78B609-34BE-409D-A556-1929F65801C1}" destId="{551DFED8-342E-4572-86F4-A332A6EA1822}" srcOrd="6" destOrd="0" presId="urn:microsoft.com/office/officeart/2005/8/layout/default#1"/>
    <dgm:cxn modelId="{00B23733-BF14-44A1-9ED9-45F1370277AD}" type="presParOf" srcId="{AC78B609-34BE-409D-A556-1929F65801C1}" destId="{CF7199EF-55C2-4DE4-BA05-B0D4C8E8F98C}" srcOrd="7" destOrd="0" presId="urn:microsoft.com/office/officeart/2005/8/layout/default#1"/>
    <dgm:cxn modelId="{CFB9EE5D-D533-407E-A233-90A69BF222F2}" type="presParOf" srcId="{AC78B609-34BE-409D-A556-1929F65801C1}" destId="{2ED60AAA-4238-4393-A505-98D4F8F66741}" srcOrd="8" destOrd="0" presId="urn:microsoft.com/office/officeart/2005/8/layout/default#1"/>
    <dgm:cxn modelId="{D1E9FADE-14AB-469F-9311-3F76A8DDAA0A}" type="presParOf" srcId="{AC78B609-34BE-409D-A556-1929F65801C1}" destId="{2F93133C-2C74-483C-8E3F-BACC759AC220}" srcOrd="9" destOrd="0" presId="urn:microsoft.com/office/officeart/2005/8/layout/default#1"/>
    <dgm:cxn modelId="{2C755A39-1F7B-4C16-9F27-F325A8B0F774}" type="presParOf" srcId="{AC78B609-34BE-409D-A556-1929F65801C1}" destId="{737F5A8A-F3EA-4407-BE23-6585D20F2219}" srcOrd="10" destOrd="0" presId="urn:microsoft.com/office/officeart/2005/8/layout/default#1"/>
    <dgm:cxn modelId="{74323D87-50A3-4B91-BDDE-4034B2C975FE}" type="presParOf" srcId="{AC78B609-34BE-409D-A556-1929F65801C1}" destId="{65000AA0-0229-40E5-9B22-41DF7F9DB997}" srcOrd="11" destOrd="0" presId="urn:microsoft.com/office/officeart/2005/8/layout/default#1"/>
    <dgm:cxn modelId="{4638E03F-381B-46FA-B3D9-AA580EE671A3}" type="presParOf" srcId="{AC78B609-34BE-409D-A556-1929F65801C1}" destId="{524693D5-27BC-4850-98E0-2F30E142BE8A}" srcOrd="12" destOrd="0" presId="urn:microsoft.com/office/officeart/2005/8/layout/default#1"/>
    <dgm:cxn modelId="{15AD51AC-8600-4CC1-8614-3B3C1CE6A698}" type="presParOf" srcId="{AC78B609-34BE-409D-A556-1929F65801C1}" destId="{2BCE911D-E72E-42B0-8DE4-740168109D96}" srcOrd="13" destOrd="0" presId="urn:microsoft.com/office/officeart/2005/8/layout/default#1"/>
    <dgm:cxn modelId="{895EAD88-3FF5-466D-ADDF-17E40F6F5114}" type="presParOf" srcId="{AC78B609-34BE-409D-A556-1929F65801C1}" destId="{DF8D00CD-B6F1-4DF5-8C76-776021ED443B}" srcOrd="14" destOrd="0" presId="urn:microsoft.com/office/officeart/2005/8/layout/default#1"/>
    <dgm:cxn modelId="{D4FA90A0-5100-410A-BE3B-D76477577BA6}" type="presParOf" srcId="{AC78B609-34BE-409D-A556-1929F65801C1}" destId="{6A897F0D-A159-4417-8DB3-D1F265BAF6C4}" srcOrd="15" destOrd="0" presId="urn:microsoft.com/office/officeart/2005/8/layout/default#1"/>
    <dgm:cxn modelId="{264BB751-9A34-4014-9127-099F4F879E4E}" type="presParOf" srcId="{AC78B609-34BE-409D-A556-1929F65801C1}" destId="{34EF3AA7-CF6F-4AFC-9667-45E5B8DE34F9}" srcOrd="1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CC41C73-0DE9-4A5E-A67A-75422143659D}" type="doc">
      <dgm:prSet loTypeId="urn:microsoft.com/office/officeart/2005/8/layout/default#8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DCA17E4C-8E11-40C0-B441-C6137F06BE3B}">
      <dgm:prSet custT="1"/>
      <dgm:spPr/>
      <dgm:t>
        <a:bodyPr/>
        <a:lstStyle/>
        <a:p>
          <a:pPr rtl="0"/>
          <a:r>
            <a:rPr lang="cs-CZ" sz="2000" smtClean="0"/>
            <a:t>Největší nárůst obyvatel okresy Praha-východ a Praha-západ</a:t>
          </a:r>
          <a:endParaRPr lang="cs-CZ" sz="2000" dirty="0"/>
        </a:p>
      </dgm:t>
    </dgm:pt>
    <dgm:pt modelId="{7B57F569-33B8-4372-A443-9986CCB557DA}" type="parTrans" cxnId="{5991CFF2-3046-44D5-9FC3-5EB32CC6D1F4}">
      <dgm:prSet/>
      <dgm:spPr/>
      <dgm:t>
        <a:bodyPr/>
        <a:lstStyle/>
        <a:p>
          <a:endParaRPr lang="cs-CZ"/>
        </a:p>
      </dgm:t>
    </dgm:pt>
    <dgm:pt modelId="{754E796C-40A3-4C08-A7F9-5B6A2C564BED}" type="sibTrans" cxnId="{5991CFF2-3046-44D5-9FC3-5EB32CC6D1F4}">
      <dgm:prSet/>
      <dgm:spPr/>
      <dgm:t>
        <a:bodyPr/>
        <a:lstStyle/>
        <a:p>
          <a:endParaRPr lang="cs-CZ"/>
        </a:p>
      </dgm:t>
    </dgm:pt>
    <dgm:pt modelId="{DDCE3043-F136-418C-BE64-7F6D4758263B}">
      <dgm:prSet custT="1"/>
      <dgm:spPr/>
      <dgm:t>
        <a:bodyPr/>
        <a:lstStyle/>
        <a:p>
          <a:pPr rtl="0"/>
          <a:r>
            <a:rPr lang="cs-CZ" sz="2000" dirty="0" smtClean="0"/>
            <a:t>Až 80 % neúplných rodin tvoří matky s dětmi</a:t>
          </a:r>
          <a:endParaRPr lang="cs-CZ" sz="2000" dirty="0"/>
        </a:p>
      </dgm:t>
    </dgm:pt>
    <dgm:pt modelId="{5B26E82D-9575-4CCB-BC45-CF99EC831907}" type="parTrans" cxnId="{6F632A95-1BF1-4A81-83A7-D155ECD68FEF}">
      <dgm:prSet/>
      <dgm:spPr/>
      <dgm:t>
        <a:bodyPr/>
        <a:lstStyle/>
        <a:p>
          <a:endParaRPr lang="cs-CZ"/>
        </a:p>
      </dgm:t>
    </dgm:pt>
    <dgm:pt modelId="{3EE891B0-E321-450B-B24F-4B059B6D28D4}" type="sibTrans" cxnId="{6F632A95-1BF1-4A81-83A7-D155ECD68FEF}">
      <dgm:prSet/>
      <dgm:spPr/>
      <dgm:t>
        <a:bodyPr/>
        <a:lstStyle/>
        <a:p>
          <a:endParaRPr lang="cs-CZ"/>
        </a:p>
      </dgm:t>
    </dgm:pt>
    <dgm:pt modelId="{646C321C-9979-48D3-A09A-4F1EEAC94CE3}">
      <dgm:prSet custT="1"/>
      <dgm:spPr/>
      <dgm:t>
        <a:bodyPr/>
        <a:lstStyle/>
        <a:p>
          <a:pPr rtl="0"/>
          <a:r>
            <a:rPr lang="cs-CZ" sz="1600" smtClean="0"/>
            <a:t>Z hlediska OSPOD vysoká míry náročnosti výkonu Kladno, Mladá Boleslav, Černošice, Kolín, Příbram, Mělník a Kutná Hora</a:t>
          </a:r>
          <a:endParaRPr lang="cs-CZ" sz="1600" dirty="0"/>
        </a:p>
      </dgm:t>
    </dgm:pt>
    <dgm:pt modelId="{41289F43-40A2-4D45-9232-B7CD06F742B3}" type="parTrans" cxnId="{6DF21EEC-DFBA-4065-83DB-87FE48838B64}">
      <dgm:prSet/>
      <dgm:spPr/>
      <dgm:t>
        <a:bodyPr/>
        <a:lstStyle/>
        <a:p>
          <a:endParaRPr lang="cs-CZ"/>
        </a:p>
      </dgm:t>
    </dgm:pt>
    <dgm:pt modelId="{FEDC4723-32BC-4D1C-BBF0-A27EE489626A}" type="sibTrans" cxnId="{6DF21EEC-DFBA-4065-83DB-87FE48838B64}">
      <dgm:prSet/>
      <dgm:spPr/>
      <dgm:t>
        <a:bodyPr/>
        <a:lstStyle/>
        <a:p>
          <a:endParaRPr lang="cs-CZ"/>
        </a:p>
      </dgm:t>
    </dgm:pt>
    <dgm:pt modelId="{C2887389-CC86-4847-8828-57F8FC29A0F6}">
      <dgm:prSet custT="1"/>
      <dgm:spPr/>
      <dgm:t>
        <a:bodyPr/>
        <a:lstStyle/>
        <a:p>
          <a:pPr rtl="0"/>
          <a:r>
            <a:rPr lang="cs-CZ" sz="1600" smtClean="0"/>
            <a:t>Zvýšená míra: Rakovník, Brandýs nad Labem-Stará Boleslav, Slaný, Beroun, Nymburk, Benešov, Neratovice, Říčany, Lysá nad Labem, Kralupy nad Vltavou, Čáslav, Poděbrady</a:t>
          </a:r>
          <a:endParaRPr lang="cs-CZ" sz="1600" dirty="0"/>
        </a:p>
      </dgm:t>
    </dgm:pt>
    <dgm:pt modelId="{AF760328-3B51-4514-AE67-DC0E893E470F}" type="parTrans" cxnId="{D4FF5C7E-98B5-424D-B997-A0C59439B2E7}">
      <dgm:prSet/>
      <dgm:spPr/>
      <dgm:t>
        <a:bodyPr/>
        <a:lstStyle/>
        <a:p>
          <a:endParaRPr lang="cs-CZ"/>
        </a:p>
      </dgm:t>
    </dgm:pt>
    <dgm:pt modelId="{FD579967-6216-4041-A1EE-A45BFA1D701F}" type="sibTrans" cxnId="{D4FF5C7E-98B5-424D-B997-A0C59439B2E7}">
      <dgm:prSet/>
      <dgm:spPr/>
      <dgm:t>
        <a:bodyPr/>
        <a:lstStyle/>
        <a:p>
          <a:endParaRPr lang="cs-CZ"/>
        </a:p>
      </dgm:t>
    </dgm:pt>
    <dgm:pt modelId="{ADB5CA02-0E00-4F15-BACC-934D98CC02FB}">
      <dgm:prSet custT="1"/>
      <dgm:spPr/>
      <dgm:t>
        <a:bodyPr/>
        <a:lstStyle/>
        <a:p>
          <a:pPr rtl="0"/>
          <a:r>
            <a:rPr lang="cs-CZ" sz="1600" smtClean="0"/>
            <a:t>Běžná míra: Hořovice, Český Brod, Sedlčany, Vlašim, Dobříš, Votice, Mnichovo Hradiště</a:t>
          </a:r>
          <a:r>
            <a:rPr lang="cs-CZ" sz="2100" smtClean="0"/>
            <a:t>. </a:t>
          </a:r>
          <a:endParaRPr lang="cs-CZ" sz="2100" dirty="0"/>
        </a:p>
      </dgm:t>
    </dgm:pt>
    <dgm:pt modelId="{E445D64F-F7E8-42AB-A997-4332986995EC}" type="parTrans" cxnId="{256427B7-6D64-4EB5-B038-C518C1C167B5}">
      <dgm:prSet/>
      <dgm:spPr/>
      <dgm:t>
        <a:bodyPr/>
        <a:lstStyle/>
        <a:p>
          <a:endParaRPr lang="cs-CZ"/>
        </a:p>
      </dgm:t>
    </dgm:pt>
    <dgm:pt modelId="{3B97335C-BC99-4E20-9AB8-EC70700050F0}" type="sibTrans" cxnId="{256427B7-6D64-4EB5-B038-C518C1C167B5}">
      <dgm:prSet/>
      <dgm:spPr/>
      <dgm:t>
        <a:bodyPr/>
        <a:lstStyle/>
        <a:p>
          <a:endParaRPr lang="cs-CZ"/>
        </a:p>
      </dgm:t>
    </dgm:pt>
    <dgm:pt modelId="{F9D1B87E-AB0E-4EC3-B0E5-356EA25707B9}">
      <dgm:prSet custT="1"/>
      <dgm:spPr/>
      <dgm:t>
        <a:bodyPr/>
        <a:lstStyle/>
        <a:p>
          <a:pPr rtl="0"/>
          <a:r>
            <a:rPr lang="cs-CZ" sz="2000" smtClean="0"/>
            <a:t>Potřebné služby: raná péče, SASRD, AD pro celé rodiny</a:t>
          </a:r>
          <a:endParaRPr lang="cs-CZ" sz="2000" dirty="0"/>
        </a:p>
      </dgm:t>
    </dgm:pt>
    <dgm:pt modelId="{6E47520B-9BD7-4D23-BF48-6CBD291B0A75}" type="parTrans" cxnId="{FAE98E09-0BF0-4D24-8B6D-D5553008C1A2}">
      <dgm:prSet/>
      <dgm:spPr/>
      <dgm:t>
        <a:bodyPr/>
        <a:lstStyle/>
        <a:p>
          <a:endParaRPr lang="cs-CZ"/>
        </a:p>
      </dgm:t>
    </dgm:pt>
    <dgm:pt modelId="{C910E265-63DE-4C1D-8B5C-CA19F95021B5}" type="sibTrans" cxnId="{FAE98E09-0BF0-4D24-8B6D-D5553008C1A2}">
      <dgm:prSet/>
      <dgm:spPr/>
      <dgm:t>
        <a:bodyPr/>
        <a:lstStyle/>
        <a:p>
          <a:endParaRPr lang="cs-CZ"/>
        </a:p>
      </dgm:t>
    </dgm:pt>
    <dgm:pt modelId="{34D88A9C-4BE2-436B-8410-BF148E043A0F}" type="pres">
      <dgm:prSet presAssocID="{8CC41C73-0DE9-4A5E-A67A-75422143659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D52F616D-086C-466B-A3CE-964FC30EF13B}" type="pres">
      <dgm:prSet presAssocID="{DCA17E4C-8E11-40C0-B441-C6137F06BE3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560C35C-B3AA-4364-AB02-89D7FB3E2F57}" type="pres">
      <dgm:prSet presAssocID="{754E796C-40A3-4C08-A7F9-5B6A2C564BED}" presName="sibTrans" presStyleCnt="0"/>
      <dgm:spPr/>
      <dgm:t>
        <a:bodyPr/>
        <a:lstStyle/>
        <a:p>
          <a:endParaRPr lang="cs-CZ"/>
        </a:p>
      </dgm:t>
    </dgm:pt>
    <dgm:pt modelId="{FB8AB432-07EE-4704-BB2F-A5D68248B2F1}" type="pres">
      <dgm:prSet presAssocID="{DDCE3043-F136-418C-BE64-7F6D4758263B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6C5919A-7F5C-4D71-9E82-5327D0F301E7}" type="pres">
      <dgm:prSet presAssocID="{3EE891B0-E321-450B-B24F-4B059B6D28D4}" presName="sibTrans" presStyleCnt="0"/>
      <dgm:spPr/>
      <dgm:t>
        <a:bodyPr/>
        <a:lstStyle/>
        <a:p>
          <a:endParaRPr lang="cs-CZ"/>
        </a:p>
      </dgm:t>
    </dgm:pt>
    <dgm:pt modelId="{68C495E1-6386-4560-BE9F-A373C28BF4D1}" type="pres">
      <dgm:prSet presAssocID="{646C321C-9979-48D3-A09A-4F1EEAC94CE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B29AAA1-70F1-4CC2-A623-83AF3447DE36}" type="pres">
      <dgm:prSet presAssocID="{FEDC4723-32BC-4D1C-BBF0-A27EE489626A}" presName="sibTrans" presStyleCnt="0"/>
      <dgm:spPr/>
      <dgm:t>
        <a:bodyPr/>
        <a:lstStyle/>
        <a:p>
          <a:endParaRPr lang="cs-CZ"/>
        </a:p>
      </dgm:t>
    </dgm:pt>
    <dgm:pt modelId="{5C1185E2-FD0B-4C06-ACFD-CC6839F7839D}" type="pres">
      <dgm:prSet presAssocID="{C2887389-CC86-4847-8828-57F8FC29A0F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36F257B-0CF1-4456-998D-DBF4793FB07E}" type="pres">
      <dgm:prSet presAssocID="{FD579967-6216-4041-A1EE-A45BFA1D701F}" presName="sibTrans" presStyleCnt="0"/>
      <dgm:spPr/>
      <dgm:t>
        <a:bodyPr/>
        <a:lstStyle/>
        <a:p>
          <a:endParaRPr lang="cs-CZ"/>
        </a:p>
      </dgm:t>
    </dgm:pt>
    <dgm:pt modelId="{450CD96D-675C-458A-840E-FF395B4A4DB2}" type="pres">
      <dgm:prSet presAssocID="{ADB5CA02-0E00-4F15-BACC-934D98CC02F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89C4FE3-8955-44A7-B95A-CDDB7DE69A32}" type="pres">
      <dgm:prSet presAssocID="{3B97335C-BC99-4E20-9AB8-EC70700050F0}" presName="sibTrans" presStyleCnt="0"/>
      <dgm:spPr/>
      <dgm:t>
        <a:bodyPr/>
        <a:lstStyle/>
        <a:p>
          <a:endParaRPr lang="cs-CZ"/>
        </a:p>
      </dgm:t>
    </dgm:pt>
    <dgm:pt modelId="{F6B9D03E-A5E5-4953-82BF-94D3F9E901EC}" type="pres">
      <dgm:prSet presAssocID="{F9D1B87E-AB0E-4EC3-B0E5-356EA25707B9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F632A95-1BF1-4A81-83A7-D155ECD68FEF}" srcId="{8CC41C73-0DE9-4A5E-A67A-75422143659D}" destId="{DDCE3043-F136-418C-BE64-7F6D4758263B}" srcOrd="1" destOrd="0" parTransId="{5B26E82D-9575-4CCB-BC45-CF99EC831907}" sibTransId="{3EE891B0-E321-450B-B24F-4B059B6D28D4}"/>
    <dgm:cxn modelId="{3020D7D3-C4D6-49C3-AA3A-A3A96F15B883}" type="presOf" srcId="{F9D1B87E-AB0E-4EC3-B0E5-356EA25707B9}" destId="{F6B9D03E-A5E5-4953-82BF-94D3F9E901EC}" srcOrd="0" destOrd="0" presId="urn:microsoft.com/office/officeart/2005/8/layout/default#8"/>
    <dgm:cxn modelId="{D4FF5C7E-98B5-424D-B997-A0C59439B2E7}" srcId="{8CC41C73-0DE9-4A5E-A67A-75422143659D}" destId="{C2887389-CC86-4847-8828-57F8FC29A0F6}" srcOrd="3" destOrd="0" parTransId="{AF760328-3B51-4514-AE67-DC0E893E470F}" sibTransId="{FD579967-6216-4041-A1EE-A45BFA1D701F}"/>
    <dgm:cxn modelId="{AF7215C4-9431-4BC7-A798-B400D1228E45}" type="presOf" srcId="{8CC41C73-0DE9-4A5E-A67A-75422143659D}" destId="{34D88A9C-4BE2-436B-8410-BF148E043A0F}" srcOrd="0" destOrd="0" presId="urn:microsoft.com/office/officeart/2005/8/layout/default#8"/>
    <dgm:cxn modelId="{5B9121DA-12E3-4A8B-B305-9E206BDA5463}" type="presOf" srcId="{ADB5CA02-0E00-4F15-BACC-934D98CC02FB}" destId="{450CD96D-675C-458A-840E-FF395B4A4DB2}" srcOrd="0" destOrd="0" presId="urn:microsoft.com/office/officeart/2005/8/layout/default#8"/>
    <dgm:cxn modelId="{9CD93CF5-AE11-4CF7-9CA8-E1C59021B6AF}" type="presOf" srcId="{DDCE3043-F136-418C-BE64-7F6D4758263B}" destId="{FB8AB432-07EE-4704-BB2F-A5D68248B2F1}" srcOrd="0" destOrd="0" presId="urn:microsoft.com/office/officeart/2005/8/layout/default#8"/>
    <dgm:cxn modelId="{FAE98E09-0BF0-4D24-8B6D-D5553008C1A2}" srcId="{8CC41C73-0DE9-4A5E-A67A-75422143659D}" destId="{F9D1B87E-AB0E-4EC3-B0E5-356EA25707B9}" srcOrd="5" destOrd="0" parTransId="{6E47520B-9BD7-4D23-BF48-6CBD291B0A75}" sibTransId="{C910E265-63DE-4C1D-8B5C-CA19F95021B5}"/>
    <dgm:cxn modelId="{256427B7-6D64-4EB5-B038-C518C1C167B5}" srcId="{8CC41C73-0DE9-4A5E-A67A-75422143659D}" destId="{ADB5CA02-0E00-4F15-BACC-934D98CC02FB}" srcOrd="4" destOrd="0" parTransId="{E445D64F-F7E8-42AB-A997-4332986995EC}" sibTransId="{3B97335C-BC99-4E20-9AB8-EC70700050F0}"/>
    <dgm:cxn modelId="{3C34EE6F-43C3-4E78-B504-B3175AB8A402}" type="presOf" srcId="{C2887389-CC86-4847-8828-57F8FC29A0F6}" destId="{5C1185E2-FD0B-4C06-ACFD-CC6839F7839D}" srcOrd="0" destOrd="0" presId="urn:microsoft.com/office/officeart/2005/8/layout/default#8"/>
    <dgm:cxn modelId="{708A81EF-A354-40C5-B9BD-B166F9FE7814}" type="presOf" srcId="{646C321C-9979-48D3-A09A-4F1EEAC94CE3}" destId="{68C495E1-6386-4560-BE9F-A373C28BF4D1}" srcOrd="0" destOrd="0" presId="urn:microsoft.com/office/officeart/2005/8/layout/default#8"/>
    <dgm:cxn modelId="{5991CFF2-3046-44D5-9FC3-5EB32CC6D1F4}" srcId="{8CC41C73-0DE9-4A5E-A67A-75422143659D}" destId="{DCA17E4C-8E11-40C0-B441-C6137F06BE3B}" srcOrd="0" destOrd="0" parTransId="{7B57F569-33B8-4372-A443-9986CCB557DA}" sibTransId="{754E796C-40A3-4C08-A7F9-5B6A2C564BED}"/>
    <dgm:cxn modelId="{6DF21EEC-DFBA-4065-83DB-87FE48838B64}" srcId="{8CC41C73-0DE9-4A5E-A67A-75422143659D}" destId="{646C321C-9979-48D3-A09A-4F1EEAC94CE3}" srcOrd="2" destOrd="0" parTransId="{41289F43-40A2-4D45-9232-B7CD06F742B3}" sibTransId="{FEDC4723-32BC-4D1C-BBF0-A27EE489626A}"/>
    <dgm:cxn modelId="{13B53D59-5201-47E9-ACEA-906668EEA3CA}" type="presOf" srcId="{DCA17E4C-8E11-40C0-B441-C6137F06BE3B}" destId="{D52F616D-086C-466B-A3CE-964FC30EF13B}" srcOrd="0" destOrd="0" presId="urn:microsoft.com/office/officeart/2005/8/layout/default#8"/>
    <dgm:cxn modelId="{6E403D3E-3BF6-437F-B5B6-D35EF7E26EF8}" type="presParOf" srcId="{34D88A9C-4BE2-436B-8410-BF148E043A0F}" destId="{D52F616D-086C-466B-A3CE-964FC30EF13B}" srcOrd="0" destOrd="0" presId="urn:microsoft.com/office/officeart/2005/8/layout/default#8"/>
    <dgm:cxn modelId="{682AF641-4075-4295-B9A2-5D293F4A68FA}" type="presParOf" srcId="{34D88A9C-4BE2-436B-8410-BF148E043A0F}" destId="{6560C35C-B3AA-4364-AB02-89D7FB3E2F57}" srcOrd="1" destOrd="0" presId="urn:microsoft.com/office/officeart/2005/8/layout/default#8"/>
    <dgm:cxn modelId="{1A0C6171-D595-49A0-A454-B23964672632}" type="presParOf" srcId="{34D88A9C-4BE2-436B-8410-BF148E043A0F}" destId="{FB8AB432-07EE-4704-BB2F-A5D68248B2F1}" srcOrd="2" destOrd="0" presId="urn:microsoft.com/office/officeart/2005/8/layout/default#8"/>
    <dgm:cxn modelId="{AC109830-D226-46CF-A33B-E4EC592057FC}" type="presParOf" srcId="{34D88A9C-4BE2-436B-8410-BF148E043A0F}" destId="{46C5919A-7F5C-4D71-9E82-5327D0F301E7}" srcOrd="3" destOrd="0" presId="urn:microsoft.com/office/officeart/2005/8/layout/default#8"/>
    <dgm:cxn modelId="{D9721C18-0A50-4D88-A026-8A9718BFB7E0}" type="presParOf" srcId="{34D88A9C-4BE2-436B-8410-BF148E043A0F}" destId="{68C495E1-6386-4560-BE9F-A373C28BF4D1}" srcOrd="4" destOrd="0" presId="urn:microsoft.com/office/officeart/2005/8/layout/default#8"/>
    <dgm:cxn modelId="{D19A4E09-2B2C-408F-80EB-7B2C74428B14}" type="presParOf" srcId="{34D88A9C-4BE2-436B-8410-BF148E043A0F}" destId="{0B29AAA1-70F1-4CC2-A623-83AF3447DE36}" srcOrd="5" destOrd="0" presId="urn:microsoft.com/office/officeart/2005/8/layout/default#8"/>
    <dgm:cxn modelId="{1BDCB568-0709-4C87-8423-4B424BAE88E4}" type="presParOf" srcId="{34D88A9C-4BE2-436B-8410-BF148E043A0F}" destId="{5C1185E2-FD0B-4C06-ACFD-CC6839F7839D}" srcOrd="6" destOrd="0" presId="urn:microsoft.com/office/officeart/2005/8/layout/default#8"/>
    <dgm:cxn modelId="{FBC317F2-A55D-425E-BAF2-11D5EA7A704C}" type="presParOf" srcId="{34D88A9C-4BE2-436B-8410-BF148E043A0F}" destId="{E36F257B-0CF1-4456-998D-DBF4793FB07E}" srcOrd="7" destOrd="0" presId="urn:microsoft.com/office/officeart/2005/8/layout/default#8"/>
    <dgm:cxn modelId="{49B6A0D6-24F0-4267-B489-FEB39B9D5F03}" type="presParOf" srcId="{34D88A9C-4BE2-436B-8410-BF148E043A0F}" destId="{450CD96D-675C-458A-840E-FF395B4A4DB2}" srcOrd="8" destOrd="0" presId="urn:microsoft.com/office/officeart/2005/8/layout/default#8"/>
    <dgm:cxn modelId="{E4453BCA-34CC-4D6B-8A86-0BD000154178}" type="presParOf" srcId="{34D88A9C-4BE2-436B-8410-BF148E043A0F}" destId="{B89C4FE3-8955-44A7-B95A-CDDB7DE69A32}" srcOrd="9" destOrd="0" presId="urn:microsoft.com/office/officeart/2005/8/layout/default#8"/>
    <dgm:cxn modelId="{160C58D7-F0F4-44B2-80B4-E4BC8FA42ABC}" type="presParOf" srcId="{34D88A9C-4BE2-436B-8410-BF148E043A0F}" destId="{F6B9D03E-A5E5-4953-82BF-94D3F9E901EC}" srcOrd="10" destOrd="0" presId="urn:microsoft.com/office/officeart/2005/8/layout/default#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99EA42F-826C-4F85-B1C3-30B58B068135}" type="doc">
      <dgm:prSet loTypeId="urn:microsoft.com/office/officeart/2005/8/layout/default#9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1FD964B3-FDAD-4177-BBAA-ACE528DB022C}">
      <dgm:prSet custT="1"/>
      <dgm:spPr/>
      <dgm:t>
        <a:bodyPr/>
        <a:lstStyle/>
        <a:p>
          <a:pPr rtl="0"/>
          <a:r>
            <a:rPr lang="cs-CZ" sz="2000" dirty="0" smtClean="0"/>
            <a:t>4000 – 5 500 obyvatel v SVL ve Středočeském kraji</a:t>
          </a:r>
          <a:endParaRPr lang="cs-CZ" sz="2000" dirty="0"/>
        </a:p>
      </dgm:t>
    </dgm:pt>
    <dgm:pt modelId="{9D1F9F1A-3055-4413-9BC5-05FD031D8E5B}" type="parTrans" cxnId="{B0379AA4-118F-4D12-904B-CBE07551CD27}">
      <dgm:prSet/>
      <dgm:spPr/>
      <dgm:t>
        <a:bodyPr/>
        <a:lstStyle/>
        <a:p>
          <a:endParaRPr lang="cs-CZ"/>
        </a:p>
      </dgm:t>
    </dgm:pt>
    <dgm:pt modelId="{164C2CAD-4766-45B4-859A-90913FA46F42}" type="sibTrans" cxnId="{B0379AA4-118F-4D12-904B-CBE07551CD27}">
      <dgm:prSet/>
      <dgm:spPr/>
      <dgm:t>
        <a:bodyPr/>
        <a:lstStyle/>
        <a:p>
          <a:endParaRPr lang="cs-CZ"/>
        </a:p>
      </dgm:t>
    </dgm:pt>
    <dgm:pt modelId="{38F4D08D-BC28-45DD-BBD9-8E89267D708B}">
      <dgm:prSet custT="1"/>
      <dgm:spPr/>
      <dgm:t>
        <a:bodyPr/>
        <a:lstStyle/>
        <a:p>
          <a:pPr rtl="0"/>
          <a:r>
            <a:rPr lang="cs-CZ" sz="2000" smtClean="0"/>
            <a:t>v roce 2006 36 SVL, nyní 64 (prům. 98 osob/lokalita)</a:t>
          </a:r>
          <a:endParaRPr lang="cs-CZ" sz="2000" dirty="0"/>
        </a:p>
      </dgm:t>
    </dgm:pt>
    <dgm:pt modelId="{B61BF6AD-5C3B-4662-8EC0-964DE8B7673E}" type="parTrans" cxnId="{3D27AF40-38C9-4CB7-B54D-56BC6EC13B79}">
      <dgm:prSet/>
      <dgm:spPr/>
      <dgm:t>
        <a:bodyPr/>
        <a:lstStyle/>
        <a:p>
          <a:endParaRPr lang="cs-CZ"/>
        </a:p>
      </dgm:t>
    </dgm:pt>
    <dgm:pt modelId="{06F1F43E-D64B-4C5F-AE58-8E187E9C8B01}" type="sibTrans" cxnId="{3D27AF40-38C9-4CB7-B54D-56BC6EC13B79}">
      <dgm:prSet/>
      <dgm:spPr/>
      <dgm:t>
        <a:bodyPr/>
        <a:lstStyle/>
        <a:p>
          <a:endParaRPr lang="cs-CZ"/>
        </a:p>
      </dgm:t>
    </dgm:pt>
    <dgm:pt modelId="{976EFE14-2020-4A94-9AC5-12C0DF89DA2A}">
      <dgm:prSet custT="1"/>
      <dgm:spPr/>
      <dgm:t>
        <a:bodyPr/>
        <a:lstStyle/>
        <a:p>
          <a:pPr rtl="0"/>
          <a:r>
            <a:rPr lang="cs-CZ" sz="2000" smtClean="0"/>
            <a:t>6. místo v počtu obyvatel SVL v rámci ČR</a:t>
          </a:r>
          <a:endParaRPr lang="cs-CZ" sz="2000" dirty="0"/>
        </a:p>
      </dgm:t>
    </dgm:pt>
    <dgm:pt modelId="{98092781-A679-45FE-B110-06C32FC25489}" type="parTrans" cxnId="{77967E28-6AF0-4A5D-9441-01EC97D62917}">
      <dgm:prSet/>
      <dgm:spPr/>
      <dgm:t>
        <a:bodyPr/>
        <a:lstStyle/>
        <a:p>
          <a:endParaRPr lang="cs-CZ"/>
        </a:p>
      </dgm:t>
    </dgm:pt>
    <dgm:pt modelId="{C1B94E22-B1A8-4AB0-B1D8-0433428E3E16}" type="sibTrans" cxnId="{77967E28-6AF0-4A5D-9441-01EC97D62917}">
      <dgm:prSet/>
      <dgm:spPr/>
      <dgm:t>
        <a:bodyPr/>
        <a:lstStyle/>
        <a:p>
          <a:endParaRPr lang="cs-CZ"/>
        </a:p>
      </dgm:t>
    </dgm:pt>
    <dgm:pt modelId="{0C9DE5D0-675F-40DF-A43C-CB949A928A96}" type="pres">
      <dgm:prSet presAssocID="{A99EA42F-826C-4F85-B1C3-30B58B06813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0E896A9-7236-4AFA-BB91-46A75111E0D0}" type="pres">
      <dgm:prSet presAssocID="{1FD964B3-FDAD-4177-BBAA-ACE528DB022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CC8BD7E-35F1-4D37-ADC5-A9E6DA50C9BD}" type="pres">
      <dgm:prSet presAssocID="{164C2CAD-4766-45B4-859A-90913FA46F42}" presName="sibTrans" presStyleCnt="0"/>
      <dgm:spPr/>
      <dgm:t>
        <a:bodyPr/>
        <a:lstStyle/>
        <a:p>
          <a:endParaRPr lang="cs-CZ"/>
        </a:p>
      </dgm:t>
    </dgm:pt>
    <dgm:pt modelId="{49E5D3A8-39DC-4604-A2F8-5344F79CE812}" type="pres">
      <dgm:prSet presAssocID="{38F4D08D-BC28-45DD-BBD9-8E89267D708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0945914-C713-4F6C-A34B-BE026211FD24}" type="pres">
      <dgm:prSet presAssocID="{06F1F43E-D64B-4C5F-AE58-8E187E9C8B01}" presName="sibTrans" presStyleCnt="0"/>
      <dgm:spPr/>
      <dgm:t>
        <a:bodyPr/>
        <a:lstStyle/>
        <a:p>
          <a:endParaRPr lang="cs-CZ"/>
        </a:p>
      </dgm:t>
    </dgm:pt>
    <dgm:pt modelId="{C3B25C64-6452-4BFA-B15D-9F2B287C324A}" type="pres">
      <dgm:prSet presAssocID="{976EFE14-2020-4A94-9AC5-12C0DF89DA2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62F3FDE-2582-4F71-B2E1-8B965B91ABD5}" type="presOf" srcId="{A99EA42F-826C-4F85-B1C3-30B58B068135}" destId="{0C9DE5D0-675F-40DF-A43C-CB949A928A96}" srcOrd="0" destOrd="0" presId="urn:microsoft.com/office/officeart/2005/8/layout/default#9"/>
    <dgm:cxn modelId="{B0379AA4-118F-4D12-904B-CBE07551CD27}" srcId="{A99EA42F-826C-4F85-B1C3-30B58B068135}" destId="{1FD964B3-FDAD-4177-BBAA-ACE528DB022C}" srcOrd="0" destOrd="0" parTransId="{9D1F9F1A-3055-4413-9BC5-05FD031D8E5B}" sibTransId="{164C2CAD-4766-45B4-859A-90913FA46F42}"/>
    <dgm:cxn modelId="{3D27AF40-38C9-4CB7-B54D-56BC6EC13B79}" srcId="{A99EA42F-826C-4F85-B1C3-30B58B068135}" destId="{38F4D08D-BC28-45DD-BBD9-8E89267D708B}" srcOrd="1" destOrd="0" parTransId="{B61BF6AD-5C3B-4662-8EC0-964DE8B7673E}" sibTransId="{06F1F43E-D64B-4C5F-AE58-8E187E9C8B01}"/>
    <dgm:cxn modelId="{0A620F50-4EF8-4C61-8DAC-B869EED6ED8D}" type="presOf" srcId="{38F4D08D-BC28-45DD-BBD9-8E89267D708B}" destId="{49E5D3A8-39DC-4604-A2F8-5344F79CE812}" srcOrd="0" destOrd="0" presId="urn:microsoft.com/office/officeart/2005/8/layout/default#9"/>
    <dgm:cxn modelId="{77967E28-6AF0-4A5D-9441-01EC97D62917}" srcId="{A99EA42F-826C-4F85-B1C3-30B58B068135}" destId="{976EFE14-2020-4A94-9AC5-12C0DF89DA2A}" srcOrd="2" destOrd="0" parTransId="{98092781-A679-45FE-B110-06C32FC25489}" sibTransId="{C1B94E22-B1A8-4AB0-B1D8-0433428E3E16}"/>
    <dgm:cxn modelId="{4E2162AC-E1B5-4ACF-AEB2-CA6ABE303B1C}" type="presOf" srcId="{976EFE14-2020-4A94-9AC5-12C0DF89DA2A}" destId="{C3B25C64-6452-4BFA-B15D-9F2B287C324A}" srcOrd="0" destOrd="0" presId="urn:microsoft.com/office/officeart/2005/8/layout/default#9"/>
    <dgm:cxn modelId="{52D0A860-45D0-4694-88F3-DA205429AED8}" type="presOf" srcId="{1FD964B3-FDAD-4177-BBAA-ACE528DB022C}" destId="{40E896A9-7236-4AFA-BB91-46A75111E0D0}" srcOrd="0" destOrd="0" presId="urn:microsoft.com/office/officeart/2005/8/layout/default#9"/>
    <dgm:cxn modelId="{0C9DCB74-4A68-4B3D-8AA8-A1AE6FD7445F}" type="presParOf" srcId="{0C9DE5D0-675F-40DF-A43C-CB949A928A96}" destId="{40E896A9-7236-4AFA-BB91-46A75111E0D0}" srcOrd="0" destOrd="0" presId="urn:microsoft.com/office/officeart/2005/8/layout/default#9"/>
    <dgm:cxn modelId="{AE38382D-B7A7-447D-9CEE-FA02023CB40D}" type="presParOf" srcId="{0C9DE5D0-675F-40DF-A43C-CB949A928A96}" destId="{9CC8BD7E-35F1-4D37-ADC5-A9E6DA50C9BD}" srcOrd="1" destOrd="0" presId="urn:microsoft.com/office/officeart/2005/8/layout/default#9"/>
    <dgm:cxn modelId="{F109BBDD-13AE-4B2F-907E-396D50D786E6}" type="presParOf" srcId="{0C9DE5D0-675F-40DF-A43C-CB949A928A96}" destId="{49E5D3A8-39DC-4604-A2F8-5344F79CE812}" srcOrd="2" destOrd="0" presId="urn:microsoft.com/office/officeart/2005/8/layout/default#9"/>
    <dgm:cxn modelId="{6FA369EE-2CD0-41B6-B517-D34317AB76B2}" type="presParOf" srcId="{0C9DE5D0-675F-40DF-A43C-CB949A928A96}" destId="{D0945914-C713-4F6C-A34B-BE026211FD24}" srcOrd="3" destOrd="0" presId="urn:microsoft.com/office/officeart/2005/8/layout/default#9"/>
    <dgm:cxn modelId="{8B62324B-0244-4DEC-8B35-CE7D3C6608BF}" type="presParOf" srcId="{0C9DE5D0-675F-40DF-A43C-CB949A928A96}" destId="{C3B25C64-6452-4BFA-B15D-9F2B287C324A}" srcOrd="4" destOrd="0" presId="urn:microsoft.com/office/officeart/2005/8/layout/default#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B6105A7-EABB-43D5-870A-F966B3175830}" type="doc">
      <dgm:prSet loTypeId="urn:microsoft.com/office/officeart/2005/8/layout/default#10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cs-CZ"/>
        </a:p>
      </dgm:t>
    </dgm:pt>
    <dgm:pt modelId="{86AA0221-8CB8-4D3E-891C-9E0923453F46}">
      <dgm:prSet/>
      <dgm:spPr/>
      <dgm:t>
        <a:bodyPr/>
        <a:lstStyle/>
        <a:p>
          <a:pPr rtl="0"/>
          <a:r>
            <a:rPr lang="cs-CZ" smtClean="0"/>
            <a:t>„Na ulici“ cca 1157 osob </a:t>
          </a:r>
          <a:endParaRPr lang="cs-CZ" dirty="0"/>
        </a:p>
      </dgm:t>
    </dgm:pt>
    <dgm:pt modelId="{5D4300AC-84E6-42EE-AD48-5BF39DB722C1}" type="parTrans" cxnId="{3E9F0795-8699-458B-A61A-7A07F788814B}">
      <dgm:prSet/>
      <dgm:spPr/>
      <dgm:t>
        <a:bodyPr/>
        <a:lstStyle/>
        <a:p>
          <a:endParaRPr lang="cs-CZ"/>
        </a:p>
      </dgm:t>
    </dgm:pt>
    <dgm:pt modelId="{0680B133-A540-43C3-9BEB-65794EEF6273}" type="sibTrans" cxnId="{3E9F0795-8699-458B-A61A-7A07F788814B}">
      <dgm:prSet/>
      <dgm:spPr/>
      <dgm:t>
        <a:bodyPr/>
        <a:lstStyle/>
        <a:p>
          <a:endParaRPr lang="cs-CZ"/>
        </a:p>
      </dgm:t>
    </dgm:pt>
    <dgm:pt modelId="{150C0027-4677-4C90-9A7A-7B5E4BBB5521}">
      <dgm:prSet/>
      <dgm:spPr/>
      <dgm:t>
        <a:bodyPr/>
        <a:lstStyle/>
        <a:p>
          <a:pPr rtl="0"/>
          <a:r>
            <a:rPr lang="cs-CZ" smtClean="0"/>
            <a:t>249 v azylových domech</a:t>
          </a:r>
          <a:endParaRPr lang="cs-CZ" dirty="0"/>
        </a:p>
      </dgm:t>
    </dgm:pt>
    <dgm:pt modelId="{772A4FE4-B22E-4E76-BFEF-20455AD34761}" type="parTrans" cxnId="{1534807D-38A4-41AB-A1DC-137F4EE6EB3D}">
      <dgm:prSet/>
      <dgm:spPr/>
      <dgm:t>
        <a:bodyPr/>
        <a:lstStyle/>
        <a:p>
          <a:endParaRPr lang="cs-CZ"/>
        </a:p>
      </dgm:t>
    </dgm:pt>
    <dgm:pt modelId="{8F1EEDBB-F765-4D02-9362-CF448598B0D4}" type="sibTrans" cxnId="{1534807D-38A4-41AB-A1DC-137F4EE6EB3D}">
      <dgm:prSet/>
      <dgm:spPr/>
      <dgm:t>
        <a:bodyPr/>
        <a:lstStyle/>
        <a:p>
          <a:endParaRPr lang="cs-CZ"/>
        </a:p>
      </dgm:t>
    </dgm:pt>
    <dgm:pt modelId="{59E692AE-7B9D-4871-8FE8-025B906184BA}">
      <dgm:prSet/>
      <dgm:spPr/>
      <dgm:t>
        <a:bodyPr/>
        <a:lstStyle/>
        <a:p>
          <a:pPr rtl="0"/>
          <a:r>
            <a:rPr lang="cs-CZ" smtClean="0"/>
            <a:t>23 v domech na půl cesty</a:t>
          </a:r>
          <a:endParaRPr lang="cs-CZ" dirty="0"/>
        </a:p>
      </dgm:t>
    </dgm:pt>
    <dgm:pt modelId="{C1C4248A-92F7-4A7E-B4E0-7550DEABC7D9}" type="parTrans" cxnId="{26E4C033-0753-42B4-B7A4-0C2B7ABE211A}">
      <dgm:prSet/>
      <dgm:spPr/>
      <dgm:t>
        <a:bodyPr/>
        <a:lstStyle/>
        <a:p>
          <a:endParaRPr lang="cs-CZ"/>
        </a:p>
      </dgm:t>
    </dgm:pt>
    <dgm:pt modelId="{C6C15508-01C4-4125-B3D6-9D747FFD2269}" type="sibTrans" cxnId="{26E4C033-0753-42B4-B7A4-0C2B7ABE211A}">
      <dgm:prSet/>
      <dgm:spPr/>
      <dgm:t>
        <a:bodyPr/>
        <a:lstStyle/>
        <a:p>
          <a:endParaRPr lang="cs-CZ"/>
        </a:p>
      </dgm:t>
    </dgm:pt>
    <dgm:pt modelId="{89DE16A4-02F8-489A-A7A0-A35C6923C1B2}">
      <dgm:prSet/>
      <dgm:spPr/>
      <dgm:t>
        <a:bodyPr/>
        <a:lstStyle/>
        <a:p>
          <a:pPr rtl="0"/>
          <a:r>
            <a:rPr lang="cs-CZ" smtClean="0"/>
            <a:t>68 v obecních ubytovnách</a:t>
          </a:r>
          <a:endParaRPr lang="cs-CZ" dirty="0"/>
        </a:p>
      </dgm:t>
    </dgm:pt>
    <dgm:pt modelId="{A5389576-E316-44F6-9F1C-1E8A3B56A553}" type="parTrans" cxnId="{5B380DFE-2719-47F1-999D-A7D6C53AE7B2}">
      <dgm:prSet/>
      <dgm:spPr/>
      <dgm:t>
        <a:bodyPr/>
        <a:lstStyle/>
        <a:p>
          <a:endParaRPr lang="cs-CZ"/>
        </a:p>
      </dgm:t>
    </dgm:pt>
    <dgm:pt modelId="{621545EF-F528-42E3-86F7-FE081A32089A}" type="sibTrans" cxnId="{5B380DFE-2719-47F1-999D-A7D6C53AE7B2}">
      <dgm:prSet/>
      <dgm:spPr/>
      <dgm:t>
        <a:bodyPr/>
        <a:lstStyle/>
        <a:p>
          <a:endParaRPr lang="cs-CZ"/>
        </a:p>
      </dgm:t>
    </dgm:pt>
    <dgm:pt modelId="{CB065BD4-4690-4E62-8EAB-56F8B3C68403}">
      <dgm:prSet/>
      <dgm:spPr/>
      <dgm:t>
        <a:bodyPr/>
        <a:lstStyle/>
        <a:p>
          <a:pPr rtl="0"/>
          <a:r>
            <a:rPr lang="cs-CZ" smtClean="0"/>
            <a:t>299 ve VTOS</a:t>
          </a:r>
          <a:endParaRPr lang="cs-CZ" dirty="0"/>
        </a:p>
      </dgm:t>
    </dgm:pt>
    <dgm:pt modelId="{836941D3-DA01-4822-A724-49A4FF57D717}" type="parTrans" cxnId="{12C4A35B-E333-47FD-8F09-8C516E7AEC87}">
      <dgm:prSet/>
      <dgm:spPr/>
      <dgm:t>
        <a:bodyPr/>
        <a:lstStyle/>
        <a:p>
          <a:endParaRPr lang="cs-CZ"/>
        </a:p>
      </dgm:t>
    </dgm:pt>
    <dgm:pt modelId="{C026EF9F-E4FA-474C-9EA3-3592544BE567}" type="sibTrans" cxnId="{12C4A35B-E333-47FD-8F09-8C516E7AEC87}">
      <dgm:prSet/>
      <dgm:spPr/>
      <dgm:t>
        <a:bodyPr/>
        <a:lstStyle/>
        <a:p>
          <a:endParaRPr lang="cs-CZ"/>
        </a:p>
      </dgm:t>
    </dgm:pt>
    <dgm:pt modelId="{7F55133C-B35F-4492-9EA4-6B2CBF1B14BD}">
      <dgm:prSet/>
      <dgm:spPr/>
      <dgm:t>
        <a:bodyPr/>
        <a:lstStyle/>
        <a:p>
          <a:pPr rtl="0"/>
          <a:r>
            <a:rPr lang="cs-CZ" smtClean="0"/>
            <a:t>Akutní umístění v nemocnicích 174 osob</a:t>
          </a:r>
          <a:endParaRPr lang="cs-CZ" dirty="0"/>
        </a:p>
      </dgm:t>
    </dgm:pt>
    <dgm:pt modelId="{7A7D0B6C-7E8D-43E5-BE9B-6554B5B0FB87}" type="parTrans" cxnId="{4DE6FB0C-8656-42F7-88D0-C63FCD6542CF}">
      <dgm:prSet/>
      <dgm:spPr/>
      <dgm:t>
        <a:bodyPr/>
        <a:lstStyle/>
        <a:p>
          <a:endParaRPr lang="cs-CZ"/>
        </a:p>
      </dgm:t>
    </dgm:pt>
    <dgm:pt modelId="{EC4A427E-8847-4430-B3E8-D8D9E26052B9}" type="sibTrans" cxnId="{4DE6FB0C-8656-42F7-88D0-C63FCD6542CF}">
      <dgm:prSet/>
      <dgm:spPr/>
      <dgm:t>
        <a:bodyPr/>
        <a:lstStyle/>
        <a:p>
          <a:endParaRPr lang="cs-CZ"/>
        </a:p>
      </dgm:t>
    </dgm:pt>
    <dgm:pt modelId="{2571FD9A-011A-4EED-AA68-3FD28EA2868B}">
      <dgm:prSet/>
      <dgm:spPr/>
      <dgm:t>
        <a:bodyPr/>
        <a:lstStyle/>
        <a:p>
          <a:pPr rtl="0"/>
          <a:r>
            <a:rPr lang="cs-CZ" smtClean="0"/>
            <a:t>Osoby bez přístřeší se často přesouvají do Prahy</a:t>
          </a:r>
          <a:endParaRPr lang="cs-CZ" dirty="0"/>
        </a:p>
      </dgm:t>
    </dgm:pt>
    <dgm:pt modelId="{F1F80312-0A98-460D-B7EA-217535AA7CD1}" type="parTrans" cxnId="{7F27AFC3-66D8-49C4-A7F8-2992BD7EDB1C}">
      <dgm:prSet/>
      <dgm:spPr/>
      <dgm:t>
        <a:bodyPr/>
        <a:lstStyle/>
        <a:p>
          <a:endParaRPr lang="cs-CZ"/>
        </a:p>
      </dgm:t>
    </dgm:pt>
    <dgm:pt modelId="{C4B84B4A-56EB-4F22-AC9F-FCC79835D8DB}" type="sibTrans" cxnId="{7F27AFC3-66D8-49C4-A7F8-2992BD7EDB1C}">
      <dgm:prSet/>
      <dgm:spPr/>
      <dgm:t>
        <a:bodyPr/>
        <a:lstStyle/>
        <a:p>
          <a:endParaRPr lang="cs-CZ"/>
        </a:p>
      </dgm:t>
    </dgm:pt>
    <dgm:pt modelId="{A866AAA6-66AF-4099-8D96-2167D5E06FD3}" type="pres">
      <dgm:prSet presAssocID="{FB6105A7-EABB-43D5-870A-F966B317583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091A378-5C48-4256-AE44-668F905F7EE7}" type="pres">
      <dgm:prSet presAssocID="{86AA0221-8CB8-4D3E-891C-9E0923453F46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10D567C-CFE0-49D5-ADCE-2C8F8B9CBD09}" type="pres">
      <dgm:prSet presAssocID="{0680B133-A540-43C3-9BEB-65794EEF6273}" presName="sibTrans" presStyleCnt="0"/>
      <dgm:spPr/>
      <dgm:t>
        <a:bodyPr/>
        <a:lstStyle/>
        <a:p>
          <a:endParaRPr lang="cs-CZ"/>
        </a:p>
      </dgm:t>
    </dgm:pt>
    <dgm:pt modelId="{05957856-5154-488D-899C-67569EB409D1}" type="pres">
      <dgm:prSet presAssocID="{150C0027-4677-4C90-9A7A-7B5E4BBB5521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A41E8F8-423A-4926-BB19-D76F674CFD4A}" type="pres">
      <dgm:prSet presAssocID="{8F1EEDBB-F765-4D02-9362-CF448598B0D4}" presName="sibTrans" presStyleCnt="0"/>
      <dgm:spPr/>
      <dgm:t>
        <a:bodyPr/>
        <a:lstStyle/>
        <a:p>
          <a:endParaRPr lang="cs-CZ"/>
        </a:p>
      </dgm:t>
    </dgm:pt>
    <dgm:pt modelId="{646EF9AF-3B66-4AA3-9D37-F915642B8035}" type="pres">
      <dgm:prSet presAssocID="{59E692AE-7B9D-4871-8FE8-025B906184B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2134AC1-264F-4F17-93A8-4F4D505228AE}" type="pres">
      <dgm:prSet presAssocID="{C6C15508-01C4-4125-B3D6-9D747FFD2269}" presName="sibTrans" presStyleCnt="0"/>
      <dgm:spPr/>
      <dgm:t>
        <a:bodyPr/>
        <a:lstStyle/>
        <a:p>
          <a:endParaRPr lang="cs-CZ"/>
        </a:p>
      </dgm:t>
    </dgm:pt>
    <dgm:pt modelId="{203801AE-169F-4F2B-BEF8-2492D46DEF63}" type="pres">
      <dgm:prSet presAssocID="{89DE16A4-02F8-489A-A7A0-A35C6923C1B2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7F9E35A-72A3-454F-9806-61A439FAEFE5}" type="pres">
      <dgm:prSet presAssocID="{621545EF-F528-42E3-86F7-FE081A32089A}" presName="sibTrans" presStyleCnt="0"/>
      <dgm:spPr/>
      <dgm:t>
        <a:bodyPr/>
        <a:lstStyle/>
        <a:p>
          <a:endParaRPr lang="cs-CZ"/>
        </a:p>
      </dgm:t>
    </dgm:pt>
    <dgm:pt modelId="{C0C93B04-9AD5-49B6-B985-A1101B718D1F}" type="pres">
      <dgm:prSet presAssocID="{CB065BD4-4690-4E62-8EAB-56F8B3C68403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D15C07F-D7BC-48EC-AB57-E2FC946F0EA7}" type="pres">
      <dgm:prSet presAssocID="{C026EF9F-E4FA-474C-9EA3-3592544BE567}" presName="sibTrans" presStyleCnt="0"/>
      <dgm:spPr/>
      <dgm:t>
        <a:bodyPr/>
        <a:lstStyle/>
        <a:p>
          <a:endParaRPr lang="cs-CZ"/>
        </a:p>
      </dgm:t>
    </dgm:pt>
    <dgm:pt modelId="{ECE3CAAD-DD23-42CD-B8CD-B8D624DC875A}" type="pres">
      <dgm:prSet presAssocID="{7F55133C-B35F-4492-9EA4-6B2CBF1B14BD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0FC7977-A3C4-4899-BCF4-C019899BB519}" type="pres">
      <dgm:prSet presAssocID="{EC4A427E-8847-4430-B3E8-D8D9E26052B9}" presName="sibTrans" presStyleCnt="0"/>
      <dgm:spPr/>
      <dgm:t>
        <a:bodyPr/>
        <a:lstStyle/>
        <a:p>
          <a:endParaRPr lang="cs-CZ"/>
        </a:p>
      </dgm:t>
    </dgm:pt>
    <dgm:pt modelId="{F178F59F-F16A-4EF8-87A5-96C03B96A806}" type="pres">
      <dgm:prSet presAssocID="{2571FD9A-011A-4EED-AA68-3FD28EA2868B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6E4C033-0753-42B4-B7A4-0C2B7ABE211A}" srcId="{FB6105A7-EABB-43D5-870A-F966B3175830}" destId="{59E692AE-7B9D-4871-8FE8-025B906184BA}" srcOrd="2" destOrd="0" parTransId="{C1C4248A-92F7-4A7E-B4E0-7550DEABC7D9}" sibTransId="{C6C15508-01C4-4125-B3D6-9D747FFD2269}"/>
    <dgm:cxn modelId="{12C4A35B-E333-47FD-8F09-8C516E7AEC87}" srcId="{FB6105A7-EABB-43D5-870A-F966B3175830}" destId="{CB065BD4-4690-4E62-8EAB-56F8B3C68403}" srcOrd="4" destOrd="0" parTransId="{836941D3-DA01-4822-A724-49A4FF57D717}" sibTransId="{C026EF9F-E4FA-474C-9EA3-3592544BE567}"/>
    <dgm:cxn modelId="{7F27AFC3-66D8-49C4-A7F8-2992BD7EDB1C}" srcId="{FB6105A7-EABB-43D5-870A-F966B3175830}" destId="{2571FD9A-011A-4EED-AA68-3FD28EA2868B}" srcOrd="6" destOrd="0" parTransId="{F1F80312-0A98-460D-B7EA-217535AA7CD1}" sibTransId="{C4B84B4A-56EB-4F22-AC9F-FCC79835D8DB}"/>
    <dgm:cxn modelId="{1534807D-38A4-41AB-A1DC-137F4EE6EB3D}" srcId="{FB6105A7-EABB-43D5-870A-F966B3175830}" destId="{150C0027-4677-4C90-9A7A-7B5E4BBB5521}" srcOrd="1" destOrd="0" parTransId="{772A4FE4-B22E-4E76-BFEF-20455AD34761}" sibTransId="{8F1EEDBB-F765-4D02-9362-CF448598B0D4}"/>
    <dgm:cxn modelId="{3E9F0795-8699-458B-A61A-7A07F788814B}" srcId="{FB6105A7-EABB-43D5-870A-F966B3175830}" destId="{86AA0221-8CB8-4D3E-891C-9E0923453F46}" srcOrd="0" destOrd="0" parTransId="{5D4300AC-84E6-42EE-AD48-5BF39DB722C1}" sibTransId="{0680B133-A540-43C3-9BEB-65794EEF6273}"/>
    <dgm:cxn modelId="{5B380DFE-2719-47F1-999D-A7D6C53AE7B2}" srcId="{FB6105A7-EABB-43D5-870A-F966B3175830}" destId="{89DE16A4-02F8-489A-A7A0-A35C6923C1B2}" srcOrd="3" destOrd="0" parTransId="{A5389576-E316-44F6-9F1C-1E8A3B56A553}" sibTransId="{621545EF-F528-42E3-86F7-FE081A32089A}"/>
    <dgm:cxn modelId="{A2614295-D93B-4D91-B205-F0471A7261B3}" type="presOf" srcId="{CB065BD4-4690-4E62-8EAB-56F8B3C68403}" destId="{C0C93B04-9AD5-49B6-B985-A1101B718D1F}" srcOrd="0" destOrd="0" presId="urn:microsoft.com/office/officeart/2005/8/layout/default#10"/>
    <dgm:cxn modelId="{4DE6FB0C-8656-42F7-88D0-C63FCD6542CF}" srcId="{FB6105A7-EABB-43D5-870A-F966B3175830}" destId="{7F55133C-B35F-4492-9EA4-6B2CBF1B14BD}" srcOrd="5" destOrd="0" parTransId="{7A7D0B6C-7E8D-43E5-BE9B-6554B5B0FB87}" sibTransId="{EC4A427E-8847-4430-B3E8-D8D9E26052B9}"/>
    <dgm:cxn modelId="{5C2BB426-76F4-4DBC-8BE2-5FE3FF74CFEA}" type="presOf" srcId="{2571FD9A-011A-4EED-AA68-3FD28EA2868B}" destId="{F178F59F-F16A-4EF8-87A5-96C03B96A806}" srcOrd="0" destOrd="0" presId="urn:microsoft.com/office/officeart/2005/8/layout/default#10"/>
    <dgm:cxn modelId="{54C5A9D3-E2F9-4BC3-AC29-1D5498266E9A}" type="presOf" srcId="{86AA0221-8CB8-4D3E-891C-9E0923453F46}" destId="{1091A378-5C48-4256-AE44-668F905F7EE7}" srcOrd="0" destOrd="0" presId="urn:microsoft.com/office/officeart/2005/8/layout/default#10"/>
    <dgm:cxn modelId="{29AF47E5-7A19-47AE-8967-B989A53F23F7}" type="presOf" srcId="{FB6105A7-EABB-43D5-870A-F966B3175830}" destId="{A866AAA6-66AF-4099-8D96-2167D5E06FD3}" srcOrd="0" destOrd="0" presId="urn:microsoft.com/office/officeart/2005/8/layout/default#10"/>
    <dgm:cxn modelId="{474212C2-A15E-434C-A3AA-809D545254EF}" type="presOf" srcId="{89DE16A4-02F8-489A-A7A0-A35C6923C1B2}" destId="{203801AE-169F-4F2B-BEF8-2492D46DEF63}" srcOrd="0" destOrd="0" presId="urn:microsoft.com/office/officeart/2005/8/layout/default#10"/>
    <dgm:cxn modelId="{B0F5C756-9B0D-43B9-8B8F-D26234385E92}" type="presOf" srcId="{59E692AE-7B9D-4871-8FE8-025B906184BA}" destId="{646EF9AF-3B66-4AA3-9D37-F915642B8035}" srcOrd="0" destOrd="0" presId="urn:microsoft.com/office/officeart/2005/8/layout/default#10"/>
    <dgm:cxn modelId="{4C47BFB7-91AC-4886-BEE5-C18BAB3D8F85}" type="presOf" srcId="{150C0027-4677-4C90-9A7A-7B5E4BBB5521}" destId="{05957856-5154-488D-899C-67569EB409D1}" srcOrd="0" destOrd="0" presId="urn:microsoft.com/office/officeart/2005/8/layout/default#10"/>
    <dgm:cxn modelId="{E1BF4139-E6C5-420F-AAEB-194BC82DF753}" type="presOf" srcId="{7F55133C-B35F-4492-9EA4-6B2CBF1B14BD}" destId="{ECE3CAAD-DD23-42CD-B8CD-B8D624DC875A}" srcOrd="0" destOrd="0" presId="urn:microsoft.com/office/officeart/2005/8/layout/default#10"/>
    <dgm:cxn modelId="{0AF4E9E5-2A4F-4B5E-A26D-F36396E126AC}" type="presParOf" srcId="{A866AAA6-66AF-4099-8D96-2167D5E06FD3}" destId="{1091A378-5C48-4256-AE44-668F905F7EE7}" srcOrd="0" destOrd="0" presId="urn:microsoft.com/office/officeart/2005/8/layout/default#10"/>
    <dgm:cxn modelId="{890E4395-988D-4D9F-933D-0237FA7909E3}" type="presParOf" srcId="{A866AAA6-66AF-4099-8D96-2167D5E06FD3}" destId="{910D567C-CFE0-49D5-ADCE-2C8F8B9CBD09}" srcOrd="1" destOrd="0" presId="urn:microsoft.com/office/officeart/2005/8/layout/default#10"/>
    <dgm:cxn modelId="{EE8B5DB7-295F-45AA-8233-BE1F89CAF2DF}" type="presParOf" srcId="{A866AAA6-66AF-4099-8D96-2167D5E06FD3}" destId="{05957856-5154-488D-899C-67569EB409D1}" srcOrd="2" destOrd="0" presId="urn:microsoft.com/office/officeart/2005/8/layout/default#10"/>
    <dgm:cxn modelId="{7C890111-3734-4A52-BD15-6A0464DC7A8F}" type="presParOf" srcId="{A866AAA6-66AF-4099-8D96-2167D5E06FD3}" destId="{AA41E8F8-423A-4926-BB19-D76F674CFD4A}" srcOrd="3" destOrd="0" presId="urn:microsoft.com/office/officeart/2005/8/layout/default#10"/>
    <dgm:cxn modelId="{AEF3A7B1-F021-4827-A8C1-3FFDEE2E23B7}" type="presParOf" srcId="{A866AAA6-66AF-4099-8D96-2167D5E06FD3}" destId="{646EF9AF-3B66-4AA3-9D37-F915642B8035}" srcOrd="4" destOrd="0" presId="urn:microsoft.com/office/officeart/2005/8/layout/default#10"/>
    <dgm:cxn modelId="{4681C9C7-0107-4D85-97F1-8F51A4F9C788}" type="presParOf" srcId="{A866AAA6-66AF-4099-8D96-2167D5E06FD3}" destId="{B2134AC1-264F-4F17-93A8-4F4D505228AE}" srcOrd="5" destOrd="0" presId="urn:microsoft.com/office/officeart/2005/8/layout/default#10"/>
    <dgm:cxn modelId="{FF9321A2-F8EC-4B90-82F2-FA54EC90E93E}" type="presParOf" srcId="{A866AAA6-66AF-4099-8D96-2167D5E06FD3}" destId="{203801AE-169F-4F2B-BEF8-2492D46DEF63}" srcOrd="6" destOrd="0" presId="urn:microsoft.com/office/officeart/2005/8/layout/default#10"/>
    <dgm:cxn modelId="{77ACA616-404B-42AE-88D9-2B671FEAA18F}" type="presParOf" srcId="{A866AAA6-66AF-4099-8D96-2167D5E06FD3}" destId="{07F9E35A-72A3-454F-9806-61A439FAEFE5}" srcOrd="7" destOrd="0" presId="urn:microsoft.com/office/officeart/2005/8/layout/default#10"/>
    <dgm:cxn modelId="{1ABAF5CF-8290-4373-A228-DE2AB48148DD}" type="presParOf" srcId="{A866AAA6-66AF-4099-8D96-2167D5E06FD3}" destId="{C0C93B04-9AD5-49B6-B985-A1101B718D1F}" srcOrd="8" destOrd="0" presId="urn:microsoft.com/office/officeart/2005/8/layout/default#10"/>
    <dgm:cxn modelId="{9B10F01F-FC92-4B69-8A78-87CCC53F1539}" type="presParOf" srcId="{A866AAA6-66AF-4099-8D96-2167D5E06FD3}" destId="{7D15C07F-D7BC-48EC-AB57-E2FC946F0EA7}" srcOrd="9" destOrd="0" presId="urn:microsoft.com/office/officeart/2005/8/layout/default#10"/>
    <dgm:cxn modelId="{0142A5D0-060D-410C-A09A-D2B8D9D02A90}" type="presParOf" srcId="{A866AAA6-66AF-4099-8D96-2167D5E06FD3}" destId="{ECE3CAAD-DD23-42CD-B8CD-B8D624DC875A}" srcOrd="10" destOrd="0" presId="urn:microsoft.com/office/officeart/2005/8/layout/default#10"/>
    <dgm:cxn modelId="{CA64DC9A-4EB9-4552-8C84-73F62B1DE42F}" type="presParOf" srcId="{A866AAA6-66AF-4099-8D96-2167D5E06FD3}" destId="{C0FC7977-A3C4-4899-BCF4-C019899BB519}" srcOrd="11" destOrd="0" presId="urn:microsoft.com/office/officeart/2005/8/layout/default#10"/>
    <dgm:cxn modelId="{2C95CD49-E8F2-41C6-8061-7D08D6134728}" type="presParOf" srcId="{A866AAA6-66AF-4099-8D96-2167D5E06FD3}" destId="{F178F59F-F16A-4EF8-87A5-96C03B96A806}" srcOrd="12" destOrd="0" presId="urn:microsoft.com/office/officeart/2005/8/layout/default#10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A190FB3-D5D8-410A-BD57-C44F3C22D6DE}" type="doc">
      <dgm:prSet loTypeId="urn:microsoft.com/office/officeart/2005/8/layout/default#11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cs-CZ"/>
        </a:p>
      </dgm:t>
    </dgm:pt>
    <dgm:pt modelId="{4661C56B-86D9-4F95-AA86-B2350F9C42CE}">
      <dgm:prSet/>
      <dgm:spPr/>
      <dgm:t>
        <a:bodyPr/>
        <a:lstStyle/>
        <a:p>
          <a:pPr rtl="0"/>
          <a:r>
            <a:rPr lang="cs-CZ" smtClean="0"/>
            <a:t>Odhadem 2300 osob </a:t>
          </a:r>
          <a:endParaRPr lang="cs-CZ" dirty="0"/>
        </a:p>
      </dgm:t>
    </dgm:pt>
    <dgm:pt modelId="{2D13BDA0-6AB5-4F42-BFB5-D423695EF3D4}" type="parTrans" cxnId="{ECC52AE6-3389-49B9-9B3E-459D2360D856}">
      <dgm:prSet/>
      <dgm:spPr/>
      <dgm:t>
        <a:bodyPr/>
        <a:lstStyle/>
        <a:p>
          <a:endParaRPr lang="cs-CZ"/>
        </a:p>
      </dgm:t>
    </dgm:pt>
    <dgm:pt modelId="{A9E7F056-55FC-4592-80E5-08B0B178A70E}" type="sibTrans" cxnId="{ECC52AE6-3389-49B9-9B3E-459D2360D856}">
      <dgm:prSet/>
      <dgm:spPr/>
      <dgm:t>
        <a:bodyPr/>
        <a:lstStyle/>
        <a:p>
          <a:endParaRPr lang="cs-CZ"/>
        </a:p>
      </dgm:t>
    </dgm:pt>
    <dgm:pt modelId="{9150A2DD-AEF9-4728-A994-BDD0A1ED67C7}">
      <dgm:prSet/>
      <dgm:spPr/>
      <dgm:t>
        <a:bodyPr/>
        <a:lstStyle/>
        <a:p>
          <a:pPr rtl="0"/>
          <a:r>
            <a:rPr lang="cs-CZ" dirty="0" smtClean="0"/>
            <a:t>Třetí nejnižší počet v přepočtu na 1 000 osob ve věku 15 – 64 let ve srovnání s ostatními kraji (2,68/1000)</a:t>
          </a:r>
          <a:endParaRPr lang="cs-CZ" dirty="0"/>
        </a:p>
      </dgm:t>
    </dgm:pt>
    <dgm:pt modelId="{1F180132-4382-4B71-A4C5-AB4F72B1E791}" type="parTrans" cxnId="{17DC460A-E8B0-4893-AD9E-EBD338FA72D5}">
      <dgm:prSet/>
      <dgm:spPr/>
      <dgm:t>
        <a:bodyPr/>
        <a:lstStyle/>
        <a:p>
          <a:endParaRPr lang="cs-CZ"/>
        </a:p>
      </dgm:t>
    </dgm:pt>
    <dgm:pt modelId="{040ED21E-AC58-465D-9AD4-292FD1381BBC}" type="sibTrans" cxnId="{17DC460A-E8B0-4893-AD9E-EBD338FA72D5}">
      <dgm:prSet/>
      <dgm:spPr/>
      <dgm:t>
        <a:bodyPr/>
        <a:lstStyle/>
        <a:p>
          <a:endParaRPr lang="cs-CZ"/>
        </a:p>
      </dgm:t>
    </dgm:pt>
    <dgm:pt modelId="{DFBD5A52-EDE2-466B-9E45-DEE06E6D5199}">
      <dgm:prSet/>
      <dgm:spPr/>
      <dgm:t>
        <a:bodyPr/>
        <a:lstStyle/>
        <a:p>
          <a:pPr rtl="0"/>
          <a:r>
            <a:rPr lang="cs-CZ" dirty="0" smtClean="0"/>
            <a:t>V péči sociálních služeb v SK 95 osob v roce 2018</a:t>
          </a:r>
          <a:endParaRPr lang="cs-CZ" dirty="0"/>
        </a:p>
      </dgm:t>
    </dgm:pt>
    <dgm:pt modelId="{2D1318D2-203D-44F7-A12C-B8E36343C31B}" type="parTrans" cxnId="{0DC439B5-61AE-47E7-8F76-F08A4E6A098D}">
      <dgm:prSet/>
      <dgm:spPr/>
      <dgm:t>
        <a:bodyPr/>
        <a:lstStyle/>
        <a:p>
          <a:endParaRPr lang="cs-CZ"/>
        </a:p>
      </dgm:t>
    </dgm:pt>
    <dgm:pt modelId="{99339A80-81EC-4B16-8D7B-E7A8EDA1DAF7}" type="sibTrans" cxnId="{0DC439B5-61AE-47E7-8F76-F08A4E6A098D}">
      <dgm:prSet/>
      <dgm:spPr/>
      <dgm:t>
        <a:bodyPr/>
        <a:lstStyle/>
        <a:p>
          <a:endParaRPr lang="cs-CZ"/>
        </a:p>
      </dgm:t>
    </dgm:pt>
    <dgm:pt modelId="{CA7C7BB9-9B64-4C0E-AC7B-E238F0D896F2}">
      <dgm:prSet/>
      <dgm:spPr/>
      <dgm:t>
        <a:bodyPr/>
        <a:lstStyle/>
        <a:p>
          <a:pPr rtl="0"/>
          <a:r>
            <a:rPr lang="cs-CZ" smtClean="0"/>
            <a:t>Nejvíce problémových drogových uživatelů žije v Praze. </a:t>
          </a:r>
          <a:endParaRPr lang="cs-CZ" dirty="0"/>
        </a:p>
      </dgm:t>
    </dgm:pt>
    <dgm:pt modelId="{73AC9AD5-E8A1-452E-BF55-F0C650639698}" type="parTrans" cxnId="{5F128ADA-89A4-4452-8BCA-CAA406814FAC}">
      <dgm:prSet/>
      <dgm:spPr/>
      <dgm:t>
        <a:bodyPr/>
        <a:lstStyle/>
        <a:p>
          <a:endParaRPr lang="cs-CZ"/>
        </a:p>
      </dgm:t>
    </dgm:pt>
    <dgm:pt modelId="{4BA21FD2-BAB4-4EDE-9977-EB29ACE680C6}" type="sibTrans" cxnId="{5F128ADA-89A4-4452-8BCA-CAA406814FAC}">
      <dgm:prSet/>
      <dgm:spPr/>
      <dgm:t>
        <a:bodyPr/>
        <a:lstStyle/>
        <a:p>
          <a:endParaRPr lang="cs-CZ"/>
        </a:p>
      </dgm:t>
    </dgm:pt>
    <dgm:pt modelId="{67B2F518-9E80-46ED-A4B4-6EE5FE94DFEE}">
      <dgm:prSet/>
      <dgm:spPr/>
      <dgm:t>
        <a:bodyPr/>
        <a:lstStyle/>
        <a:p>
          <a:pPr rtl="0"/>
          <a:r>
            <a:rPr lang="cs-CZ" dirty="0" smtClean="0"/>
            <a:t>Aktivní migrace uživatelů mezi oběma ÚSC</a:t>
          </a:r>
          <a:endParaRPr lang="cs-CZ" dirty="0"/>
        </a:p>
      </dgm:t>
    </dgm:pt>
    <dgm:pt modelId="{9D3D1B45-4BC1-4FF8-98F5-98D2B5F510F8}" type="parTrans" cxnId="{538BE2AA-CBC7-4998-B0CF-047FFE5A37A5}">
      <dgm:prSet/>
      <dgm:spPr/>
      <dgm:t>
        <a:bodyPr/>
        <a:lstStyle/>
        <a:p>
          <a:endParaRPr lang="cs-CZ"/>
        </a:p>
      </dgm:t>
    </dgm:pt>
    <dgm:pt modelId="{8B600CD2-ADCB-412D-9818-8938CBE9AEC6}" type="sibTrans" cxnId="{538BE2AA-CBC7-4998-B0CF-047FFE5A37A5}">
      <dgm:prSet/>
      <dgm:spPr/>
      <dgm:t>
        <a:bodyPr/>
        <a:lstStyle/>
        <a:p>
          <a:endParaRPr lang="cs-CZ"/>
        </a:p>
      </dgm:t>
    </dgm:pt>
    <dgm:pt modelId="{0902F22D-0350-48F5-B7E8-D420C8052F10}">
      <dgm:prSet/>
      <dgm:spPr/>
      <dgm:t>
        <a:bodyPr/>
        <a:lstStyle/>
        <a:p>
          <a:pPr rtl="0"/>
          <a:r>
            <a:rPr lang="cs-CZ" smtClean="0"/>
            <a:t>Nutná spolupráce mezi SK a HMP</a:t>
          </a:r>
          <a:endParaRPr lang="cs-CZ" dirty="0"/>
        </a:p>
      </dgm:t>
    </dgm:pt>
    <dgm:pt modelId="{4FC9108F-BCD3-4913-85FC-CCCB1919C0BE}" type="parTrans" cxnId="{6D800DEC-32CA-4DA2-98CF-996DCB42F854}">
      <dgm:prSet/>
      <dgm:spPr/>
      <dgm:t>
        <a:bodyPr/>
        <a:lstStyle/>
        <a:p>
          <a:endParaRPr lang="cs-CZ"/>
        </a:p>
      </dgm:t>
    </dgm:pt>
    <dgm:pt modelId="{32BEB7DC-13B4-4BDE-8FA9-AC05D8CF1F5C}" type="sibTrans" cxnId="{6D800DEC-32CA-4DA2-98CF-996DCB42F854}">
      <dgm:prSet/>
      <dgm:spPr/>
      <dgm:t>
        <a:bodyPr/>
        <a:lstStyle/>
        <a:p>
          <a:endParaRPr lang="cs-CZ"/>
        </a:p>
      </dgm:t>
    </dgm:pt>
    <dgm:pt modelId="{A64C73AF-F040-4E68-AB43-348A27157A3F}" type="pres">
      <dgm:prSet presAssocID="{8A190FB3-D5D8-410A-BD57-C44F3C22D6D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3D816B7D-B202-4744-9164-842B58D4ECAD}" type="pres">
      <dgm:prSet presAssocID="{4661C56B-86D9-4F95-AA86-B2350F9C42C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4F5C548-F9DA-45EA-BD7B-B2C8396E9E1F}" type="pres">
      <dgm:prSet presAssocID="{A9E7F056-55FC-4592-80E5-08B0B178A70E}" presName="sibTrans" presStyleCnt="0"/>
      <dgm:spPr/>
      <dgm:t>
        <a:bodyPr/>
        <a:lstStyle/>
        <a:p>
          <a:endParaRPr lang="cs-CZ"/>
        </a:p>
      </dgm:t>
    </dgm:pt>
    <dgm:pt modelId="{7C7D2CB6-FD9F-435A-B5A3-FC124A914A1D}" type="pres">
      <dgm:prSet presAssocID="{9150A2DD-AEF9-4728-A994-BDD0A1ED67C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BBCF28C-C3F4-4DA2-81A0-50DEEF7DBF43}" type="pres">
      <dgm:prSet presAssocID="{040ED21E-AC58-465D-9AD4-292FD1381BBC}" presName="sibTrans" presStyleCnt="0"/>
      <dgm:spPr/>
      <dgm:t>
        <a:bodyPr/>
        <a:lstStyle/>
        <a:p>
          <a:endParaRPr lang="cs-CZ"/>
        </a:p>
      </dgm:t>
    </dgm:pt>
    <dgm:pt modelId="{960FAFD0-08BC-4666-AA99-439CA74B9875}" type="pres">
      <dgm:prSet presAssocID="{DFBD5A52-EDE2-466B-9E45-DEE06E6D5199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EAA4FE7-8EA7-479C-A47A-FABE684F94F3}" type="pres">
      <dgm:prSet presAssocID="{99339A80-81EC-4B16-8D7B-E7A8EDA1DAF7}" presName="sibTrans" presStyleCnt="0"/>
      <dgm:spPr/>
      <dgm:t>
        <a:bodyPr/>
        <a:lstStyle/>
        <a:p>
          <a:endParaRPr lang="cs-CZ"/>
        </a:p>
      </dgm:t>
    </dgm:pt>
    <dgm:pt modelId="{73C2CF24-07CC-4303-B67C-D0E232A786D2}" type="pres">
      <dgm:prSet presAssocID="{CA7C7BB9-9B64-4C0E-AC7B-E238F0D896F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5542BB6-96E8-43BC-8367-A20F7064F5CB}" type="pres">
      <dgm:prSet presAssocID="{4BA21FD2-BAB4-4EDE-9977-EB29ACE680C6}" presName="sibTrans" presStyleCnt="0"/>
      <dgm:spPr/>
      <dgm:t>
        <a:bodyPr/>
        <a:lstStyle/>
        <a:p>
          <a:endParaRPr lang="cs-CZ"/>
        </a:p>
      </dgm:t>
    </dgm:pt>
    <dgm:pt modelId="{E2AE12A1-A92E-4849-96EE-7FD24584EC4F}" type="pres">
      <dgm:prSet presAssocID="{67B2F518-9E80-46ED-A4B4-6EE5FE94DFEE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33E0986-D1AB-43AD-AFB7-5454A678FC4B}" type="pres">
      <dgm:prSet presAssocID="{8B600CD2-ADCB-412D-9818-8938CBE9AEC6}" presName="sibTrans" presStyleCnt="0"/>
      <dgm:spPr/>
      <dgm:t>
        <a:bodyPr/>
        <a:lstStyle/>
        <a:p>
          <a:endParaRPr lang="cs-CZ"/>
        </a:p>
      </dgm:t>
    </dgm:pt>
    <dgm:pt modelId="{E99AFCC0-8CED-4CED-AC98-2A4F4AA9268E}" type="pres">
      <dgm:prSet presAssocID="{0902F22D-0350-48F5-B7E8-D420C8052F1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D800DEC-32CA-4DA2-98CF-996DCB42F854}" srcId="{8A190FB3-D5D8-410A-BD57-C44F3C22D6DE}" destId="{0902F22D-0350-48F5-B7E8-D420C8052F10}" srcOrd="5" destOrd="0" parTransId="{4FC9108F-BCD3-4913-85FC-CCCB1919C0BE}" sibTransId="{32BEB7DC-13B4-4BDE-8FA9-AC05D8CF1F5C}"/>
    <dgm:cxn modelId="{5F128ADA-89A4-4452-8BCA-CAA406814FAC}" srcId="{8A190FB3-D5D8-410A-BD57-C44F3C22D6DE}" destId="{CA7C7BB9-9B64-4C0E-AC7B-E238F0D896F2}" srcOrd="3" destOrd="0" parTransId="{73AC9AD5-E8A1-452E-BF55-F0C650639698}" sibTransId="{4BA21FD2-BAB4-4EDE-9977-EB29ACE680C6}"/>
    <dgm:cxn modelId="{18A963A0-D49F-4FD8-931C-E6F433545B5F}" type="presOf" srcId="{4661C56B-86D9-4F95-AA86-B2350F9C42CE}" destId="{3D816B7D-B202-4744-9164-842B58D4ECAD}" srcOrd="0" destOrd="0" presId="urn:microsoft.com/office/officeart/2005/8/layout/default#11"/>
    <dgm:cxn modelId="{0DC439B5-61AE-47E7-8F76-F08A4E6A098D}" srcId="{8A190FB3-D5D8-410A-BD57-C44F3C22D6DE}" destId="{DFBD5A52-EDE2-466B-9E45-DEE06E6D5199}" srcOrd="2" destOrd="0" parTransId="{2D1318D2-203D-44F7-A12C-B8E36343C31B}" sibTransId="{99339A80-81EC-4B16-8D7B-E7A8EDA1DAF7}"/>
    <dgm:cxn modelId="{5656B844-1DC0-44C3-BB37-75A0C57DE70E}" type="presOf" srcId="{9150A2DD-AEF9-4728-A994-BDD0A1ED67C7}" destId="{7C7D2CB6-FD9F-435A-B5A3-FC124A914A1D}" srcOrd="0" destOrd="0" presId="urn:microsoft.com/office/officeart/2005/8/layout/default#11"/>
    <dgm:cxn modelId="{ECC52AE6-3389-49B9-9B3E-459D2360D856}" srcId="{8A190FB3-D5D8-410A-BD57-C44F3C22D6DE}" destId="{4661C56B-86D9-4F95-AA86-B2350F9C42CE}" srcOrd="0" destOrd="0" parTransId="{2D13BDA0-6AB5-4F42-BFB5-D423695EF3D4}" sibTransId="{A9E7F056-55FC-4592-80E5-08B0B178A70E}"/>
    <dgm:cxn modelId="{18E152C9-7D30-472C-ADD7-5C884FACD4CF}" type="presOf" srcId="{0902F22D-0350-48F5-B7E8-D420C8052F10}" destId="{E99AFCC0-8CED-4CED-AC98-2A4F4AA9268E}" srcOrd="0" destOrd="0" presId="urn:microsoft.com/office/officeart/2005/8/layout/default#11"/>
    <dgm:cxn modelId="{17DC460A-E8B0-4893-AD9E-EBD338FA72D5}" srcId="{8A190FB3-D5D8-410A-BD57-C44F3C22D6DE}" destId="{9150A2DD-AEF9-4728-A994-BDD0A1ED67C7}" srcOrd="1" destOrd="0" parTransId="{1F180132-4382-4B71-A4C5-AB4F72B1E791}" sibTransId="{040ED21E-AC58-465D-9AD4-292FD1381BBC}"/>
    <dgm:cxn modelId="{3582540F-A9BE-4135-822B-E3A4724A4914}" type="presOf" srcId="{67B2F518-9E80-46ED-A4B4-6EE5FE94DFEE}" destId="{E2AE12A1-A92E-4849-96EE-7FD24584EC4F}" srcOrd="0" destOrd="0" presId="urn:microsoft.com/office/officeart/2005/8/layout/default#11"/>
    <dgm:cxn modelId="{538BE2AA-CBC7-4998-B0CF-047FFE5A37A5}" srcId="{8A190FB3-D5D8-410A-BD57-C44F3C22D6DE}" destId="{67B2F518-9E80-46ED-A4B4-6EE5FE94DFEE}" srcOrd="4" destOrd="0" parTransId="{9D3D1B45-4BC1-4FF8-98F5-98D2B5F510F8}" sibTransId="{8B600CD2-ADCB-412D-9818-8938CBE9AEC6}"/>
    <dgm:cxn modelId="{470C4429-B0AD-4F49-9D79-584AC8B0C09B}" type="presOf" srcId="{8A190FB3-D5D8-410A-BD57-C44F3C22D6DE}" destId="{A64C73AF-F040-4E68-AB43-348A27157A3F}" srcOrd="0" destOrd="0" presId="urn:microsoft.com/office/officeart/2005/8/layout/default#11"/>
    <dgm:cxn modelId="{E573F150-E152-436D-9A48-B2A60BA894A9}" type="presOf" srcId="{DFBD5A52-EDE2-466B-9E45-DEE06E6D5199}" destId="{960FAFD0-08BC-4666-AA99-439CA74B9875}" srcOrd="0" destOrd="0" presId="urn:microsoft.com/office/officeart/2005/8/layout/default#11"/>
    <dgm:cxn modelId="{50679FA1-9EDC-47C9-8F1F-67FA85844B21}" type="presOf" srcId="{CA7C7BB9-9B64-4C0E-AC7B-E238F0D896F2}" destId="{73C2CF24-07CC-4303-B67C-D0E232A786D2}" srcOrd="0" destOrd="0" presId="urn:microsoft.com/office/officeart/2005/8/layout/default#11"/>
    <dgm:cxn modelId="{ABDC9E42-7570-492A-977B-4205856C1CC3}" type="presParOf" srcId="{A64C73AF-F040-4E68-AB43-348A27157A3F}" destId="{3D816B7D-B202-4744-9164-842B58D4ECAD}" srcOrd="0" destOrd="0" presId="urn:microsoft.com/office/officeart/2005/8/layout/default#11"/>
    <dgm:cxn modelId="{34A5AAF3-F372-4635-A341-4C89AEB4C922}" type="presParOf" srcId="{A64C73AF-F040-4E68-AB43-348A27157A3F}" destId="{24F5C548-F9DA-45EA-BD7B-B2C8396E9E1F}" srcOrd="1" destOrd="0" presId="urn:microsoft.com/office/officeart/2005/8/layout/default#11"/>
    <dgm:cxn modelId="{BD1DC49C-C0BD-4C4B-A323-E587FBC458AD}" type="presParOf" srcId="{A64C73AF-F040-4E68-AB43-348A27157A3F}" destId="{7C7D2CB6-FD9F-435A-B5A3-FC124A914A1D}" srcOrd="2" destOrd="0" presId="urn:microsoft.com/office/officeart/2005/8/layout/default#11"/>
    <dgm:cxn modelId="{B073D817-1F13-45FE-8A77-D79DC81EF768}" type="presParOf" srcId="{A64C73AF-F040-4E68-AB43-348A27157A3F}" destId="{6BBCF28C-C3F4-4DA2-81A0-50DEEF7DBF43}" srcOrd="3" destOrd="0" presId="urn:microsoft.com/office/officeart/2005/8/layout/default#11"/>
    <dgm:cxn modelId="{32A41204-4284-42E7-8A55-879B14C8A219}" type="presParOf" srcId="{A64C73AF-F040-4E68-AB43-348A27157A3F}" destId="{960FAFD0-08BC-4666-AA99-439CA74B9875}" srcOrd="4" destOrd="0" presId="urn:microsoft.com/office/officeart/2005/8/layout/default#11"/>
    <dgm:cxn modelId="{1F21B439-DED1-436F-B7D5-6F5B92E21D93}" type="presParOf" srcId="{A64C73AF-F040-4E68-AB43-348A27157A3F}" destId="{8EAA4FE7-8EA7-479C-A47A-FABE684F94F3}" srcOrd="5" destOrd="0" presId="urn:microsoft.com/office/officeart/2005/8/layout/default#11"/>
    <dgm:cxn modelId="{A3B0610C-DCA7-46AA-A2F2-16A316D9E899}" type="presParOf" srcId="{A64C73AF-F040-4E68-AB43-348A27157A3F}" destId="{73C2CF24-07CC-4303-B67C-D0E232A786D2}" srcOrd="6" destOrd="0" presId="urn:microsoft.com/office/officeart/2005/8/layout/default#11"/>
    <dgm:cxn modelId="{BF25BA58-B0FA-4C9E-B1C7-6F79F8FBC22C}" type="presParOf" srcId="{A64C73AF-F040-4E68-AB43-348A27157A3F}" destId="{25542BB6-96E8-43BC-8367-A20F7064F5CB}" srcOrd="7" destOrd="0" presId="urn:microsoft.com/office/officeart/2005/8/layout/default#11"/>
    <dgm:cxn modelId="{E1893111-16E6-4799-8201-14AC390A899B}" type="presParOf" srcId="{A64C73AF-F040-4E68-AB43-348A27157A3F}" destId="{E2AE12A1-A92E-4849-96EE-7FD24584EC4F}" srcOrd="8" destOrd="0" presId="urn:microsoft.com/office/officeart/2005/8/layout/default#11"/>
    <dgm:cxn modelId="{37039506-616D-4311-9047-C00472C70451}" type="presParOf" srcId="{A64C73AF-F040-4E68-AB43-348A27157A3F}" destId="{333E0986-D1AB-43AD-AFB7-5454A678FC4B}" srcOrd="9" destOrd="0" presId="urn:microsoft.com/office/officeart/2005/8/layout/default#11"/>
    <dgm:cxn modelId="{264466F3-C911-40B1-B558-C0B853C86119}" type="presParOf" srcId="{A64C73AF-F040-4E68-AB43-348A27157A3F}" destId="{E99AFCC0-8CED-4CED-AC98-2A4F4AA9268E}" srcOrd="10" destOrd="0" presId="urn:microsoft.com/office/officeart/2005/8/layout/default#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354B152-9284-47D7-9755-6E98D2139DDF}" type="doc">
      <dgm:prSet loTypeId="urn:microsoft.com/office/officeart/2005/8/layout/default#1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cs-CZ"/>
        </a:p>
      </dgm:t>
    </dgm:pt>
    <dgm:pt modelId="{5610883E-9F4B-4432-9D5C-0508EA7CAA61}">
      <dgm:prSet/>
      <dgm:spPr/>
      <dgm:t>
        <a:bodyPr/>
        <a:lstStyle/>
        <a:p>
          <a:pPr rtl="0"/>
          <a:r>
            <a:rPr lang="cs-CZ" smtClean="0"/>
            <a:t>cca 5% středočeské populace</a:t>
          </a:r>
          <a:endParaRPr lang="cs-CZ" dirty="0"/>
        </a:p>
      </dgm:t>
    </dgm:pt>
    <dgm:pt modelId="{37E4DE9B-985E-49B3-9FF0-49B11A0EC7F9}" type="parTrans" cxnId="{8D1CFAAD-9C70-48C8-A597-37EB11A212DA}">
      <dgm:prSet/>
      <dgm:spPr/>
      <dgm:t>
        <a:bodyPr/>
        <a:lstStyle/>
        <a:p>
          <a:endParaRPr lang="cs-CZ"/>
        </a:p>
      </dgm:t>
    </dgm:pt>
    <dgm:pt modelId="{8F7EBAAC-39A4-4B33-BF09-0203611C404B}" type="sibTrans" cxnId="{8D1CFAAD-9C70-48C8-A597-37EB11A212DA}">
      <dgm:prSet/>
      <dgm:spPr/>
      <dgm:t>
        <a:bodyPr/>
        <a:lstStyle/>
        <a:p>
          <a:endParaRPr lang="cs-CZ"/>
        </a:p>
      </dgm:t>
    </dgm:pt>
    <dgm:pt modelId="{9B648BDB-4AAD-4650-A170-664DDF92E600}">
      <dgm:prSet/>
      <dgm:spPr/>
      <dgm:t>
        <a:bodyPr/>
        <a:lstStyle/>
        <a:p>
          <a:pPr rtl="0"/>
          <a:r>
            <a:rPr lang="cs-CZ" smtClean="0"/>
            <a:t>celkem 69 096 osob na konci roku 2017</a:t>
          </a:r>
          <a:endParaRPr lang="cs-CZ" dirty="0"/>
        </a:p>
      </dgm:t>
    </dgm:pt>
    <dgm:pt modelId="{3905CF36-9996-4E11-8A82-EDF683AC13CE}" type="parTrans" cxnId="{531DCE4F-5009-4B9B-90A0-4CBA66084C4D}">
      <dgm:prSet/>
      <dgm:spPr/>
      <dgm:t>
        <a:bodyPr/>
        <a:lstStyle/>
        <a:p>
          <a:endParaRPr lang="cs-CZ"/>
        </a:p>
      </dgm:t>
    </dgm:pt>
    <dgm:pt modelId="{96B34B48-608E-46D0-8CE8-4983ECF40039}" type="sibTrans" cxnId="{531DCE4F-5009-4B9B-90A0-4CBA66084C4D}">
      <dgm:prSet/>
      <dgm:spPr/>
      <dgm:t>
        <a:bodyPr/>
        <a:lstStyle/>
        <a:p>
          <a:endParaRPr lang="cs-CZ"/>
        </a:p>
      </dgm:t>
    </dgm:pt>
    <dgm:pt modelId="{3412BECD-DEF8-4B8F-93EA-E9262F78BF4A}">
      <dgm:prSet/>
      <dgm:spPr/>
      <dgm:t>
        <a:bodyPr/>
        <a:lstStyle/>
        <a:p>
          <a:pPr rtl="0"/>
          <a:r>
            <a:rPr lang="cs-CZ" smtClean="0"/>
            <a:t>nejvíce v okresech Mladá Boleslav, Praha-západ a Praha-východ</a:t>
          </a:r>
          <a:endParaRPr lang="cs-CZ" dirty="0"/>
        </a:p>
      </dgm:t>
    </dgm:pt>
    <dgm:pt modelId="{D718D7AA-FFFF-4ACA-B9A9-2D0DB77A6AB3}" type="parTrans" cxnId="{1489D36E-58F8-4124-B2BF-CC413F15A94C}">
      <dgm:prSet/>
      <dgm:spPr/>
      <dgm:t>
        <a:bodyPr/>
        <a:lstStyle/>
        <a:p>
          <a:endParaRPr lang="cs-CZ"/>
        </a:p>
      </dgm:t>
    </dgm:pt>
    <dgm:pt modelId="{54339C20-6950-4CD6-B045-5D663A35A785}" type="sibTrans" cxnId="{1489D36E-58F8-4124-B2BF-CC413F15A94C}">
      <dgm:prSet/>
      <dgm:spPr/>
      <dgm:t>
        <a:bodyPr/>
        <a:lstStyle/>
        <a:p>
          <a:endParaRPr lang="cs-CZ"/>
        </a:p>
      </dgm:t>
    </dgm:pt>
    <dgm:pt modelId="{F5F0BD0A-1F33-462F-94AA-355DD5AC9769}">
      <dgm:prSet/>
      <dgm:spPr/>
      <dgm:t>
        <a:bodyPr/>
        <a:lstStyle/>
        <a:p>
          <a:pPr rtl="0"/>
          <a:r>
            <a:rPr lang="cs-CZ" dirty="0" smtClean="0"/>
            <a:t>nejméně v okresech Příbram a Benešov</a:t>
          </a:r>
          <a:endParaRPr lang="cs-CZ" dirty="0"/>
        </a:p>
      </dgm:t>
    </dgm:pt>
    <dgm:pt modelId="{2E3E7078-2243-4794-B4FF-4FFFBD4CA7A3}" type="parTrans" cxnId="{DEB957A6-EBC3-4C14-A1A2-04719E986DFA}">
      <dgm:prSet/>
      <dgm:spPr/>
      <dgm:t>
        <a:bodyPr/>
        <a:lstStyle/>
        <a:p>
          <a:endParaRPr lang="cs-CZ"/>
        </a:p>
      </dgm:t>
    </dgm:pt>
    <dgm:pt modelId="{08C28236-D5D8-46B4-B967-545E4AA8EAB0}" type="sibTrans" cxnId="{DEB957A6-EBC3-4C14-A1A2-04719E986DFA}">
      <dgm:prSet/>
      <dgm:spPr/>
      <dgm:t>
        <a:bodyPr/>
        <a:lstStyle/>
        <a:p>
          <a:endParaRPr lang="cs-CZ"/>
        </a:p>
      </dgm:t>
    </dgm:pt>
    <dgm:pt modelId="{D60513AB-BCB0-4593-9932-0742CD5B0969}">
      <dgm:prSet/>
      <dgm:spPr/>
      <dgm:t>
        <a:bodyPr/>
        <a:lstStyle/>
        <a:p>
          <a:pPr rtl="0"/>
          <a:r>
            <a:rPr lang="cs-CZ" smtClean="0"/>
            <a:t>nejčastější země původu: Slovensko, Ukrajina, Vietnam a Rusko</a:t>
          </a:r>
          <a:endParaRPr lang="cs-CZ" dirty="0"/>
        </a:p>
      </dgm:t>
    </dgm:pt>
    <dgm:pt modelId="{DDE48968-73AA-4DDD-94C5-4B631CCF46C3}" type="parTrans" cxnId="{49864720-3CA5-4C73-A22E-08EC2F1325FC}">
      <dgm:prSet/>
      <dgm:spPr/>
      <dgm:t>
        <a:bodyPr/>
        <a:lstStyle/>
        <a:p>
          <a:endParaRPr lang="cs-CZ"/>
        </a:p>
      </dgm:t>
    </dgm:pt>
    <dgm:pt modelId="{3E1FB3B7-CEF9-4A17-B222-35B4C92BBD54}" type="sibTrans" cxnId="{49864720-3CA5-4C73-A22E-08EC2F1325FC}">
      <dgm:prSet/>
      <dgm:spPr/>
      <dgm:t>
        <a:bodyPr/>
        <a:lstStyle/>
        <a:p>
          <a:endParaRPr lang="cs-CZ"/>
        </a:p>
      </dgm:t>
    </dgm:pt>
    <dgm:pt modelId="{894B772A-720A-4DF7-932F-B5D5A9E72F1B}">
      <dgm:prSet/>
      <dgm:spPr/>
      <dgm:t>
        <a:bodyPr/>
        <a:lstStyle/>
        <a:p>
          <a:pPr rtl="0"/>
          <a:r>
            <a:rPr lang="cs-CZ" smtClean="0"/>
            <a:t>sociální práce zajišťována především nadregionálními službami</a:t>
          </a:r>
          <a:endParaRPr lang="cs-CZ" dirty="0"/>
        </a:p>
      </dgm:t>
    </dgm:pt>
    <dgm:pt modelId="{BBA9A7EE-2C79-42A0-BD8A-494C7239074A}" type="parTrans" cxnId="{AFCE90FE-63F1-46D9-A3F5-2FF5F843FC10}">
      <dgm:prSet/>
      <dgm:spPr/>
      <dgm:t>
        <a:bodyPr/>
        <a:lstStyle/>
        <a:p>
          <a:endParaRPr lang="cs-CZ"/>
        </a:p>
      </dgm:t>
    </dgm:pt>
    <dgm:pt modelId="{4D865AE2-78DE-4240-A46B-97A0A6AEF309}" type="sibTrans" cxnId="{AFCE90FE-63F1-46D9-A3F5-2FF5F843FC10}">
      <dgm:prSet/>
      <dgm:spPr/>
      <dgm:t>
        <a:bodyPr/>
        <a:lstStyle/>
        <a:p>
          <a:endParaRPr lang="cs-CZ"/>
        </a:p>
      </dgm:t>
    </dgm:pt>
    <dgm:pt modelId="{C23B1EF5-ACF9-4FA5-B652-30ADB286B8C2}" type="pres">
      <dgm:prSet presAssocID="{D354B152-9284-47D7-9755-6E98D2139DD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80D61A7-661E-4390-9D00-4A26058F89C3}" type="pres">
      <dgm:prSet presAssocID="{5610883E-9F4B-4432-9D5C-0508EA7CAA6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7E79FCA-B9D6-4341-9FA8-FEA670C4119C}" type="pres">
      <dgm:prSet presAssocID="{8F7EBAAC-39A4-4B33-BF09-0203611C404B}" presName="sibTrans" presStyleCnt="0"/>
      <dgm:spPr/>
      <dgm:t>
        <a:bodyPr/>
        <a:lstStyle/>
        <a:p>
          <a:endParaRPr lang="cs-CZ"/>
        </a:p>
      </dgm:t>
    </dgm:pt>
    <dgm:pt modelId="{E7419597-56F5-4925-AF2B-3408C671F6AF}" type="pres">
      <dgm:prSet presAssocID="{9B648BDB-4AAD-4650-A170-664DDF92E60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190F69F-A9F3-4C4D-84A2-4CE9D8BF5706}" type="pres">
      <dgm:prSet presAssocID="{96B34B48-608E-46D0-8CE8-4983ECF40039}" presName="sibTrans" presStyleCnt="0"/>
      <dgm:spPr/>
      <dgm:t>
        <a:bodyPr/>
        <a:lstStyle/>
        <a:p>
          <a:endParaRPr lang="cs-CZ"/>
        </a:p>
      </dgm:t>
    </dgm:pt>
    <dgm:pt modelId="{5E28F884-1EF5-44B0-BEA3-7B3F65C9B5AA}" type="pres">
      <dgm:prSet presAssocID="{3412BECD-DEF8-4B8F-93EA-E9262F78BF4A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271C703-ABBD-46A1-89E9-8E0FDE39C07F}" type="pres">
      <dgm:prSet presAssocID="{54339C20-6950-4CD6-B045-5D663A35A785}" presName="sibTrans" presStyleCnt="0"/>
      <dgm:spPr/>
      <dgm:t>
        <a:bodyPr/>
        <a:lstStyle/>
        <a:p>
          <a:endParaRPr lang="cs-CZ"/>
        </a:p>
      </dgm:t>
    </dgm:pt>
    <dgm:pt modelId="{7A9B2D86-693C-49BB-9531-248789D294C8}" type="pres">
      <dgm:prSet presAssocID="{F5F0BD0A-1F33-462F-94AA-355DD5AC976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50A0B76-D096-4A5B-87EF-87BD2F871CA0}" type="pres">
      <dgm:prSet presAssocID="{08C28236-D5D8-46B4-B967-545E4AA8EAB0}" presName="sibTrans" presStyleCnt="0"/>
      <dgm:spPr/>
      <dgm:t>
        <a:bodyPr/>
        <a:lstStyle/>
        <a:p>
          <a:endParaRPr lang="cs-CZ"/>
        </a:p>
      </dgm:t>
    </dgm:pt>
    <dgm:pt modelId="{92F06A2E-6846-47BD-BAD4-03C308E6B462}" type="pres">
      <dgm:prSet presAssocID="{D60513AB-BCB0-4593-9932-0742CD5B096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B7AA673-FFCB-4CBC-AADC-6AC00AAECEED}" type="pres">
      <dgm:prSet presAssocID="{3E1FB3B7-CEF9-4A17-B222-35B4C92BBD54}" presName="sibTrans" presStyleCnt="0"/>
      <dgm:spPr/>
      <dgm:t>
        <a:bodyPr/>
        <a:lstStyle/>
        <a:p>
          <a:endParaRPr lang="cs-CZ"/>
        </a:p>
      </dgm:t>
    </dgm:pt>
    <dgm:pt modelId="{2452B27F-FE77-48B9-BF7C-3EEF39FE98CB}" type="pres">
      <dgm:prSet presAssocID="{894B772A-720A-4DF7-932F-B5D5A9E72F1B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31DCE4F-5009-4B9B-90A0-4CBA66084C4D}" srcId="{D354B152-9284-47D7-9755-6E98D2139DDF}" destId="{9B648BDB-4AAD-4650-A170-664DDF92E600}" srcOrd="1" destOrd="0" parTransId="{3905CF36-9996-4E11-8A82-EDF683AC13CE}" sibTransId="{96B34B48-608E-46D0-8CE8-4983ECF40039}"/>
    <dgm:cxn modelId="{F2F805DB-2D2C-4063-BE5F-4DEB109F6B6B}" type="presOf" srcId="{D354B152-9284-47D7-9755-6E98D2139DDF}" destId="{C23B1EF5-ACF9-4FA5-B652-30ADB286B8C2}" srcOrd="0" destOrd="0" presId="urn:microsoft.com/office/officeart/2005/8/layout/default#12"/>
    <dgm:cxn modelId="{1489D36E-58F8-4124-B2BF-CC413F15A94C}" srcId="{D354B152-9284-47D7-9755-6E98D2139DDF}" destId="{3412BECD-DEF8-4B8F-93EA-E9262F78BF4A}" srcOrd="2" destOrd="0" parTransId="{D718D7AA-FFFF-4ACA-B9A9-2D0DB77A6AB3}" sibTransId="{54339C20-6950-4CD6-B045-5D663A35A785}"/>
    <dgm:cxn modelId="{DEB957A6-EBC3-4C14-A1A2-04719E986DFA}" srcId="{D354B152-9284-47D7-9755-6E98D2139DDF}" destId="{F5F0BD0A-1F33-462F-94AA-355DD5AC9769}" srcOrd="3" destOrd="0" parTransId="{2E3E7078-2243-4794-B4FF-4FFFBD4CA7A3}" sibTransId="{08C28236-D5D8-46B4-B967-545E4AA8EAB0}"/>
    <dgm:cxn modelId="{8D1CFAAD-9C70-48C8-A597-37EB11A212DA}" srcId="{D354B152-9284-47D7-9755-6E98D2139DDF}" destId="{5610883E-9F4B-4432-9D5C-0508EA7CAA61}" srcOrd="0" destOrd="0" parTransId="{37E4DE9B-985E-49B3-9FF0-49B11A0EC7F9}" sibTransId="{8F7EBAAC-39A4-4B33-BF09-0203611C404B}"/>
    <dgm:cxn modelId="{337B17B0-5775-4464-BA55-5C1A77620354}" type="presOf" srcId="{F5F0BD0A-1F33-462F-94AA-355DD5AC9769}" destId="{7A9B2D86-693C-49BB-9531-248789D294C8}" srcOrd="0" destOrd="0" presId="urn:microsoft.com/office/officeart/2005/8/layout/default#12"/>
    <dgm:cxn modelId="{D3099268-8DEE-49BF-BC94-AA081B8F11F2}" type="presOf" srcId="{9B648BDB-4AAD-4650-A170-664DDF92E600}" destId="{E7419597-56F5-4925-AF2B-3408C671F6AF}" srcOrd="0" destOrd="0" presId="urn:microsoft.com/office/officeart/2005/8/layout/default#12"/>
    <dgm:cxn modelId="{49864720-3CA5-4C73-A22E-08EC2F1325FC}" srcId="{D354B152-9284-47D7-9755-6E98D2139DDF}" destId="{D60513AB-BCB0-4593-9932-0742CD5B0969}" srcOrd="4" destOrd="0" parTransId="{DDE48968-73AA-4DDD-94C5-4B631CCF46C3}" sibTransId="{3E1FB3B7-CEF9-4A17-B222-35B4C92BBD54}"/>
    <dgm:cxn modelId="{AFCE90FE-63F1-46D9-A3F5-2FF5F843FC10}" srcId="{D354B152-9284-47D7-9755-6E98D2139DDF}" destId="{894B772A-720A-4DF7-932F-B5D5A9E72F1B}" srcOrd="5" destOrd="0" parTransId="{BBA9A7EE-2C79-42A0-BD8A-494C7239074A}" sibTransId="{4D865AE2-78DE-4240-A46B-97A0A6AEF309}"/>
    <dgm:cxn modelId="{864E13AF-8DFB-4009-AA17-82065122405D}" type="presOf" srcId="{D60513AB-BCB0-4593-9932-0742CD5B0969}" destId="{92F06A2E-6846-47BD-BAD4-03C308E6B462}" srcOrd="0" destOrd="0" presId="urn:microsoft.com/office/officeart/2005/8/layout/default#12"/>
    <dgm:cxn modelId="{B5B8EAA0-3321-4794-8F2B-AFF3CA6B8FA6}" type="presOf" srcId="{5610883E-9F4B-4432-9D5C-0508EA7CAA61}" destId="{180D61A7-661E-4390-9D00-4A26058F89C3}" srcOrd="0" destOrd="0" presId="urn:microsoft.com/office/officeart/2005/8/layout/default#12"/>
    <dgm:cxn modelId="{59ACB92F-2EB5-479E-AB0E-4CF63B6D47B6}" type="presOf" srcId="{894B772A-720A-4DF7-932F-B5D5A9E72F1B}" destId="{2452B27F-FE77-48B9-BF7C-3EEF39FE98CB}" srcOrd="0" destOrd="0" presId="urn:microsoft.com/office/officeart/2005/8/layout/default#12"/>
    <dgm:cxn modelId="{4E8F1BFB-AFC4-46DA-B9E7-C7A972171304}" type="presOf" srcId="{3412BECD-DEF8-4B8F-93EA-E9262F78BF4A}" destId="{5E28F884-1EF5-44B0-BEA3-7B3F65C9B5AA}" srcOrd="0" destOrd="0" presId="urn:microsoft.com/office/officeart/2005/8/layout/default#12"/>
    <dgm:cxn modelId="{1C6689C8-5003-44F2-8F9F-DBFADC01972A}" type="presParOf" srcId="{C23B1EF5-ACF9-4FA5-B652-30ADB286B8C2}" destId="{180D61A7-661E-4390-9D00-4A26058F89C3}" srcOrd="0" destOrd="0" presId="urn:microsoft.com/office/officeart/2005/8/layout/default#12"/>
    <dgm:cxn modelId="{4831C4B8-E7E9-4CA5-AA82-17D2D5558E14}" type="presParOf" srcId="{C23B1EF5-ACF9-4FA5-B652-30ADB286B8C2}" destId="{07E79FCA-B9D6-4341-9FA8-FEA670C4119C}" srcOrd="1" destOrd="0" presId="urn:microsoft.com/office/officeart/2005/8/layout/default#12"/>
    <dgm:cxn modelId="{2010C42A-4E10-427C-AF59-F7A76A24CFC7}" type="presParOf" srcId="{C23B1EF5-ACF9-4FA5-B652-30ADB286B8C2}" destId="{E7419597-56F5-4925-AF2B-3408C671F6AF}" srcOrd="2" destOrd="0" presId="urn:microsoft.com/office/officeart/2005/8/layout/default#12"/>
    <dgm:cxn modelId="{F895CC79-111C-40C3-AFE0-122A100D650D}" type="presParOf" srcId="{C23B1EF5-ACF9-4FA5-B652-30ADB286B8C2}" destId="{3190F69F-A9F3-4C4D-84A2-4CE9D8BF5706}" srcOrd="3" destOrd="0" presId="urn:microsoft.com/office/officeart/2005/8/layout/default#12"/>
    <dgm:cxn modelId="{099092F4-9297-4194-A45C-E8DF5D4A3A9B}" type="presParOf" srcId="{C23B1EF5-ACF9-4FA5-B652-30ADB286B8C2}" destId="{5E28F884-1EF5-44B0-BEA3-7B3F65C9B5AA}" srcOrd="4" destOrd="0" presId="urn:microsoft.com/office/officeart/2005/8/layout/default#12"/>
    <dgm:cxn modelId="{852FA8F6-3FBC-4333-9127-EFF9F7205AE5}" type="presParOf" srcId="{C23B1EF5-ACF9-4FA5-B652-30ADB286B8C2}" destId="{F271C703-ABBD-46A1-89E9-8E0FDE39C07F}" srcOrd="5" destOrd="0" presId="urn:microsoft.com/office/officeart/2005/8/layout/default#12"/>
    <dgm:cxn modelId="{7C2BB124-F40F-4FAD-B7A3-4F2010541C53}" type="presParOf" srcId="{C23B1EF5-ACF9-4FA5-B652-30ADB286B8C2}" destId="{7A9B2D86-693C-49BB-9531-248789D294C8}" srcOrd="6" destOrd="0" presId="urn:microsoft.com/office/officeart/2005/8/layout/default#12"/>
    <dgm:cxn modelId="{607EC425-FC89-48EF-8903-AFAFBBEA088F}" type="presParOf" srcId="{C23B1EF5-ACF9-4FA5-B652-30ADB286B8C2}" destId="{150A0B76-D096-4A5B-87EF-87BD2F871CA0}" srcOrd="7" destOrd="0" presId="urn:microsoft.com/office/officeart/2005/8/layout/default#12"/>
    <dgm:cxn modelId="{DD0D4F99-B5B8-4E71-9E69-09789C938AA3}" type="presParOf" srcId="{C23B1EF5-ACF9-4FA5-B652-30ADB286B8C2}" destId="{92F06A2E-6846-47BD-BAD4-03C308E6B462}" srcOrd="8" destOrd="0" presId="urn:microsoft.com/office/officeart/2005/8/layout/default#12"/>
    <dgm:cxn modelId="{B08BF877-BEB8-480C-AA65-789F25601A00}" type="presParOf" srcId="{C23B1EF5-ACF9-4FA5-B652-30ADB286B8C2}" destId="{BB7AA673-FFCB-4CBC-AADC-6AC00AAECEED}" srcOrd="9" destOrd="0" presId="urn:microsoft.com/office/officeart/2005/8/layout/default#12"/>
    <dgm:cxn modelId="{96B65780-AD7D-4F93-8B43-27A5CAC416E8}" type="presParOf" srcId="{C23B1EF5-ACF9-4FA5-B652-30ADB286B8C2}" destId="{2452B27F-FE77-48B9-BF7C-3EEF39FE98CB}" srcOrd="10" destOrd="0" presId="urn:microsoft.com/office/officeart/2005/8/layout/default#1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DAEE04B-7F43-4D06-93A8-215E71D47189}" type="doc">
      <dgm:prSet loTypeId="urn:microsoft.com/office/officeart/2005/8/layout/default#13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75356AE1-E5DF-4765-BF91-DD82BDC3BD40}">
      <dgm:prSet custT="1"/>
      <dgm:spPr/>
      <dgm:t>
        <a:bodyPr/>
        <a:lstStyle/>
        <a:p>
          <a:pPr rtl="0"/>
          <a:r>
            <a:rPr lang="cs-CZ" sz="2000" dirty="0" smtClean="0"/>
            <a:t>Klíčová a nenahraditelná, až 70% dlouhodobé péče </a:t>
          </a:r>
          <a:endParaRPr lang="cs-CZ" sz="2000" dirty="0"/>
        </a:p>
      </dgm:t>
    </dgm:pt>
    <dgm:pt modelId="{2CFC87FC-72EB-42BA-A770-A9656C634A56}" type="parTrans" cxnId="{2374C0F2-6C49-462C-9253-CF811CF2538D}">
      <dgm:prSet/>
      <dgm:spPr/>
      <dgm:t>
        <a:bodyPr/>
        <a:lstStyle/>
        <a:p>
          <a:endParaRPr lang="cs-CZ"/>
        </a:p>
      </dgm:t>
    </dgm:pt>
    <dgm:pt modelId="{B4038268-85E0-4BBD-BD0B-546F76761DB5}" type="sibTrans" cxnId="{2374C0F2-6C49-462C-9253-CF811CF2538D}">
      <dgm:prSet/>
      <dgm:spPr/>
      <dgm:t>
        <a:bodyPr/>
        <a:lstStyle/>
        <a:p>
          <a:endParaRPr lang="cs-CZ"/>
        </a:p>
      </dgm:t>
    </dgm:pt>
    <dgm:pt modelId="{085E294C-C2D7-43AC-8C4F-C6E21AC5E6F1}">
      <dgm:prSet custT="1"/>
      <dgm:spPr/>
      <dgm:t>
        <a:bodyPr/>
        <a:lstStyle/>
        <a:p>
          <a:pPr algn="ctr" rtl="0"/>
          <a:r>
            <a:rPr lang="cs-CZ" sz="2000" dirty="0" smtClean="0"/>
            <a:t>Vícečetné ohrožení pečujících (existenční problémy, izolace, stres, syndrom vyhoření, zdravotní</a:t>
          </a:r>
          <a:endParaRPr lang="cs-CZ" sz="1700" dirty="0"/>
        </a:p>
      </dgm:t>
    </dgm:pt>
    <dgm:pt modelId="{32EE6FCE-6DAA-4583-A636-E7C5917EBF13}" type="parTrans" cxnId="{BBA3578A-2761-4EBF-AA7D-7785DC3FC361}">
      <dgm:prSet/>
      <dgm:spPr/>
      <dgm:t>
        <a:bodyPr/>
        <a:lstStyle/>
        <a:p>
          <a:endParaRPr lang="cs-CZ"/>
        </a:p>
      </dgm:t>
    </dgm:pt>
    <dgm:pt modelId="{D7847D50-0528-41BD-8E25-4D2D5D638E6F}" type="sibTrans" cxnId="{BBA3578A-2761-4EBF-AA7D-7785DC3FC361}">
      <dgm:prSet/>
      <dgm:spPr/>
      <dgm:t>
        <a:bodyPr/>
        <a:lstStyle/>
        <a:p>
          <a:endParaRPr lang="cs-CZ"/>
        </a:p>
      </dgm:t>
    </dgm:pt>
    <dgm:pt modelId="{16B9A12F-F4F6-4823-9B99-A866A2E5A851}">
      <dgm:prSet/>
      <dgm:spPr/>
      <dgm:t>
        <a:bodyPr/>
        <a:lstStyle/>
        <a:p>
          <a:pPr rtl="0"/>
          <a:r>
            <a:rPr lang="cs-CZ" dirty="0" smtClean="0"/>
            <a:t>Potřeba komplexní informovanosti</a:t>
          </a:r>
          <a:endParaRPr lang="cs-CZ" dirty="0"/>
        </a:p>
      </dgm:t>
    </dgm:pt>
    <dgm:pt modelId="{52451860-AECF-443C-A2D5-9925E8809B08}" type="parTrans" cxnId="{C4C47855-5A89-4957-BAA6-3E0092BBDE80}">
      <dgm:prSet/>
      <dgm:spPr/>
      <dgm:t>
        <a:bodyPr/>
        <a:lstStyle/>
        <a:p>
          <a:endParaRPr lang="cs-CZ"/>
        </a:p>
      </dgm:t>
    </dgm:pt>
    <dgm:pt modelId="{961AB744-AEF0-4CD2-AB3B-95E3401A0598}" type="sibTrans" cxnId="{C4C47855-5A89-4957-BAA6-3E0092BBDE80}">
      <dgm:prSet/>
      <dgm:spPr/>
      <dgm:t>
        <a:bodyPr/>
        <a:lstStyle/>
        <a:p>
          <a:endParaRPr lang="cs-CZ"/>
        </a:p>
      </dgm:t>
    </dgm:pt>
    <dgm:pt modelId="{1152C6F0-8405-4147-9425-DDF3F2883189}">
      <dgm:prSet/>
      <dgm:spPr/>
      <dgm:t>
        <a:bodyPr/>
        <a:lstStyle/>
        <a:p>
          <a:r>
            <a:rPr lang="cs-CZ" dirty="0" smtClean="0"/>
            <a:t>Potřeba psychologické a psychoterapeutické podpory</a:t>
          </a:r>
          <a:endParaRPr lang="cs-CZ" dirty="0"/>
        </a:p>
      </dgm:t>
    </dgm:pt>
    <dgm:pt modelId="{A804902E-76E6-4890-8D8B-08AAD7C1E4E5}" type="parTrans" cxnId="{CC8A11F8-ACC2-4F84-99C6-F30C81439E0F}">
      <dgm:prSet/>
      <dgm:spPr/>
      <dgm:t>
        <a:bodyPr/>
        <a:lstStyle/>
        <a:p>
          <a:endParaRPr lang="cs-CZ"/>
        </a:p>
      </dgm:t>
    </dgm:pt>
    <dgm:pt modelId="{BEF84450-2AB1-4EBC-95CD-61EC3C121CB7}" type="sibTrans" cxnId="{CC8A11F8-ACC2-4F84-99C6-F30C81439E0F}">
      <dgm:prSet/>
      <dgm:spPr/>
      <dgm:t>
        <a:bodyPr/>
        <a:lstStyle/>
        <a:p>
          <a:endParaRPr lang="cs-CZ"/>
        </a:p>
      </dgm:t>
    </dgm:pt>
    <dgm:pt modelId="{F8498EF6-270A-44CC-AB6F-534658479AA6}">
      <dgm:prSet/>
      <dgm:spPr/>
      <dgm:t>
        <a:bodyPr/>
        <a:lstStyle/>
        <a:p>
          <a:r>
            <a:rPr lang="cs-CZ" dirty="0" smtClean="0"/>
            <a:t>Vzdělávací potřeby: oblast zdravotní , sociálně-právní psychosociální aspekty péče </a:t>
          </a:r>
          <a:endParaRPr lang="cs-CZ" dirty="0"/>
        </a:p>
      </dgm:t>
    </dgm:pt>
    <dgm:pt modelId="{1DD813B0-6BC7-4387-BCAE-87C97A6E65C4}" type="parTrans" cxnId="{4A418EFF-BBA1-48BC-8B6B-3F84106C2D2C}">
      <dgm:prSet/>
      <dgm:spPr/>
      <dgm:t>
        <a:bodyPr/>
        <a:lstStyle/>
        <a:p>
          <a:endParaRPr lang="cs-CZ"/>
        </a:p>
      </dgm:t>
    </dgm:pt>
    <dgm:pt modelId="{1A198DB7-C6B5-40F4-8D76-44D77600F4BF}" type="sibTrans" cxnId="{4A418EFF-BBA1-48BC-8B6B-3F84106C2D2C}">
      <dgm:prSet/>
      <dgm:spPr/>
      <dgm:t>
        <a:bodyPr/>
        <a:lstStyle/>
        <a:p>
          <a:endParaRPr lang="cs-CZ"/>
        </a:p>
      </dgm:t>
    </dgm:pt>
    <dgm:pt modelId="{04AB1BCB-6E40-435A-8B1F-830188E039D6}">
      <dgm:prSet/>
      <dgm:spPr/>
      <dgm:t>
        <a:bodyPr/>
        <a:lstStyle/>
        <a:p>
          <a:r>
            <a:rPr lang="cs-CZ" dirty="0" smtClean="0"/>
            <a:t>Potřeba sdílení, společenského uznání</a:t>
          </a:r>
          <a:endParaRPr lang="cs-CZ" dirty="0"/>
        </a:p>
      </dgm:t>
    </dgm:pt>
    <dgm:pt modelId="{1EE8FF1A-9D72-4EBF-BE23-E813C3E64C29}" type="parTrans" cxnId="{0FA1EBEC-A24A-47C1-B5C1-A8BEFEB68010}">
      <dgm:prSet/>
      <dgm:spPr/>
      <dgm:t>
        <a:bodyPr/>
        <a:lstStyle/>
        <a:p>
          <a:endParaRPr lang="cs-CZ"/>
        </a:p>
      </dgm:t>
    </dgm:pt>
    <dgm:pt modelId="{C4279379-8D9C-4D7E-958A-588F98A387B5}" type="sibTrans" cxnId="{0FA1EBEC-A24A-47C1-B5C1-A8BEFEB68010}">
      <dgm:prSet/>
      <dgm:spPr/>
      <dgm:t>
        <a:bodyPr/>
        <a:lstStyle/>
        <a:p>
          <a:endParaRPr lang="cs-CZ"/>
        </a:p>
      </dgm:t>
    </dgm:pt>
    <dgm:pt modelId="{64E1DEF1-AE7C-4BE7-B01C-577DD444EB2C}" type="pres">
      <dgm:prSet presAssocID="{FDAEE04B-7F43-4D06-93A8-215E71D4718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FD45C800-E5DB-4C1A-A55E-C10748663624}" type="pres">
      <dgm:prSet presAssocID="{75356AE1-E5DF-4765-BF91-DD82BDC3BD4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A4B92C2-1D6F-4D9C-B57F-3E111FEC93BA}" type="pres">
      <dgm:prSet presAssocID="{B4038268-85E0-4BBD-BD0B-546F76761DB5}" presName="sibTrans" presStyleCnt="0"/>
      <dgm:spPr/>
      <dgm:t>
        <a:bodyPr/>
        <a:lstStyle/>
        <a:p>
          <a:endParaRPr lang="cs-CZ"/>
        </a:p>
      </dgm:t>
    </dgm:pt>
    <dgm:pt modelId="{C5BB8836-355B-448F-A396-5797279DFF29}" type="pres">
      <dgm:prSet presAssocID="{085E294C-C2D7-43AC-8C4F-C6E21AC5E6F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E631E26-5AA0-439C-80FB-E263A2F0A3B0}" type="pres">
      <dgm:prSet presAssocID="{D7847D50-0528-41BD-8E25-4D2D5D638E6F}" presName="sibTrans" presStyleCnt="0"/>
      <dgm:spPr/>
      <dgm:t>
        <a:bodyPr/>
        <a:lstStyle/>
        <a:p>
          <a:endParaRPr lang="cs-CZ"/>
        </a:p>
      </dgm:t>
    </dgm:pt>
    <dgm:pt modelId="{5E3259CC-A730-4D21-9F91-35D565E17686}" type="pres">
      <dgm:prSet presAssocID="{F8498EF6-270A-44CC-AB6F-534658479AA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FB253D4-FCEB-4B1F-B72F-C499D7B2FB37}" type="pres">
      <dgm:prSet presAssocID="{1A198DB7-C6B5-40F4-8D76-44D77600F4BF}" presName="sibTrans" presStyleCnt="0"/>
      <dgm:spPr/>
      <dgm:t>
        <a:bodyPr/>
        <a:lstStyle/>
        <a:p>
          <a:endParaRPr lang="cs-CZ"/>
        </a:p>
      </dgm:t>
    </dgm:pt>
    <dgm:pt modelId="{0F8D4EB7-37C8-4603-A354-1914EF43A2AA}" type="pres">
      <dgm:prSet presAssocID="{1152C6F0-8405-4147-9425-DDF3F288318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A9A36E1-58B2-4ABE-BC68-CD17B3B3C8D4}" type="pres">
      <dgm:prSet presAssocID="{BEF84450-2AB1-4EBC-95CD-61EC3C121CB7}" presName="sibTrans" presStyleCnt="0"/>
      <dgm:spPr/>
      <dgm:t>
        <a:bodyPr/>
        <a:lstStyle/>
        <a:p>
          <a:endParaRPr lang="cs-CZ"/>
        </a:p>
      </dgm:t>
    </dgm:pt>
    <dgm:pt modelId="{C284F989-BB47-4DEE-8502-EF9380F2B8FD}" type="pres">
      <dgm:prSet presAssocID="{16B9A12F-F4F6-4823-9B99-A866A2E5A85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AC1705F-9290-4D79-89A2-2DC374233CBB}" type="pres">
      <dgm:prSet presAssocID="{961AB744-AEF0-4CD2-AB3B-95E3401A0598}" presName="sibTrans" presStyleCnt="0"/>
      <dgm:spPr/>
      <dgm:t>
        <a:bodyPr/>
        <a:lstStyle/>
        <a:p>
          <a:endParaRPr lang="cs-CZ"/>
        </a:p>
      </dgm:t>
    </dgm:pt>
    <dgm:pt modelId="{AC33E114-8184-41FC-8002-60A4C0A7583D}" type="pres">
      <dgm:prSet presAssocID="{04AB1BCB-6E40-435A-8B1F-830188E039D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374C0F2-6C49-462C-9253-CF811CF2538D}" srcId="{FDAEE04B-7F43-4D06-93A8-215E71D47189}" destId="{75356AE1-E5DF-4765-BF91-DD82BDC3BD40}" srcOrd="0" destOrd="0" parTransId="{2CFC87FC-72EB-42BA-A770-A9656C634A56}" sibTransId="{B4038268-85E0-4BBD-BD0B-546F76761DB5}"/>
    <dgm:cxn modelId="{D07AE4AC-3CA8-4488-AA16-AF39E87E5806}" type="presOf" srcId="{16B9A12F-F4F6-4823-9B99-A866A2E5A851}" destId="{C284F989-BB47-4DEE-8502-EF9380F2B8FD}" srcOrd="0" destOrd="0" presId="urn:microsoft.com/office/officeart/2005/8/layout/default#13"/>
    <dgm:cxn modelId="{C4C47855-5A89-4957-BAA6-3E0092BBDE80}" srcId="{FDAEE04B-7F43-4D06-93A8-215E71D47189}" destId="{16B9A12F-F4F6-4823-9B99-A866A2E5A851}" srcOrd="4" destOrd="0" parTransId="{52451860-AECF-443C-A2D5-9925E8809B08}" sibTransId="{961AB744-AEF0-4CD2-AB3B-95E3401A0598}"/>
    <dgm:cxn modelId="{03D9BA82-1C57-40DB-B094-F783AAE21864}" type="presOf" srcId="{75356AE1-E5DF-4765-BF91-DD82BDC3BD40}" destId="{FD45C800-E5DB-4C1A-A55E-C10748663624}" srcOrd="0" destOrd="0" presId="urn:microsoft.com/office/officeart/2005/8/layout/default#13"/>
    <dgm:cxn modelId="{57692F00-B406-48FD-AEB7-A0ACC07B7A4D}" type="presOf" srcId="{1152C6F0-8405-4147-9425-DDF3F2883189}" destId="{0F8D4EB7-37C8-4603-A354-1914EF43A2AA}" srcOrd="0" destOrd="0" presId="urn:microsoft.com/office/officeart/2005/8/layout/default#13"/>
    <dgm:cxn modelId="{C0F2CCB3-540C-44CE-9B14-D126BEBF4B61}" type="presOf" srcId="{F8498EF6-270A-44CC-AB6F-534658479AA6}" destId="{5E3259CC-A730-4D21-9F91-35D565E17686}" srcOrd="0" destOrd="0" presId="urn:microsoft.com/office/officeart/2005/8/layout/default#13"/>
    <dgm:cxn modelId="{CC8A11F8-ACC2-4F84-99C6-F30C81439E0F}" srcId="{FDAEE04B-7F43-4D06-93A8-215E71D47189}" destId="{1152C6F0-8405-4147-9425-DDF3F2883189}" srcOrd="3" destOrd="0" parTransId="{A804902E-76E6-4890-8D8B-08AAD7C1E4E5}" sibTransId="{BEF84450-2AB1-4EBC-95CD-61EC3C121CB7}"/>
    <dgm:cxn modelId="{0FA1EBEC-A24A-47C1-B5C1-A8BEFEB68010}" srcId="{FDAEE04B-7F43-4D06-93A8-215E71D47189}" destId="{04AB1BCB-6E40-435A-8B1F-830188E039D6}" srcOrd="5" destOrd="0" parTransId="{1EE8FF1A-9D72-4EBF-BE23-E813C3E64C29}" sibTransId="{C4279379-8D9C-4D7E-958A-588F98A387B5}"/>
    <dgm:cxn modelId="{AC99F17C-D896-4CE8-BEA2-7175C3401E71}" type="presOf" srcId="{04AB1BCB-6E40-435A-8B1F-830188E039D6}" destId="{AC33E114-8184-41FC-8002-60A4C0A7583D}" srcOrd="0" destOrd="0" presId="urn:microsoft.com/office/officeart/2005/8/layout/default#13"/>
    <dgm:cxn modelId="{AD3013A8-8001-46D9-8BB2-93FDE7F5578F}" type="presOf" srcId="{085E294C-C2D7-43AC-8C4F-C6E21AC5E6F1}" destId="{C5BB8836-355B-448F-A396-5797279DFF29}" srcOrd="0" destOrd="0" presId="urn:microsoft.com/office/officeart/2005/8/layout/default#13"/>
    <dgm:cxn modelId="{BBA3578A-2761-4EBF-AA7D-7785DC3FC361}" srcId="{FDAEE04B-7F43-4D06-93A8-215E71D47189}" destId="{085E294C-C2D7-43AC-8C4F-C6E21AC5E6F1}" srcOrd="1" destOrd="0" parTransId="{32EE6FCE-6DAA-4583-A636-E7C5917EBF13}" sibTransId="{D7847D50-0528-41BD-8E25-4D2D5D638E6F}"/>
    <dgm:cxn modelId="{6551F272-F6C9-4071-A6E4-EA5E9B1BDDDF}" type="presOf" srcId="{FDAEE04B-7F43-4D06-93A8-215E71D47189}" destId="{64E1DEF1-AE7C-4BE7-B01C-577DD444EB2C}" srcOrd="0" destOrd="0" presId="urn:microsoft.com/office/officeart/2005/8/layout/default#13"/>
    <dgm:cxn modelId="{4A418EFF-BBA1-48BC-8B6B-3F84106C2D2C}" srcId="{FDAEE04B-7F43-4D06-93A8-215E71D47189}" destId="{F8498EF6-270A-44CC-AB6F-534658479AA6}" srcOrd="2" destOrd="0" parTransId="{1DD813B0-6BC7-4387-BCAE-87C97A6E65C4}" sibTransId="{1A198DB7-C6B5-40F4-8D76-44D77600F4BF}"/>
    <dgm:cxn modelId="{0B61D8B7-24FB-4764-A35C-EAE4D57524BC}" type="presParOf" srcId="{64E1DEF1-AE7C-4BE7-B01C-577DD444EB2C}" destId="{FD45C800-E5DB-4C1A-A55E-C10748663624}" srcOrd="0" destOrd="0" presId="urn:microsoft.com/office/officeart/2005/8/layout/default#13"/>
    <dgm:cxn modelId="{D5B2FBF6-6485-45D0-AE6E-4754CFBB21B0}" type="presParOf" srcId="{64E1DEF1-AE7C-4BE7-B01C-577DD444EB2C}" destId="{DA4B92C2-1D6F-4D9C-B57F-3E111FEC93BA}" srcOrd="1" destOrd="0" presId="urn:microsoft.com/office/officeart/2005/8/layout/default#13"/>
    <dgm:cxn modelId="{5E1EC6ED-1584-4433-8354-E6168C3D357F}" type="presParOf" srcId="{64E1DEF1-AE7C-4BE7-B01C-577DD444EB2C}" destId="{C5BB8836-355B-448F-A396-5797279DFF29}" srcOrd="2" destOrd="0" presId="urn:microsoft.com/office/officeart/2005/8/layout/default#13"/>
    <dgm:cxn modelId="{9527AE50-34BC-4D51-A627-3D4A32B07A79}" type="presParOf" srcId="{64E1DEF1-AE7C-4BE7-B01C-577DD444EB2C}" destId="{7E631E26-5AA0-439C-80FB-E263A2F0A3B0}" srcOrd="3" destOrd="0" presId="urn:microsoft.com/office/officeart/2005/8/layout/default#13"/>
    <dgm:cxn modelId="{99EA5466-E086-46F5-A6A5-193F894F59EA}" type="presParOf" srcId="{64E1DEF1-AE7C-4BE7-B01C-577DD444EB2C}" destId="{5E3259CC-A730-4D21-9F91-35D565E17686}" srcOrd="4" destOrd="0" presId="urn:microsoft.com/office/officeart/2005/8/layout/default#13"/>
    <dgm:cxn modelId="{C9FB5F8A-ED96-4213-806D-6CD057269255}" type="presParOf" srcId="{64E1DEF1-AE7C-4BE7-B01C-577DD444EB2C}" destId="{EFB253D4-FCEB-4B1F-B72F-C499D7B2FB37}" srcOrd="5" destOrd="0" presId="urn:microsoft.com/office/officeart/2005/8/layout/default#13"/>
    <dgm:cxn modelId="{917B5D00-B988-4963-AF0A-97F350C2AE8B}" type="presParOf" srcId="{64E1DEF1-AE7C-4BE7-B01C-577DD444EB2C}" destId="{0F8D4EB7-37C8-4603-A354-1914EF43A2AA}" srcOrd="6" destOrd="0" presId="urn:microsoft.com/office/officeart/2005/8/layout/default#13"/>
    <dgm:cxn modelId="{3DE53DFD-0C14-4FD6-B5AC-75A142E9153A}" type="presParOf" srcId="{64E1DEF1-AE7C-4BE7-B01C-577DD444EB2C}" destId="{8A9A36E1-58B2-4ABE-BC68-CD17B3B3C8D4}" srcOrd="7" destOrd="0" presId="urn:microsoft.com/office/officeart/2005/8/layout/default#13"/>
    <dgm:cxn modelId="{44F2CEAB-33D4-4095-BBDE-301F700E8DAF}" type="presParOf" srcId="{64E1DEF1-AE7C-4BE7-B01C-577DD444EB2C}" destId="{C284F989-BB47-4DEE-8502-EF9380F2B8FD}" srcOrd="8" destOrd="0" presId="urn:microsoft.com/office/officeart/2005/8/layout/default#13"/>
    <dgm:cxn modelId="{FB69FB35-1066-48E1-8A94-E10C538DF190}" type="presParOf" srcId="{64E1DEF1-AE7C-4BE7-B01C-577DD444EB2C}" destId="{3AC1705F-9290-4D79-89A2-2DC374233CBB}" srcOrd="9" destOrd="0" presId="urn:microsoft.com/office/officeart/2005/8/layout/default#13"/>
    <dgm:cxn modelId="{0D683675-63D1-4587-A538-E3824D181B01}" type="presParOf" srcId="{64E1DEF1-AE7C-4BE7-B01C-577DD444EB2C}" destId="{AC33E114-8184-41FC-8002-60A4C0A7583D}" srcOrd="10" destOrd="0" presId="urn:microsoft.com/office/officeart/2005/8/layout/default#1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DAEE04B-7F43-4D06-93A8-215E71D47189}" type="doc">
      <dgm:prSet loTypeId="urn:microsoft.com/office/officeart/2005/8/layout/default#14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75356AE1-E5DF-4765-BF91-DD82BDC3BD40}">
      <dgm:prSet custT="1"/>
      <dgm:spPr/>
      <dgm:t>
        <a:bodyPr/>
        <a:lstStyle/>
        <a:p>
          <a:pPr rtl="0"/>
          <a:r>
            <a:rPr lang="cs-CZ" sz="2000" smtClean="0"/>
            <a:t>Podpůrné svépomocné skupiny </a:t>
          </a:r>
          <a:endParaRPr lang="cs-CZ" sz="2000" dirty="0"/>
        </a:p>
      </dgm:t>
    </dgm:pt>
    <dgm:pt modelId="{2CFC87FC-72EB-42BA-A770-A9656C634A56}" type="parTrans" cxnId="{2374C0F2-6C49-462C-9253-CF811CF2538D}">
      <dgm:prSet/>
      <dgm:spPr/>
      <dgm:t>
        <a:bodyPr/>
        <a:lstStyle/>
        <a:p>
          <a:endParaRPr lang="cs-CZ"/>
        </a:p>
      </dgm:t>
    </dgm:pt>
    <dgm:pt modelId="{B4038268-85E0-4BBD-BD0B-546F76761DB5}" type="sibTrans" cxnId="{2374C0F2-6C49-462C-9253-CF811CF2538D}">
      <dgm:prSet/>
      <dgm:spPr/>
      <dgm:t>
        <a:bodyPr/>
        <a:lstStyle/>
        <a:p>
          <a:endParaRPr lang="cs-CZ"/>
        </a:p>
      </dgm:t>
    </dgm:pt>
    <dgm:pt modelId="{AD51602E-8829-464C-9213-71B415FC6899}">
      <dgm:prSet custT="1"/>
      <dgm:spPr/>
      <dgm:t>
        <a:bodyPr/>
        <a:lstStyle/>
        <a:p>
          <a:pPr rtl="0"/>
          <a:r>
            <a:rPr lang="cs-CZ" sz="2000" dirty="0" smtClean="0"/>
            <a:t>Okresní či MO a pobočky Svazů, SONS, další NNO  </a:t>
          </a:r>
          <a:endParaRPr lang="cs-CZ" sz="2000" dirty="0"/>
        </a:p>
      </dgm:t>
    </dgm:pt>
    <dgm:pt modelId="{E51452D9-1256-499F-BB53-880AE8E3B4CC}" type="parTrans" cxnId="{1ED40544-1997-40D2-96B0-80001359D3A6}">
      <dgm:prSet/>
      <dgm:spPr/>
      <dgm:t>
        <a:bodyPr/>
        <a:lstStyle/>
        <a:p>
          <a:endParaRPr lang="cs-CZ"/>
        </a:p>
      </dgm:t>
    </dgm:pt>
    <dgm:pt modelId="{BA0FA1F6-6CA2-446E-842B-3A425809803D}" type="sibTrans" cxnId="{1ED40544-1997-40D2-96B0-80001359D3A6}">
      <dgm:prSet/>
      <dgm:spPr/>
      <dgm:t>
        <a:bodyPr/>
        <a:lstStyle/>
        <a:p>
          <a:endParaRPr lang="cs-CZ"/>
        </a:p>
      </dgm:t>
    </dgm:pt>
    <dgm:pt modelId="{085E294C-C2D7-43AC-8C4F-C6E21AC5E6F1}">
      <dgm:prSet custT="1"/>
      <dgm:spPr/>
      <dgm:t>
        <a:bodyPr/>
        <a:lstStyle/>
        <a:p>
          <a:pPr rtl="0"/>
          <a:r>
            <a:rPr lang="cs-CZ" sz="2000" smtClean="0"/>
            <a:t>Půjčovny kompenzačních pomůcek </a:t>
          </a:r>
          <a:endParaRPr lang="cs-CZ" sz="2000" dirty="0"/>
        </a:p>
      </dgm:t>
    </dgm:pt>
    <dgm:pt modelId="{32EE6FCE-6DAA-4583-A636-E7C5917EBF13}" type="parTrans" cxnId="{BBA3578A-2761-4EBF-AA7D-7785DC3FC361}">
      <dgm:prSet/>
      <dgm:spPr/>
      <dgm:t>
        <a:bodyPr/>
        <a:lstStyle/>
        <a:p>
          <a:endParaRPr lang="cs-CZ"/>
        </a:p>
      </dgm:t>
    </dgm:pt>
    <dgm:pt modelId="{D7847D50-0528-41BD-8E25-4D2D5D638E6F}" type="sibTrans" cxnId="{BBA3578A-2761-4EBF-AA7D-7785DC3FC361}">
      <dgm:prSet/>
      <dgm:spPr/>
      <dgm:t>
        <a:bodyPr/>
        <a:lstStyle/>
        <a:p>
          <a:endParaRPr lang="cs-CZ"/>
        </a:p>
      </dgm:t>
    </dgm:pt>
    <dgm:pt modelId="{16B9A12F-F4F6-4823-9B99-A866A2E5A851}">
      <dgm:prSet custT="1"/>
      <dgm:spPr/>
      <dgm:t>
        <a:bodyPr/>
        <a:lstStyle/>
        <a:p>
          <a:pPr rtl="0"/>
          <a:r>
            <a:rPr lang="cs-CZ" sz="2000" smtClean="0"/>
            <a:t>Odlehčovací služby</a:t>
          </a:r>
          <a:endParaRPr lang="cs-CZ" sz="2000" dirty="0"/>
        </a:p>
      </dgm:t>
    </dgm:pt>
    <dgm:pt modelId="{52451860-AECF-443C-A2D5-9925E8809B08}" type="parTrans" cxnId="{C4C47855-5A89-4957-BAA6-3E0092BBDE80}">
      <dgm:prSet/>
      <dgm:spPr/>
      <dgm:t>
        <a:bodyPr/>
        <a:lstStyle/>
        <a:p>
          <a:endParaRPr lang="cs-CZ"/>
        </a:p>
      </dgm:t>
    </dgm:pt>
    <dgm:pt modelId="{961AB744-AEF0-4CD2-AB3B-95E3401A0598}" type="sibTrans" cxnId="{C4C47855-5A89-4957-BAA6-3E0092BBDE80}">
      <dgm:prSet/>
      <dgm:spPr/>
      <dgm:t>
        <a:bodyPr/>
        <a:lstStyle/>
        <a:p>
          <a:endParaRPr lang="cs-CZ"/>
        </a:p>
      </dgm:t>
    </dgm:pt>
    <dgm:pt modelId="{5E8A5C15-7D5B-4304-AE42-B9527E6780D8}">
      <dgm:prSet custT="1"/>
      <dgm:spPr/>
      <dgm:t>
        <a:bodyPr/>
        <a:lstStyle/>
        <a:p>
          <a:pPr rtl="0"/>
          <a:r>
            <a:rPr lang="cs-CZ" sz="2000" dirty="0" smtClean="0"/>
            <a:t>Různé způsoby a intenzita předávání informací v ORP</a:t>
          </a:r>
          <a:endParaRPr lang="cs-CZ" sz="2000" dirty="0"/>
        </a:p>
      </dgm:t>
    </dgm:pt>
    <dgm:pt modelId="{0F6CF631-F823-4F01-B450-0C7B8D70D020}" type="parTrans" cxnId="{516153BE-479C-4C7C-AB4B-2BDCFD456C79}">
      <dgm:prSet/>
      <dgm:spPr/>
      <dgm:t>
        <a:bodyPr/>
        <a:lstStyle/>
        <a:p>
          <a:endParaRPr lang="cs-CZ"/>
        </a:p>
      </dgm:t>
    </dgm:pt>
    <dgm:pt modelId="{37DF74D8-7FC6-4D1B-98C2-7063884C0770}" type="sibTrans" cxnId="{516153BE-479C-4C7C-AB4B-2BDCFD456C79}">
      <dgm:prSet/>
      <dgm:spPr/>
      <dgm:t>
        <a:bodyPr/>
        <a:lstStyle/>
        <a:p>
          <a:endParaRPr lang="cs-CZ"/>
        </a:p>
      </dgm:t>
    </dgm:pt>
    <dgm:pt modelId="{D08B80ED-9CAB-4C46-94C1-A2160A4A1907}">
      <dgm:prSet custT="1"/>
      <dgm:spPr/>
      <dgm:t>
        <a:bodyPr/>
        <a:lstStyle/>
        <a:p>
          <a:pPr rtl="0"/>
          <a:r>
            <a:rPr lang="cs-CZ" sz="2000" smtClean="0"/>
            <a:t>Humanitární fond SK</a:t>
          </a:r>
          <a:endParaRPr lang="cs-CZ" sz="2000" dirty="0"/>
        </a:p>
      </dgm:t>
    </dgm:pt>
    <dgm:pt modelId="{529ED578-358A-4DF4-9B9B-A6A5AF55461F}" type="parTrans" cxnId="{E04ADDFA-FFD6-4168-9BAA-A836B2A560F0}">
      <dgm:prSet/>
      <dgm:spPr/>
      <dgm:t>
        <a:bodyPr/>
        <a:lstStyle/>
        <a:p>
          <a:endParaRPr lang="cs-CZ"/>
        </a:p>
      </dgm:t>
    </dgm:pt>
    <dgm:pt modelId="{D5C19211-872E-46A1-9933-E7B75C73F045}" type="sibTrans" cxnId="{E04ADDFA-FFD6-4168-9BAA-A836B2A560F0}">
      <dgm:prSet/>
      <dgm:spPr/>
      <dgm:t>
        <a:bodyPr/>
        <a:lstStyle/>
        <a:p>
          <a:endParaRPr lang="cs-CZ"/>
        </a:p>
      </dgm:t>
    </dgm:pt>
    <dgm:pt modelId="{8A1575C1-8550-4F77-BF8A-D3DD3810C411}" type="pres">
      <dgm:prSet presAssocID="{FDAEE04B-7F43-4D06-93A8-215E71D4718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33FCD60D-C43D-4995-B790-2B44ACD5BD8B}" type="pres">
      <dgm:prSet presAssocID="{75356AE1-E5DF-4765-BF91-DD82BDC3BD4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AD5F919-83FE-4F19-9DF7-2B2612413A66}" type="pres">
      <dgm:prSet presAssocID="{B4038268-85E0-4BBD-BD0B-546F76761DB5}" presName="sibTrans" presStyleCnt="0"/>
      <dgm:spPr/>
      <dgm:t>
        <a:bodyPr/>
        <a:lstStyle/>
        <a:p>
          <a:endParaRPr lang="cs-CZ"/>
        </a:p>
      </dgm:t>
    </dgm:pt>
    <dgm:pt modelId="{CEDA9C58-DE0E-43E5-8811-6B3163F2B19A}" type="pres">
      <dgm:prSet presAssocID="{AD51602E-8829-464C-9213-71B415FC689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5CA85A8-7E9E-4621-9E5F-C0BA52882C21}" type="pres">
      <dgm:prSet presAssocID="{BA0FA1F6-6CA2-446E-842B-3A425809803D}" presName="sibTrans" presStyleCnt="0"/>
      <dgm:spPr/>
      <dgm:t>
        <a:bodyPr/>
        <a:lstStyle/>
        <a:p>
          <a:endParaRPr lang="cs-CZ"/>
        </a:p>
      </dgm:t>
    </dgm:pt>
    <dgm:pt modelId="{541DD287-F5F9-4DB0-9BD6-7B2DB3AC8AB4}" type="pres">
      <dgm:prSet presAssocID="{085E294C-C2D7-43AC-8C4F-C6E21AC5E6F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14C3FD7-88CD-4D9D-B375-27FCE88553EE}" type="pres">
      <dgm:prSet presAssocID="{D7847D50-0528-41BD-8E25-4D2D5D638E6F}" presName="sibTrans" presStyleCnt="0"/>
      <dgm:spPr/>
      <dgm:t>
        <a:bodyPr/>
        <a:lstStyle/>
        <a:p>
          <a:endParaRPr lang="cs-CZ"/>
        </a:p>
      </dgm:t>
    </dgm:pt>
    <dgm:pt modelId="{CBD4844B-C6A0-44BB-9900-0739F06BDFE8}" type="pres">
      <dgm:prSet presAssocID="{16B9A12F-F4F6-4823-9B99-A866A2E5A85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44AF9BF-4FE0-41CA-9901-72CE466CD785}" type="pres">
      <dgm:prSet presAssocID="{961AB744-AEF0-4CD2-AB3B-95E3401A0598}" presName="sibTrans" presStyleCnt="0"/>
      <dgm:spPr/>
      <dgm:t>
        <a:bodyPr/>
        <a:lstStyle/>
        <a:p>
          <a:endParaRPr lang="cs-CZ"/>
        </a:p>
      </dgm:t>
    </dgm:pt>
    <dgm:pt modelId="{B1FFD9C6-D3B8-4AF9-8AD8-96F155778BFD}" type="pres">
      <dgm:prSet presAssocID="{5E8A5C15-7D5B-4304-AE42-B9527E6780D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6A973F6-6AFF-48A1-9CB2-1E9A437789EF}" type="pres">
      <dgm:prSet presAssocID="{37DF74D8-7FC6-4D1B-98C2-7063884C0770}" presName="sibTrans" presStyleCnt="0"/>
      <dgm:spPr/>
      <dgm:t>
        <a:bodyPr/>
        <a:lstStyle/>
        <a:p>
          <a:endParaRPr lang="cs-CZ"/>
        </a:p>
      </dgm:t>
    </dgm:pt>
    <dgm:pt modelId="{311B64C5-59D3-422B-BA77-F6033DF70429}" type="pres">
      <dgm:prSet presAssocID="{D08B80ED-9CAB-4C46-94C1-A2160A4A190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374C0F2-6C49-462C-9253-CF811CF2538D}" srcId="{FDAEE04B-7F43-4D06-93A8-215E71D47189}" destId="{75356AE1-E5DF-4765-BF91-DD82BDC3BD40}" srcOrd="0" destOrd="0" parTransId="{2CFC87FC-72EB-42BA-A770-A9656C634A56}" sibTransId="{B4038268-85E0-4BBD-BD0B-546F76761DB5}"/>
    <dgm:cxn modelId="{C4C47855-5A89-4957-BAA6-3E0092BBDE80}" srcId="{FDAEE04B-7F43-4D06-93A8-215E71D47189}" destId="{16B9A12F-F4F6-4823-9B99-A866A2E5A851}" srcOrd="3" destOrd="0" parTransId="{52451860-AECF-443C-A2D5-9925E8809B08}" sibTransId="{961AB744-AEF0-4CD2-AB3B-95E3401A0598}"/>
    <dgm:cxn modelId="{516153BE-479C-4C7C-AB4B-2BDCFD456C79}" srcId="{FDAEE04B-7F43-4D06-93A8-215E71D47189}" destId="{5E8A5C15-7D5B-4304-AE42-B9527E6780D8}" srcOrd="4" destOrd="0" parTransId="{0F6CF631-F823-4F01-B450-0C7B8D70D020}" sibTransId="{37DF74D8-7FC6-4D1B-98C2-7063884C0770}"/>
    <dgm:cxn modelId="{55E46910-90DE-4DB5-9EB5-D0264A0A1062}" type="presOf" srcId="{D08B80ED-9CAB-4C46-94C1-A2160A4A1907}" destId="{311B64C5-59D3-422B-BA77-F6033DF70429}" srcOrd="0" destOrd="0" presId="urn:microsoft.com/office/officeart/2005/8/layout/default#14"/>
    <dgm:cxn modelId="{F3F09D84-AB33-4EF1-9BB3-2E9E36EB91AA}" type="presOf" srcId="{FDAEE04B-7F43-4D06-93A8-215E71D47189}" destId="{8A1575C1-8550-4F77-BF8A-D3DD3810C411}" srcOrd="0" destOrd="0" presId="urn:microsoft.com/office/officeart/2005/8/layout/default#14"/>
    <dgm:cxn modelId="{910C81DF-7780-405D-92B7-1D16E4EBCFAE}" type="presOf" srcId="{AD51602E-8829-464C-9213-71B415FC6899}" destId="{CEDA9C58-DE0E-43E5-8811-6B3163F2B19A}" srcOrd="0" destOrd="0" presId="urn:microsoft.com/office/officeart/2005/8/layout/default#14"/>
    <dgm:cxn modelId="{86505136-46D8-425C-BE21-C1F70667E6B9}" type="presOf" srcId="{5E8A5C15-7D5B-4304-AE42-B9527E6780D8}" destId="{B1FFD9C6-D3B8-4AF9-8AD8-96F155778BFD}" srcOrd="0" destOrd="0" presId="urn:microsoft.com/office/officeart/2005/8/layout/default#14"/>
    <dgm:cxn modelId="{C59338C3-B59A-4A78-A8DB-BD5D2943FDC6}" type="presOf" srcId="{085E294C-C2D7-43AC-8C4F-C6E21AC5E6F1}" destId="{541DD287-F5F9-4DB0-9BD6-7B2DB3AC8AB4}" srcOrd="0" destOrd="0" presId="urn:microsoft.com/office/officeart/2005/8/layout/default#14"/>
    <dgm:cxn modelId="{F65DB69A-BB29-4CEB-821D-A04AEDBBE208}" type="presOf" srcId="{75356AE1-E5DF-4765-BF91-DD82BDC3BD40}" destId="{33FCD60D-C43D-4995-B790-2B44ACD5BD8B}" srcOrd="0" destOrd="0" presId="urn:microsoft.com/office/officeart/2005/8/layout/default#14"/>
    <dgm:cxn modelId="{E04ADDFA-FFD6-4168-9BAA-A836B2A560F0}" srcId="{FDAEE04B-7F43-4D06-93A8-215E71D47189}" destId="{D08B80ED-9CAB-4C46-94C1-A2160A4A1907}" srcOrd="5" destOrd="0" parTransId="{529ED578-358A-4DF4-9B9B-A6A5AF55461F}" sibTransId="{D5C19211-872E-46A1-9933-E7B75C73F045}"/>
    <dgm:cxn modelId="{BBA3578A-2761-4EBF-AA7D-7785DC3FC361}" srcId="{FDAEE04B-7F43-4D06-93A8-215E71D47189}" destId="{085E294C-C2D7-43AC-8C4F-C6E21AC5E6F1}" srcOrd="2" destOrd="0" parTransId="{32EE6FCE-6DAA-4583-A636-E7C5917EBF13}" sibTransId="{D7847D50-0528-41BD-8E25-4D2D5D638E6F}"/>
    <dgm:cxn modelId="{83827F4F-68FF-4E2D-B35C-57B72C70E6A9}" type="presOf" srcId="{16B9A12F-F4F6-4823-9B99-A866A2E5A851}" destId="{CBD4844B-C6A0-44BB-9900-0739F06BDFE8}" srcOrd="0" destOrd="0" presId="urn:microsoft.com/office/officeart/2005/8/layout/default#14"/>
    <dgm:cxn modelId="{1ED40544-1997-40D2-96B0-80001359D3A6}" srcId="{FDAEE04B-7F43-4D06-93A8-215E71D47189}" destId="{AD51602E-8829-464C-9213-71B415FC6899}" srcOrd="1" destOrd="0" parTransId="{E51452D9-1256-499F-BB53-880AE8E3B4CC}" sibTransId="{BA0FA1F6-6CA2-446E-842B-3A425809803D}"/>
    <dgm:cxn modelId="{0B2B615E-1FF5-4D80-8191-568DA033322E}" type="presParOf" srcId="{8A1575C1-8550-4F77-BF8A-D3DD3810C411}" destId="{33FCD60D-C43D-4995-B790-2B44ACD5BD8B}" srcOrd="0" destOrd="0" presId="urn:microsoft.com/office/officeart/2005/8/layout/default#14"/>
    <dgm:cxn modelId="{10BAEA4A-0D6F-4961-8926-42ADDDB93F59}" type="presParOf" srcId="{8A1575C1-8550-4F77-BF8A-D3DD3810C411}" destId="{9AD5F919-83FE-4F19-9DF7-2B2612413A66}" srcOrd="1" destOrd="0" presId="urn:microsoft.com/office/officeart/2005/8/layout/default#14"/>
    <dgm:cxn modelId="{8B34383B-A41D-49EE-8BFC-63FF92592557}" type="presParOf" srcId="{8A1575C1-8550-4F77-BF8A-D3DD3810C411}" destId="{CEDA9C58-DE0E-43E5-8811-6B3163F2B19A}" srcOrd="2" destOrd="0" presId="urn:microsoft.com/office/officeart/2005/8/layout/default#14"/>
    <dgm:cxn modelId="{72D24C8E-1D55-4818-8440-A3444B64B034}" type="presParOf" srcId="{8A1575C1-8550-4F77-BF8A-D3DD3810C411}" destId="{F5CA85A8-7E9E-4621-9E5F-C0BA52882C21}" srcOrd="3" destOrd="0" presId="urn:microsoft.com/office/officeart/2005/8/layout/default#14"/>
    <dgm:cxn modelId="{9CFBC5AA-8DAE-42D5-A0D9-F6D2EC0E1EC6}" type="presParOf" srcId="{8A1575C1-8550-4F77-BF8A-D3DD3810C411}" destId="{541DD287-F5F9-4DB0-9BD6-7B2DB3AC8AB4}" srcOrd="4" destOrd="0" presId="urn:microsoft.com/office/officeart/2005/8/layout/default#14"/>
    <dgm:cxn modelId="{FEFF144E-2481-4545-B235-8EB0E24C0D35}" type="presParOf" srcId="{8A1575C1-8550-4F77-BF8A-D3DD3810C411}" destId="{114C3FD7-88CD-4D9D-B375-27FCE88553EE}" srcOrd="5" destOrd="0" presId="urn:microsoft.com/office/officeart/2005/8/layout/default#14"/>
    <dgm:cxn modelId="{066B0E4A-AAEB-4926-ACA3-AE84EF1EEB54}" type="presParOf" srcId="{8A1575C1-8550-4F77-BF8A-D3DD3810C411}" destId="{CBD4844B-C6A0-44BB-9900-0739F06BDFE8}" srcOrd="6" destOrd="0" presId="urn:microsoft.com/office/officeart/2005/8/layout/default#14"/>
    <dgm:cxn modelId="{7AA1F2BB-D4AB-4269-B2B6-D7F24932F0DD}" type="presParOf" srcId="{8A1575C1-8550-4F77-BF8A-D3DD3810C411}" destId="{744AF9BF-4FE0-41CA-9901-72CE466CD785}" srcOrd="7" destOrd="0" presId="urn:microsoft.com/office/officeart/2005/8/layout/default#14"/>
    <dgm:cxn modelId="{83DA3530-1B53-42F4-B7E4-7392FBF222FA}" type="presParOf" srcId="{8A1575C1-8550-4F77-BF8A-D3DD3810C411}" destId="{B1FFD9C6-D3B8-4AF9-8AD8-96F155778BFD}" srcOrd="8" destOrd="0" presId="urn:microsoft.com/office/officeart/2005/8/layout/default#14"/>
    <dgm:cxn modelId="{E8923F3F-026F-4730-B733-28EF51FDB8AC}" type="presParOf" srcId="{8A1575C1-8550-4F77-BF8A-D3DD3810C411}" destId="{06A973F6-6AFF-48A1-9CB2-1E9A437789EF}" srcOrd="9" destOrd="0" presId="urn:microsoft.com/office/officeart/2005/8/layout/default#14"/>
    <dgm:cxn modelId="{9F08F945-9D2B-4595-9472-CB9D69A0D6E4}" type="presParOf" srcId="{8A1575C1-8550-4F77-BF8A-D3DD3810C411}" destId="{311B64C5-59D3-422B-BA77-F6033DF70429}" srcOrd="10" destOrd="0" presId="urn:microsoft.com/office/officeart/2005/8/layout/default#1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0DD8F54-4BC8-4506-830E-E142A506E007}" type="doc">
      <dgm:prSet loTypeId="urn:microsoft.com/office/officeart/2005/8/layout/vList2" loCatId="list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cs-CZ"/>
        </a:p>
      </dgm:t>
    </dgm:pt>
    <dgm:pt modelId="{498E549C-476C-4AB8-8591-17A534ACB25F}">
      <dgm:prSet/>
      <dgm:spPr>
        <a:solidFill>
          <a:srgbClr val="F7E1E4"/>
        </a:solidFill>
        <a:ln w="28575">
          <a:solidFill>
            <a:srgbClr val="C00000"/>
          </a:solidFill>
        </a:ln>
      </dgm:spPr>
      <dgm:t>
        <a:bodyPr/>
        <a:lstStyle/>
        <a:p>
          <a:pPr rtl="0"/>
          <a:r>
            <a:rPr lang="cs-CZ" b="1" dirty="0" smtClean="0">
              <a:solidFill>
                <a:srgbClr val="C00000"/>
              </a:solidFill>
            </a:rPr>
            <a:t>KVALITA PŘENOSU INFORMACÍ ,  PERSONÁLNÍ ZAJIŠTĚNÍ SOCIÁLNÍ PRÁCE A SLUŽEB</a:t>
          </a:r>
          <a:endParaRPr lang="cs-CZ" dirty="0">
            <a:solidFill>
              <a:srgbClr val="C00000"/>
            </a:solidFill>
          </a:endParaRPr>
        </a:p>
      </dgm:t>
    </dgm:pt>
    <dgm:pt modelId="{FE7D9245-FC34-4C67-8BE3-40EA988238FE}" type="parTrans" cxnId="{4768BE64-4C05-4DE6-92CE-E64C2A900AF9}">
      <dgm:prSet/>
      <dgm:spPr/>
      <dgm:t>
        <a:bodyPr/>
        <a:lstStyle/>
        <a:p>
          <a:endParaRPr lang="cs-CZ"/>
        </a:p>
      </dgm:t>
    </dgm:pt>
    <dgm:pt modelId="{7684E9D6-E8F7-4F6D-8281-2C986D6DA19D}" type="sibTrans" cxnId="{4768BE64-4C05-4DE6-92CE-E64C2A900AF9}">
      <dgm:prSet/>
      <dgm:spPr/>
      <dgm:t>
        <a:bodyPr/>
        <a:lstStyle/>
        <a:p>
          <a:endParaRPr lang="cs-CZ"/>
        </a:p>
      </dgm:t>
    </dgm:pt>
    <dgm:pt modelId="{13C8F4AF-81E4-4C18-BD43-82C805BE2832}">
      <dgm:prSet/>
      <dgm:spPr/>
      <dgm:t>
        <a:bodyPr/>
        <a:lstStyle/>
        <a:p>
          <a:pPr rtl="0"/>
          <a:r>
            <a:rPr lang="cs-CZ" dirty="0" smtClean="0"/>
            <a:t>Nedostatečná informovanost nejen občanů, ale i samotných obcí o možnostech využití registrovaných sociálních služeb</a:t>
          </a:r>
          <a:endParaRPr lang="cs-CZ" dirty="0"/>
        </a:p>
      </dgm:t>
    </dgm:pt>
    <dgm:pt modelId="{B0B2EAC4-879B-49C5-9DFB-52B29804EEC9}" type="parTrans" cxnId="{6841E5EB-AEE7-4282-8560-7F198CAAF648}">
      <dgm:prSet/>
      <dgm:spPr/>
      <dgm:t>
        <a:bodyPr/>
        <a:lstStyle/>
        <a:p>
          <a:endParaRPr lang="cs-CZ"/>
        </a:p>
      </dgm:t>
    </dgm:pt>
    <dgm:pt modelId="{32CA407D-709E-4BAE-BAA9-34F2BF844289}" type="sibTrans" cxnId="{6841E5EB-AEE7-4282-8560-7F198CAAF648}">
      <dgm:prSet/>
      <dgm:spPr/>
      <dgm:t>
        <a:bodyPr/>
        <a:lstStyle/>
        <a:p>
          <a:endParaRPr lang="cs-CZ"/>
        </a:p>
      </dgm:t>
    </dgm:pt>
    <dgm:pt modelId="{E6C5AF35-587A-438E-8697-4720D159573D}">
      <dgm:prSet/>
      <dgm:spPr/>
      <dgm:t>
        <a:bodyPr/>
        <a:lstStyle/>
        <a:p>
          <a:pPr rtl="0"/>
          <a:r>
            <a:rPr lang="cs-CZ" dirty="0" smtClean="0"/>
            <a:t>Registr poskytovatelů sociálních služeb je nepřehledný</a:t>
          </a:r>
          <a:endParaRPr lang="cs-CZ" dirty="0"/>
        </a:p>
      </dgm:t>
    </dgm:pt>
    <dgm:pt modelId="{D6A8E00B-051A-46E3-88A8-0765A8E89604}" type="parTrans" cxnId="{9622A58D-75FB-430C-B4C1-64C9B0593E1B}">
      <dgm:prSet/>
      <dgm:spPr/>
      <dgm:t>
        <a:bodyPr/>
        <a:lstStyle/>
        <a:p>
          <a:endParaRPr lang="cs-CZ"/>
        </a:p>
      </dgm:t>
    </dgm:pt>
    <dgm:pt modelId="{097D83AE-93FE-49F2-BB28-E9E8F8AF60A2}" type="sibTrans" cxnId="{9622A58D-75FB-430C-B4C1-64C9B0593E1B}">
      <dgm:prSet/>
      <dgm:spPr/>
      <dgm:t>
        <a:bodyPr/>
        <a:lstStyle/>
        <a:p>
          <a:endParaRPr lang="cs-CZ"/>
        </a:p>
      </dgm:t>
    </dgm:pt>
    <dgm:pt modelId="{3294BCB3-A45C-4571-9F29-6BF3B25BB699}">
      <dgm:prSet/>
      <dgm:spPr/>
      <dgm:t>
        <a:bodyPr/>
        <a:lstStyle/>
        <a:p>
          <a:pPr rtl="0"/>
          <a:r>
            <a:rPr lang="cs-CZ" dirty="0" smtClean="0"/>
            <a:t>Nabídka </a:t>
          </a:r>
          <a:r>
            <a:rPr lang="cs-CZ" smtClean="0"/>
            <a:t>poskytovatelů sociálních </a:t>
          </a:r>
          <a:r>
            <a:rPr lang="cs-CZ" dirty="0" smtClean="0"/>
            <a:t>služeb ve smyslu časové a místní dostupnosti </a:t>
          </a:r>
          <a:r>
            <a:rPr lang="cs-CZ" smtClean="0"/>
            <a:t>je často nejasná</a:t>
          </a:r>
          <a:endParaRPr lang="cs-CZ" dirty="0"/>
        </a:p>
      </dgm:t>
    </dgm:pt>
    <dgm:pt modelId="{62EBE1CD-96F7-4977-873D-34347BB48FB3}" type="parTrans" cxnId="{EB0166CC-18A9-4E40-B236-78B45E6A7A6F}">
      <dgm:prSet/>
      <dgm:spPr/>
      <dgm:t>
        <a:bodyPr/>
        <a:lstStyle/>
        <a:p>
          <a:endParaRPr lang="cs-CZ"/>
        </a:p>
      </dgm:t>
    </dgm:pt>
    <dgm:pt modelId="{B8C9E11F-4560-4BFE-9758-EDE6E3974528}" type="sibTrans" cxnId="{EB0166CC-18A9-4E40-B236-78B45E6A7A6F}">
      <dgm:prSet/>
      <dgm:spPr/>
      <dgm:t>
        <a:bodyPr/>
        <a:lstStyle/>
        <a:p>
          <a:endParaRPr lang="cs-CZ"/>
        </a:p>
      </dgm:t>
    </dgm:pt>
    <dgm:pt modelId="{58A3F67E-3184-40BD-82F7-01E7F1A4A043}">
      <dgm:prSet/>
      <dgm:spPr/>
      <dgm:t>
        <a:bodyPr/>
        <a:lstStyle/>
        <a:p>
          <a:pPr rtl="0"/>
          <a:r>
            <a:rPr lang="cs-CZ" dirty="0" smtClean="0"/>
            <a:t>Nedostatečné personální kapacity sociálních pracovníků na obcích, kumulace agend</a:t>
          </a:r>
          <a:endParaRPr lang="cs-CZ" dirty="0"/>
        </a:p>
      </dgm:t>
    </dgm:pt>
    <dgm:pt modelId="{6112BFC2-8FE4-4404-BEAB-17A4B1A248D6}" type="parTrans" cxnId="{4F8DCA3E-6199-4875-8659-C278A7ECFC81}">
      <dgm:prSet/>
      <dgm:spPr/>
      <dgm:t>
        <a:bodyPr/>
        <a:lstStyle/>
        <a:p>
          <a:endParaRPr lang="cs-CZ"/>
        </a:p>
      </dgm:t>
    </dgm:pt>
    <dgm:pt modelId="{38CAB598-BAD4-49FE-8373-08F121673A54}" type="sibTrans" cxnId="{4F8DCA3E-6199-4875-8659-C278A7ECFC81}">
      <dgm:prSet/>
      <dgm:spPr/>
      <dgm:t>
        <a:bodyPr/>
        <a:lstStyle/>
        <a:p>
          <a:endParaRPr lang="cs-CZ"/>
        </a:p>
      </dgm:t>
    </dgm:pt>
    <dgm:pt modelId="{6277D37A-E425-44BF-8795-EE59B4BF2369}">
      <dgm:prSet/>
      <dgm:spPr/>
      <dgm:t>
        <a:bodyPr/>
        <a:lstStyle/>
        <a:p>
          <a:pPr rtl="0"/>
          <a:r>
            <a:rPr lang="cs-CZ" dirty="0" smtClean="0"/>
            <a:t>Nedostatečné personální kapacity SSL zejména dál od Prahy a v menších obcích</a:t>
          </a:r>
          <a:endParaRPr lang="cs-CZ" dirty="0"/>
        </a:p>
      </dgm:t>
    </dgm:pt>
    <dgm:pt modelId="{22F1B4F3-0141-4795-8A8E-027C7D121E11}" type="parTrans" cxnId="{5190EC31-7F33-4459-AF13-639483C66EC1}">
      <dgm:prSet/>
      <dgm:spPr/>
      <dgm:t>
        <a:bodyPr/>
        <a:lstStyle/>
        <a:p>
          <a:endParaRPr lang="cs-CZ"/>
        </a:p>
      </dgm:t>
    </dgm:pt>
    <dgm:pt modelId="{9F0EED39-EC56-4592-BC49-83177B46E20A}" type="sibTrans" cxnId="{5190EC31-7F33-4459-AF13-639483C66EC1}">
      <dgm:prSet/>
      <dgm:spPr/>
      <dgm:t>
        <a:bodyPr/>
        <a:lstStyle/>
        <a:p>
          <a:endParaRPr lang="cs-CZ"/>
        </a:p>
      </dgm:t>
    </dgm:pt>
    <dgm:pt modelId="{F3794B9A-B73B-4691-88B0-294315C72E68}" type="pres">
      <dgm:prSet presAssocID="{40DD8F54-4BC8-4506-830E-E142A506E00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2E0437A-F708-4459-9E35-6140FFBCF183}" type="pres">
      <dgm:prSet presAssocID="{498E549C-476C-4AB8-8591-17A534ACB25F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CCF7C40-84A1-4D36-AF5A-C6A253353AA4}" type="pres">
      <dgm:prSet presAssocID="{7684E9D6-E8F7-4F6D-8281-2C986D6DA19D}" presName="spacer" presStyleCnt="0"/>
      <dgm:spPr/>
      <dgm:t>
        <a:bodyPr/>
        <a:lstStyle/>
        <a:p>
          <a:endParaRPr lang="cs-CZ"/>
        </a:p>
      </dgm:t>
    </dgm:pt>
    <dgm:pt modelId="{E5F5FF79-2B77-4F9F-B36F-33D09564733F}" type="pres">
      <dgm:prSet presAssocID="{13C8F4AF-81E4-4C18-BD43-82C805BE2832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4DA9FFC-EFA5-4729-92A0-83E2E53D6DB2}" type="pres">
      <dgm:prSet presAssocID="{32CA407D-709E-4BAE-BAA9-34F2BF844289}" presName="spacer" presStyleCnt="0"/>
      <dgm:spPr/>
      <dgm:t>
        <a:bodyPr/>
        <a:lstStyle/>
        <a:p>
          <a:endParaRPr lang="cs-CZ"/>
        </a:p>
      </dgm:t>
    </dgm:pt>
    <dgm:pt modelId="{A63EC86B-8646-457D-8104-BDE985B6FC4A}" type="pres">
      <dgm:prSet presAssocID="{E6C5AF35-587A-438E-8697-4720D159573D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858149A-17CE-4914-897D-AEB8A1F033FF}" type="pres">
      <dgm:prSet presAssocID="{097D83AE-93FE-49F2-BB28-E9E8F8AF60A2}" presName="spacer" presStyleCnt="0"/>
      <dgm:spPr/>
      <dgm:t>
        <a:bodyPr/>
        <a:lstStyle/>
        <a:p>
          <a:endParaRPr lang="cs-CZ"/>
        </a:p>
      </dgm:t>
    </dgm:pt>
    <dgm:pt modelId="{989A5E0D-A02F-45B9-870C-0CC61B5C4A4E}" type="pres">
      <dgm:prSet presAssocID="{3294BCB3-A45C-4571-9F29-6BF3B25BB699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E92349E-FF50-4923-97EC-6CE3DAD86E64}" type="pres">
      <dgm:prSet presAssocID="{B8C9E11F-4560-4BFE-9758-EDE6E3974528}" presName="spacer" presStyleCnt="0"/>
      <dgm:spPr/>
      <dgm:t>
        <a:bodyPr/>
        <a:lstStyle/>
        <a:p>
          <a:endParaRPr lang="cs-CZ"/>
        </a:p>
      </dgm:t>
    </dgm:pt>
    <dgm:pt modelId="{FA7CF2CE-B2AC-4F8B-AAC2-B8D39AB31472}" type="pres">
      <dgm:prSet presAssocID="{58A3F67E-3184-40BD-82F7-01E7F1A4A043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9CF2E4D-CA3D-40E3-B212-725336233674}" type="pres">
      <dgm:prSet presAssocID="{38CAB598-BAD4-49FE-8373-08F121673A54}" presName="spacer" presStyleCnt="0"/>
      <dgm:spPr/>
      <dgm:t>
        <a:bodyPr/>
        <a:lstStyle/>
        <a:p>
          <a:endParaRPr lang="cs-CZ"/>
        </a:p>
      </dgm:t>
    </dgm:pt>
    <dgm:pt modelId="{9FCB631F-38CE-45C9-9FB1-0B739481A327}" type="pres">
      <dgm:prSet presAssocID="{6277D37A-E425-44BF-8795-EE59B4BF2369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2D67BEA-92D9-4FAD-BCC1-1EA7374488FF}" type="presOf" srcId="{3294BCB3-A45C-4571-9F29-6BF3B25BB699}" destId="{989A5E0D-A02F-45B9-870C-0CC61B5C4A4E}" srcOrd="0" destOrd="0" presId="urn:microsoft.com/office/officeart/2005/8/layout/vList2"/>
    <dgm:cxn modelId="{9622A58D-75FB-430C-B4C1-64C9B0593E1B}" srcId="{40DD8F54-4BC8-4506-830E-E142A506E007}" destId="{E6C5AF35-587A-438E-8697-4720D159573D}" srcOrd="2" destOrd="0" parTransId="{D6A8E00B-051A-46E3-88A8-0765A8E89604}" sibTransId="{097D83AE-93FE-49F2-BB28-E9E8F8AF60A2}"/>
    <dgm:cxn modelId="{4768BE64-4C05-4DE6-92CE-E64C2A900AF9}" srcId="{40DD8F54-4BC8-4506-830E-E142A506E007}" destId="{498E549C-476C-4AB8-8591-17A534ACB25F}" srcOrd="0" destOrd="0" parTransId="{FE7D9245-FC34-4C67-8BE3-40EA988238FE}" sibTransId="{7684E9D6-E8F7-4F6D-8281-2C986D6DA19D}"/>
    <dgm:cxn modelId="{94EFDB7C-06A4-40A5-8B7E-4DB315355827}" type="presOf" srcId="{6277D37A-E425-44BF-8795-EE59B4BF2369}" destId="{9FCB631F-38CE-45C9-9FB1-0B739481A327}" srcOrd="0" destOrd="0" presId="urn:microsoft.com/office/officeart/2005/8/layout/vList2"/>
    <dgm:cxn modelId="{5190EC31-7F33-4459-AF13-639483C66EC1}" srcId="{40DD8F54-4BC8-4506-830E-E142A506E007}" destId="{6277D37A-E425-44BF-8795-EE59B4BF2369}" srcOrd="5" destOrd="0" parTransId="{22F1B4F3-0141-4795-8A8E-027C7D121E11}" sibTransId="{9F0EED39-EC56-4592-BC49-83177B46E20A}"/>
    <dgm:cxn modelId="{250DE2C1-DDF0-4B1B-9FEC-733541191EF1}" type="presOf" srcId="{40DD8F54-4BC8-4506-830E-E142A506E007}" destId="{F3794B9A-B73B-4691-88B0-294315C72E68}" srcOrd="0" destOrd="0" presId="urn:microsoft.com/office/officeart/2005/8/layout/vList2"/>
    <dgm:cxn modelId="{EB0166CC-18A9-4E40-B236-78B45E6A7A6F}" srcId="{40DD8F54-4BC8-4506-830E-E142A506E007}" destId="{3294BCB3-A45C-4571-9F29-6BF3B25BB699}" srcOrd="3" destOrd="0" parTransId="{62EBE1CD-96F7-4977-873D-34347BB48FB3}" sibTransId="{B8C9E11F-4560-4BFE-9758-EDE6E3974528}"/>
    <dgm:cxn modelId="{6841E5EB-AEE7-4282-8560-7F198CAAF648}" srcId="{40DD8F54-4BC8-4506-830E-E142A506E007}" destId="{13C8F4AF-81E4-4C18-BD43-82C805BE2832}" srcOrd="1" destOrd="0" parTransId="{B0B2EAC4-879B-49C5-9DFB-52B29804EEC9}" sibTransId="{32CA407D-709E-4BAE-BAA9-34F2BF844289}"/>
    <dgm:cxn modelId="{172D638F-8F7D-489B-85E9-D76301D1F819}" type="presOf" srcId="{13C8F4AF-81E4-4C18-BD43-82C805BE2832}" destId="{E5F5FF79-2B77-4F9F-B36F-33D09564733F}" srcOrd="0" destOrd="0" presId="urn:microsoft.com/office/officeart/2005/8/layout/vList2"/>
    <dgm:cxn modelId="{5598BD88-850E-46BD-9AD9-9AED4417DA3B}" type="presOf" srcId="{498E549C-476C-4AB8-8591-17A534ACB25F}" destId="{42E0437A-F708-4459-9E35-6140FFBCF183}" srcOrd="0" destOrd="0" presId="urn:microsoft.com/office/officeart/2005/8/layout/vList2"/>
    <dgm:cxn modelId="{3B58755A-FDE3-4A38-AF81-5859B86BDDBD}" type="presOf" srcId="{58A3F67E-3184-40BD-82F7-01E7F1A4A043}" destId="{FA7CF2CE-B2AC-4F8B-AAC2-B8D39AB31472}" srcOrd="0" destOrd="0" presId="urn:microsoft.com/office/officeart/2005/8/layout/vList2"/>
    <dgm:cxn modelId="{4F8DCA3E-6199-4875-8659-C278A7ECFC81}" srcId="{40DD8F54-4BC8-4506-830E-E142A506E007}" destId="{58A3F67E-3184-40BD-82F7-01E7F1A4A043}" srcOrd="4" destOrd="0" parTransId="{6112BFC2-8FE4-4404-BEAB-17A4B1A248D6}" sibTransId="{38CAB598-BAD4-49FE-8373-08F121673A54}"/>
    <dgm:cxn modelId="{A31E3A4C-CC9E-4B13-A3B1-1C156D2B9EB1}" type="presOf" srcId="{E6C5AF35-587A-438E-8697-4720D159573D}" destId="{A63EC86B-8646-457D-8104-BDE985B6FC4A}" srcOrd="0" destOrd="0" presId="urn:microsoft.com/office/officeart/2005/8/layout/vList2"/>
    <dgm:cxn modelId="{57CB0336-043B-4AE2-966B-6F13915876DA}" type="presParOf" srcId="{F3794B9A-B73B-4691-88B0-294315C72E68}" destId="{42E0437A-F708-4459-9E35-6140FFBCF183}" srcOrd="0" destOrd="0" presId="urn:microsoft.com/office/officeart/2005/8/layout/vList2"/>
    <dgm:cxn modelId="{CD99208B-A13A-4705-8CDE-C49C1FEF6F3F}" type="presParOf" srcId="{F3794B9A-B73B-4691-88B0-294315C72E68}" destId="{8CCF7C40-84A1-4D36-AF5A-C6A253353AA4}" srcOrd="1" destOrd="0" presId="urn:microsoft.com/office/officeart/2005/8/layout/vList2"/>
    <dgm:cxn modelId="{96024D9E-E602-4542-B302-FFA3826FE882}" type="presParOf" srcId="{F3794B9A-B73B-4691-88B0-294315C72E68}" destId="{E5F5FF79-2B77-4F9F-B36F-33D09564733F}" srcOrd="2" destOrd="0" presId="urn:microsoft.com/office/officeart/2005/8/layout/vList2"/>
    <dgm:cxn modelId="{995EC4AC-9469-406A-B3F0-DBA3F2582BF3}" type="presParOf" srcId="{F3794B9A-B73B-4691-88B0-294315C72E68}" destId="{C4DA9FFC-EFA5-4729-92A0-83E2E53D6DB2}" srcOrd="3" destOrd="0" presId="urn:microsoft.com/office/officeart/2005/8/layout/vList2"/>
    <dgm:cxn modelId="{F1B0B606-643C-4BA0-89E4-5AFDEC51E1F0}" type="presParOf" srcId="{F3794B9A-B73B-4691-88B0-294315C72E68}" destId="{A63EC86B-8646-457D-8104-BDE985B6FC4A}" srcOrd="4" destOrd="0" presId="urn:microsoft.com/office/officeart/2005/8/layout/vList2"/>
    <dgm:cxn modelId="{1F196544-2575-488D-8160-22ADECA9A07A}" type="presParOf" srcId="{F3794B9A-B73B-4691-88B0-294315C72E68}" destId="{2858149A-17CE-4914-897D-AEB8A1F033FF}" srcOrd="5" destOrd="0" presId="urn:microsoft.com/office/officeart/2005/8/layout/vList2"/>
    <dgm:cxn modelId="{F30E7161-ACB3-4392-B715-29F093064ECF}" type="presParOf" srcId="{F3794B9A-B73B-4691-88B0-294315C72E68}" destId="{989A5E0D-A02F-45B9-870C-0CC61B5C4A4E}" srcOrd="6" destOrd="0" presId="urn:microsoft.com/office/officeart/2005/8/layout/vList2"/>
    <dgm:cxn modelId="{6DFFEF66-1732-47C9-A33A-9D9F5FA5633F}" type="presParOf" srcId="{F3794B9A-B73B-4691-88B0-294315C72E68}" destId="{1E92349E-FF50-4923-97EC-6CE3DAD86E64}" srcOrd="7" destOrd="0" presId="urn:microsoft.com/office/officeart/2005/8/layout/vList2"/>
    <dgm:cxn modelId="{79CAC45F-9122-4529-8888-68F788183BD3}" type="presParOf" srcId="{F3794B9A-B73B-4691-88B0-294315C72E68}" destId="{FA7CF2CE-B2AC-4F8B-AAC2-B8D39AB31472}" srcOrd="8" destOrd="0" presId="urn:microsoft.com/office/officeart/2005/8/layout/vList2"/>
    <dgm:cxn modelId="{2669D473-F732-425E-BC4C-BE3BDC3AE8A7}" type="presParOf" srcId="{F3794B9A-B73B-4691-88B0-294315C72E68}" destId="{39CF2E4D-CA3D-40E3-B212-725336233674}" srcOrd="9" destOrd="0" presId="urn:microsoft.com/office/officeart/2005/8/layout/vList2"/>
    <dgm:cxn modelId="{F70E82ED-FD90-402A-9E90-76D938E545AE}" type="presParOf" srcId="{F3794B9A-B73B-4691-88B0-294315C72E68}" destId="{9FCB631F-38CE-45C9-9FB1-0B739481A327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69782ED-993C-451A-A530-5BD9902A1B76}" type="doc">
      <dgm:prSet loTypeId="urn:microsoft.com/office/officeart/2005/8/layout/vList2" loCatId="list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cs-CZ"/>
        </a:p>
      </dgm:t>
    </dgm:pt>
    <dgm:pt modelId="{9AA2FEAD-A948-478D-99C1-355B6EDAEE5F}">
      <dgm:prSet/>
      <dgm:spPr>
        <a:solidFill>
          <a:srgbClr val="F7E1E4"/>
        </a:solidFill>
        <a:ln w="28575">
          <a:solidFill>
            <a:srgbClr val="A62C3D"/>
          </a:solidFill>
        </a:ln>
      </dgm:spPr>
      <dgm:t>
        <a:bodyPr/>
        <a:lstStyle/>
        <a:p>
          <a:pPr rtl="0"/>
          <a:r>
            <a:rPr lang="cs-CZ" b="1" dirty="0" smtClean="0">
              <a:solidFill>
                <a:srgbClr val="C00000"/>
              </a:solidFill>
            </a:rPr>
            <a:t>NAPLŇOVÁNÍ POTŘEB OSOB SE SNÍŽENOU SOBĚSTAČNOSTÍ</a:t>
          </a:r>
          <a:endParaRPr lang="cs-CZ" dirty="0">
            <a:solidFill>
              <a:srgbClr val="C00000"/>
            </a:solidFill>
          </a:endParaRPr>
        </a:p>
      </dgm:t>
    </dgm:pt>
    <dgm:pt modelId="{4D04F7B0-3D60-4941-8602-0115B15A6AD6}" type="parTrans" cxnId="{A00F2B69-1DF9-442B-B4AF-FC48B0281ADF}">
      <dgm:prSet/>
      <dgm:spPr/>
      <dgm:t>
        <a:bodyPr/>
        <a:lstStyle/>
        <a:p>
          <a:endParaRPr lang="cs-CZ"/>
        </a:p>
      </dgm:t>
    </dgm:pt>
    <dgm:pt modelId="{69D13E14-629F-48CD-8361-F4FC4D454C21}" type="sibTrans" cxnId="{A00F2B69-1DF9-442B-B4AF-FC48B0281ADF}">
      <dgm:prSet/>
      <dgm:spPr/>
      <dgm:t>
        <a:bodyPr/>
        <a:lstStyle/>
        <a:p>
          <a:endParaRPr lang="cs-CZ"/>
        </a:p>
      </dgm:t>
    </dgm:pt>
    <dgm:pt modelId="{42315F69-E74E-45EA-8F48-916E2E755F72}">
      <dgm:prSet/>
      <dgm:spPr/>
      <dgm:t>
        <a:bodyPr/>
        <a:lstStyle/>
        <a:p>
          <a:pPr rtl="0"/>
          <a:r>
            <a:rPr lang="cs-CZ" dirty="0" smtClean="0"/>
            <a:t>Nedostatečná dostupnost terénních služeb sociální péče  -  a to místní (zejm. malé obce) a časová (večery, víkendy)</a:t>
          </a:r>
          <a:endParaRPr lang="cs-CZ" dirty="0"/>
        </a:p>
      </dgm:t>
    </dgm:pt>
    <dgm:pt modelId="{1D519327-52DA-42D0-8032-3EAD40F25B62}" type="parTrans" cxnId="{D28C8249-4C40-4A42-9798-0372D9DC955C}">
      <dgm:prSet/>
      <dgm:spPr/>
      <dgm:t>
        <a:bodyPr/>
        <a:lstStyle/>
        <a:p>
          <a:endParaRPr lang="cs-CZ"/>
        </a:p>
      </dgm:t>
    </dgm:pt>
    <dgm:pt modelId="{59EC34D1-6140-44A1-B12B-CCF8EB5DBE90}" type="sibTrans" cxnId="{D28C8249-4C40-4A42-9798-0372D9DC955C}">
      <dgm:prSet/>
      <dgm:spPr/>
      <dgm:t>
        <a:bodyPr/>
        <a:lstStyle/>
        <a:p>
          <a:endParaRPr lang="cs-CZ"/>
        </a:p>
      </dgm:t>
    </dgm:pt>
    <dgm:pt modelId="{67478D2D-EF52-499E-BCFB-BD0549FDF3A8}">
      <dgm:prSet/>
      <dgm:spPr/>
      <dgm:t>
        <a:bodyPr/>
        <a:lstStyle/>
        <a:p>
          <a:pPr rtl="0"/>
          <a:r>
            <a:rPr lang="cs-CZ" dirty="0" smtClean="0"/>
            <a:t>Neoptimální využití kapacit PS (v neprospěch úkonů osobní péče)</a:t>
          </a:r>
          <a:endParaRPr lang="cs-CZ" dirty="0"/>
        </a:p>
      </dgm:t>
    </dgm:pt>
    <dgm:pt modelId="{625B68D4-FC79-4C65-B263-942C237339FC}" type="parTrans" cxnId="{619390C2-7488-484C-934D-77E328814DEE}">
      <dgm:prSet/>
      <dgm:spPr/>
      <dgm:t>
        <a:bodyPr/>
        <a:lstStyle/>
        <a:p>
          <a:endParaRPr lang="cs-CZ"/>
        </a:p>
      </dgm:t>
    </dgm:pt>
    <dgm:pt modelId="{D602BA08-005B-4296-942A-538A783A1EAC}" type="sibTrans" cxnId="{619390C2-7488-484C-934D-77E328814DEE}">
      <dgm:prSet/>
      <dgm:spPr/>
      <dgm:t>
        <a:bodyPr/>
        <a:lstStyle/>
        <a:p>
          <a:endParaRPr lang="cs-CZ"/>
        </a:p>
      </dgm:t>
    </dgm:pt>
    <dgm:pt modelId="{4C417BA8-9575-4529-8687-EE85F1E84247}">
      <dgm:prSet/>
      <dgm:spPr/>
      <dgm:t>
        <a:bodyPr/>
        <a:lstStyle/>
        <a:p>
          <a:pPr rtl="0"/>
          <a:r>
            <a:rPr lang="cs-CZ" dirty="0" smtClean="0"/>
            <a:t>Nedostatek odlehčovacích služeb, zejména pobytových</a:t>
          </a:r>
          <a:endParaRPr lang="cs-CZ" dirty="0"/>
        </a:p>
      </dgm:t>
    </dgm:pt>
    <dgm:pt modelId="{6CB71FE0-FE0C-4B75-A852-9DC84B6D4621}" type="parTrans" cxnId="{A8442406-9B92-406B-86F6-ABF2478E5D13}">
      <dgm:prSet/>
      <dgm:spPr/>
      <dgm:t>
        <a:bodyPr/>
        <a:lstStyle/>
        <a:p>
          <a:endParaRPr lang="cs-CZ"/>
        </a:p>
      </dgm:t>
    </dgm:pt>
    <dgm:pt modelId="{D98E92A8-7A21-4968-B54B-461CC6AF7637}" type="sibTrans" cxnId="{A8442406-9B92-406B-86F6-ABF2478E5D13}">
      <dgm:prSet/>
      <dgm:spPr/>
      <dgm:t>
        <a:bodyPr/>
        <a:lstStyle/>
        <a:p>
          <a:endParaRPr lang="cs-CZ"/>
        </a:p>
      </dgm:t>
    </dgm:pt>
    <dgm:pt modelId="{D2BC7FAC-4AAA-4CBC-9323-A771D3D91C09}">
      <dgm:prSet/>
      <dgm:spPr/>
      <dgm:t>
        <a:bodyPr/>
        <a:lstStyle/>
        <a:p>
          <a:pPr rtl="0"/>
          <a:r>
            <a:rPr lang="cs-CZ" dirty="0" smtClean="0"/>
            <a:t>DS, DZR - potřebnost byla vyjádřena ze strany ORP, kde služby územně chybí, či není zohledňován lokální princip přístupu</a:t>
          </a:r>
          <a:endParaRPr lang="cs-CZ" dirty="0"/>
        </a:p>
      </dgm:t>
    </dgm:pt>
    <dgm:pt modelId="{4092D51F-5796-4AA6-9C06-FA1F41180FA7}" type="parTrans" cxnId="{FFB41D3A-C8E8-42B6-AD0D-A01E804B260A}">
      <dgm:prSet/>
      <dgm:spPr/>
      <dgm:t>
        <a:bodyPr/>
        <a:lstStyle/>
        <a:p>
          <a:endParaRPr lang="cs-CZ"/>
        </a:p>
      </dgm:t>
    </dgm:pt>
    <dgm:pt modelId="{AD42DB07-C2EE-413D-AC31-F3359F68D9F9}" type="sibTrans" cxnId="{FFB41D3A-C8E8-42B6-AD0D-A01E804B260A}">
      <dgm:prSet/>
      <dgm:spPr/>
      <dgm:t>
        <a:bodyPr/>
        <a:lstStyle/>
        <a:p>
          <a:endParaRPr lang="cs-CZ"/>
        </a:p>
      </dgm:t>
    </dgm:pt>
    <dgm:pt modelId="{2DD41E1F-0C51-43AF-852E-E21B0C92CFC6}">
      <dgm:prSet/>
      <dgm:spPr/>
      <dgm:t>
        <a:bodyPr/>
        <a:lstStyle/>
        <a:p>
          <a:pPr rtl="0"/>
          <a:r>
            <a:rPr lang="cs-CZ" dirty="0" smtClean="0"/>
            <a:t>Tristní nedostupnost pobytových SSL pro specifické CS</a:t>
          </a:r>
          <a:endParaRPr lang="cs-CZ" dirty="0"/>
        </a:p>
      </dgm:t>
    </dgm:pt>
    <dgm:pt modelId="{DD7B89BB-60CD-40A8-8DC7-EEFFCDB7D16E}" type="parTrans" cxnId="{CD248471-5F8C-4176-B6DF-2BE7D51ECC1E}">
      <dgm:prSet/>
      <dgm:spPr/>
      <dgm:t>
        <a:bodyPr/>
        <a:lstStyle/>
        <a:p>
          <a:endParaRPr lang="cs-CZ"/>
        </a:p>
      </dgm:t>
    </dgm:pt>
    <dgm:pt modelId="{7AE5E4F7-423E-4923-B278-A90088141002}" type="sibTrans" cxnId="{CD248471-5F8C-4176-B6DF-2BE7D51ECC1E}">
      <dgm:prSet/>
      <dgm:spPr/>
      <dgm:t>
        <a:bodyPr/>
        <a:lstStyle/>
        <a:p>
          <a:endParaRPr lang="cs-CZ"/>
        </a:p>
      </dgm:t>
    </dgm:pt>
    <dgm:pt modelId="{C5A6BA17-0062-4DEF-93BA-61063F96B62B}">
      <dgm:prSet/>
      <dgm:spPr/>
      <dgm:t>
        <a:bodyPr/>
        <a:lstStyle/>
        <a:p>
          <a:pPr rtl="0"/>
          <a:r>
            <a:rPr lang="cs-CZ" dirty="0" smtClean="0"/>
            <a:t>Návazné služby: absence dostupného bydlení pro </a:t>
          </a:r>
          <a:r>
            <a:rPr lang="cs-CZ" dirty="0" err="1" smtClean="0"/>
            <a:t>nízkopříjmové</a:t>
          </a:r>
          <a:r>
            <a:rPr lang="cs-CZ" dirty="0" smtClean="0"/>
            <a:t> seniory, OZP, osoby s dušením onemocněním apod.</a:t>
          </a:r>
          <a:endParaRPr lang="cs-CZ" dirty="0"/>
        </a:p>
      </dgm:t>
    </dgm:pt>
    <dgm:pt modelId="{0E26F91A-E9D0-46C7-B33F-BF14D9A49622}" type="parTrans" cxnId="{7E86DB46-EAD2-414D-8C6F-8B6CBF2BC7CD}">
      <dgm:prSet/>
      <dgm:spPr/>
      <dgm:t>
        <a:bodyPr/>
        <a:lstStyle/>
        <a:p>
          <a:endParaRPr lang="cs-CZ"/>
        </a:p>
      </dgm:t>
    </dgm:pt>
    <dgm:pt modelId="{07331C0A-E0EC-4885-BB70-3FC15A1C8183}" type="sibTrans" cxnId="{7E86DB46-EAD2-414D-8C6F-8B6CBF2BC7CD}">
      <dgm:prSet/>
      <dgm:spPr/>
      <dgm:t>
        <a:bodyPr/>
        <a:lstStyle/>
        <a:p>
          <a:endParaRPr lang="cs-CZ"/>
        </a:p>
      </dgm:t>
    </dgm:pt>
    <dgm:pt modelId="{E35B6435-E559-4C5F-9CF0-8B4D3BA638A3}" type="pres">
      <dgm:prSet presAssocID="{669782ED-993C-451A-A530-5BD9902A1B7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0ADF34D-CA3F-4AC7-B4C6-AF895DE37347}" type="pres">
      <dgm:prSet presAssocID="{9AA2FEAD-A948-478D-99C1-355B6EDAEE5F}" presName="parentText" presStyleLbl="node1" presStyleIdx="0" presStyleCnt="7" custLinFactNeighborX="-861" custLinFactNeighborY="-19918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748B493-F8A9-405E-BE5C-4539377206AA}" type="pres">
      <dgm:prSet presAssocID="{69D13E14-629F-48CD-8361-F4FC4D454C21}" presName="spacer" presStyleCnt="0"/>
      <dgm:spPr/>
      <dgm:t>
        <a:bodyPr/>
        <a:lstStyle/>
        <a:p>
          <a:endParaRPr lang="cs-CZ"/>
        </a:p>
      </dgm:t>
    </dgm:pt>
    <dgm:pt modelId="{114CE46C-622C-4DE4-A705-E93F5DC2090C}" type="pres">
      <dgm:prSet presAssocID="{42315F69-E74E-45EA-8F48-916E2E755F72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BA28A67-AAE5-43F4-9CDD-1485DB4FED0D}" type="pres">
      <dgm:prSet presAssocID="{59EC34D1-6140-44A1-B12B-CCF8EB5DBE90}" presName="spacer" presStyleCnt="0"/>
      <dgm:spPr/>
      <dgm:t>
        <a:bodyPr/>
        <a:lstStyle/>
        <a:p>
          <a:endParaRPr lang="cs-CZ"/>
        </a:p>
      </dgm:t>
    </dgm:pt>
    <dgm:pt modelId="{7BAF657A-B375-4074-9F5D-50C6381C0AB4}" type="pres">
      <dgm:prSet presAssocID="{67478D2D-EF52-499E-BCFB-BD0549FDF3A8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02EEC89-E977-4FB3-A18A-631752F3743C}" type="pres">
      <dgm:prSet presAssocID="{D602BA08-005B-4296-942A-538A783A1EAC}" presName="spacer" presStyleCnt="0"/>
      <dgm:spPr/>
      <dgm:t>
        <a:bodyPr/>
        <a:lstStyle/>
        <a:p>
          <a:endParaRPr lang="cs-CZ"/>
        </a:p>
      </dgm:t>
    </dgm:pt>
    <dgm:pt modelId="{5A182F2F-C579-4D1E-8807-363D81BF1363}" type="pres">
      <dgm:prSet presAssocID="{4C417BA8-9575-4529-8687-EE85F1E84247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8AE2553-EAE1-4E52-8F2B-6B3539C620F5}" type="pres">
      <dgm:prSet presAssocID="{D98E92A8-7A21-4968-B54B-461CC6AF7637}" presName="spacer" presStyleCnt="0"/>
      <dgm:spPr/>
      <dgm:t>
        <a:bodyPr/>
        <a:lstStyle/>
        <a:p>
          <a:endParaRPr lang="cs-CZ"/>
        </a:p>
      </dgm:t>
    </dgm:pt>
    <dgm:pt modelId="{07DD0C28-AE51-44C0-A3D2-BC66985E97C7}" type="pres">
      <dgm:prSet presAssocID="{D2BC7FAC-4AAA-4CBC-9323-A771D3D91C09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74D09FD-DCE6-4850-A6D7-D815DC60D058}" type="pres">
      <dgm:prSet presAssocID="{AD42DB07-C2EE-413D-AC31-F3359F68D9F9}" presName="spacer" presStyleCnt="0"/>
      <dgm:spPr/>
      <dgm:t>
        <a:bodyPr/>
        <a:lstStyle/>
        <a:p>
          <a:endParaRPr lang="cs-CZ"/>
        </a:p>
      </dgm:t>
    </dgm:pt>
    <dgm:pt modelId="{B7F06508-624B-4B99-8D75-8196BA10EBBA}" type="pres">
      <dgm:prSet presAssocID="{2DD41E1F-0C51-43AF-852E-E21B0C92CFC6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9A69251-9554-4C07-9BED-C34EE688094E}" type="pres">
      <dgm:prSet presAssocID="{7AE5E4F7-423E-4923-B278-A90088141002}" presName="spacer" presStyleCnt="0"/>
      <dgm:spPr/>
      <dgm:t>
        <a:bodyPr/>
        <a:lstStyle/>
        <a:p>
          <a:endParaRPr lang="cs-CZ"/>
        </a:p>
      </dgm:t>
    </dgm:pt>
    <dgm:pt modelId="{8CB0C549-1043-4E8B-A30D-31ACC64E0DCF}" type="pres">
      <dgm:prSet presAssocID="{C5A6BA17-0062-4DEF-93BA-61063F96B62B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FB41D3A-C8E8-42B6-AD0D-A01E804B260A}" srcId="{669782ED-993C-451A-A530-5BD9902A1B76}" destId="{D2BC7FAC-4AAA-4CBC-9323-A771D3D91C09}" srcOrd="4" destOrd="0" parTransId="{4092D51F-5796-4AA6-9C06-FA1F41180FA7}" sibTransId="{AD42DB07-C2EE-413D-AC31-F3359F68D9F9}"/>
    <dgm:cxn modelId="{A23CF3AD-3D28-452F-8D16-656115CFAD02}" type="presOf" srcId="{669782ED-993C-451A-A530-5BD9902A1B76}" destId="{E35B6435-E559-4C5F-9CF0-8B4D3BA638A3}" srcOrd="0" destOrd="0" presId="urn:microsoft.com/office/officeart/2005/8/layout/vList2"/>
    <dgm:cxn modelId="{A00F2B69-1DF9-442B-B4AF-FC48B0281ADF}" srcId="{669782ED-993C-451A-A530-5BD9902A1B76}" destId="{9AA2FEAD-A948-478D-99C1-355B6EDAEE5F}" srcOrd="0" destOrd="0" parTransId="{4D04F7B0-3D60-4941-8602-0115B15A6AD6}" sibTransId="{69D13E14-629F-48CD-8361-F4FC4D454C21}"/>
    <dgm:cxn modelId="{7E86DB46-EAD2-414D-8C6F-8B6CBF2BC7CD}" srcId="{669782ED-993C-451A-A530-5BD9902A1B76}" destId="{C5A6BA17-0062-4DEF-93BA-61063F96B62B}" srcOrd="6" destOrd="0" parTransId="{0E26F91A-E9D0-46C7-B33F-BF14D9A49622}" sibTransId="{07331C0A-E0EC-4885-BB70-3FC15A1C8183}"/>
    <dgm:cxn modelId="{2DEC46F2-AB3E-4407-BD99-FAFB121C9C5A}" type="presOf" srcId="{4C417BA8-9575-4529-8687-EE85F1E84247}" destId="{5A182F2F-C579-4D1E-8807-363D81BF1363}" srcOrd="0" destOrd="0" presId="urn:microsoft.com/office/officeart/2005/8/layout/vList2"/>
    <dgm:cxn modelId="{619390C2-7488-484C-934D-77E328814DEE}" srcId="{669782ED-993C-451A-A530-5BD9902A1B76}" destId="{67478D2D-EF52-499E-BCFB-BD0549FDF3A8}" srcOrd="2" destOrd="0" parTransId="{625B68D4-FC79-4C65-B263-942C237339FC}" sibTransId="{D602BA08-005B-4296-942A-538A783A1EAC}"/>
    <dgm:cxn modelId="{8DF46F55-1F67-4B28-9B74-04DD2C72C0F1}" type="presOf" srcId="{C5A6BA17-0062-4DEF-93BA-61063F96B62B}" destId="{8CB0C549-1043-4E8B-A30D-31ACC64E0DCF}" srcOrd="0" destOrd="0" presId="urn:microsoft.com/office/officeart/2005/8/layout/vList2"/>
    <dgm:cxn modelId="{63D8A2DC-0308-43F0-9A70-11E9E03F58E4}" type="presOf" srcId="{9AA2FEAD-A948-478D-99C1-355B6EDAEE5F}" destId="{80ADF34D-CA3F-4AC7-B4C6-AF895DE37347}" srcOrd="0" destOrd="0" presId="urn:microsoft.com/office/officeart/2005/8/layout/vList2"/>
    <dgm:cxn modelId="{A8442406-9B92-406B-86F6-ABF2478E5D13}" srcId="{669782ED-993C-451A-A530-5BD9902A1B76}" destId="{4C417BA8-9575-4529-8687-EE85F1E84247}" srcOrd="3" destOrd="0" parTransId="{6CB71FE0-FE0C-4B75-A852-9DC84B6D4621}" sibTransId="{D98E92A8-7A21-4968-B54B-461CC6AF7637}"/>
    <dgm:cxn modelId="{BF205C63-DFB9-4B88-972E-173333321146}" type="presOf" srcId="{2DD41E1F-0C51-43AF-852E-E21B0C92CFC6}" destId="{B7F06508-624B-4B99-8D75-8196BA10EBBA}" srcOrd="0" destOrd="0" presId="urn:microsoft.com/office/officeart/2005/8/layout/vList2"/>
    <dgm:cxn modelId="{FDA43339-6A7F-4640-8EFC-94E975681512}" type="presOf" srcId="{42315F69-E74E-45EA-8F48-916E2E755F72}" destId="{114CE46C-622C-4DE4-A705-E93F5DC2090C}" srcOrd="0" destOrd="0" presId="urn:microsoft.com/office/officeart/2005/8/layout/vList2"/>
    <dgm:cxn modelId="{12FD4F5C-E57E-4175-B863-B33729ADF17F}" type="presOf" srcId="{67478D2D-EF52-499E-BCFB-BD0549FDF3A8}" destId="{7BAF657A-B375-4074-9F5D-50C6381C0AB4}" srcOrd="0" destOrd="0" presId="urn:microsoft.com/office/officeart/2005/8/layout/vList2"/>
    <dgm:cxn modelId="{114CFE6E-33B5-461E-9236-10DDC77E9AB0}" type="presOf" srcId="{D2BC7FAC-4AAA-4CBC-9323-A771D3D91C09}" destId="{07DD0C28-AE51-44C0-A3D2-BC66985E97C7}" srcOrd="0" destOrd="0" presId="urn:microsoft.com/office/officeart/2005/8/layout/vList2"/>
    <dgm:cxn modelId="{CD248471-5F8C-4176-B6DF-2BE7D51ECC1E}" srcId="{669782ED-993C-451A-A530-5BD9902A1B76}" destId="{2DD41E1F-0C51-43AF-852E-E21B0C92CFC6}" srcOrd="5" destOrd="0" parTransId="{DD7B89BB-60CD-40A8-8DC7-EEFFCDB7D16E}" sibTransId="{7AE5E4F7-423E-4923-B278-A90088141002}"/>
    <dgm:cxn modelId="{D28C8249-4C40-4A42-9798-0372D9DC955C}" srcId="{669782ED-993C-451A-A530-5BD9902A1B76}" destId="{42315F69-E74E-45EA-8F48-916E2E755F72}" srcOrd="1" destOrd="0" parTransId="{1D519327-52DA-42D0-8032-3EAD40F25B62}" sibTransId="{59EC34D1-6140-44A1-B12B-CCF8EB5DBE90}"/>
    <dgm:cxn modelId="{02B11704-3061-49B4-836C-3BF4EEC04B99}" type="presParOf" srcId="{E35B6435-E559-4C5F-9CF0-8B4D3BA638A3}" destId="{80ADF34D-CA3F-4AC7-B4C6-AF895DE37347}" srcOrd="0" destOrd="0" presId="urn:microsoft.com/office/officeart/2005/8/layout/vList2"/>
    <dgm:cxn modelId="{76C859BC-524B-4FD5-BA60-579628E1B0C5}" type="presParOf" srcId="{E35B6435-E559-4C5F-9CF0-8B4D3BA638A3}" destId="{A748B493-F8A9-405E-BE5C-4539377206AA}" srcOrd="1" destOrd="0" presId="urn:microsoft.com/office/officeart/2005/8/layout/vList2"/>
    <dgm:cxn modelId="{EA95F421-7F0A-4486-AE70-EF9E6451B00D}" type="presParOf" srcId="{E35B6435-E559-4C5F-9CF0-8B4D3BA638A3}" destId="{114CE46C-622C-4DE4-A705-E93F5DC2090C}" srcOrd="2" destOrd="0" presId="urn:microsoft.com/office/officeart/2005/8/layout/vList2"/>
    <dgm:cxn modelId="{A1966EBA-003F-4BA5-AE68-834019247D5C}" type="presParOf" srcId="{E35B6435-E559-4C5F-9CF0-8B4D3BA638A3}" destId="{0BA28A67-AAE5-43F4-9CDD-1485DB4FED0D}" srcOrd="3" destOrd="0" presId="urn:microsoft.com/office/officeart/2005/8/layout/vList2"/>
    <dgm:cxn modelId="{FEA8FEDE-5816-4379-A837-4106EECA2A59}" type="presParOf" srcId="{E35B6435-E559-4C5F-9CF0-8B4D3BA638A3}" destId="{7BAF657A-B375-4074-9F5D-50C6381C0AB4}" srcOrd="4" destOrd="0" presId="urn:microsoft.com/office/officeart/2005/8/layout/vList2"/>
    <dgm:cxn modelId="{440475A6-C8DB-4234-AAF9-557469082150}" type="presParOf" srcId="{E35B6435-E559-4C5F-9CF0-8B4D3BA638A3}" destId="{402EEC89-E977-4FB3-A18A-631752F3743C}" srcOrd="5" destOrd="0" presId="urn:microsoft.com/office/officeart/2005/8/layout/vList2"/>
    <dgm:cxn modelId="{9BE8333E-AED1-4101-B5EA-B4E0BB905B5C}" type="presParOf" srcId="{E35B6435-E559-4C5F-9CF0-8B4D3BA638A3}" destId="{5A182F2F-C579-4D1E-8807-363D81BF1363}" srcOrd="6" destOrd="0" presId="urn:microsoft.com/office/officeart/2005/8/layout/vList2"/>
    <dgm:cxn modelId="{A777B16E-5E84-408B-9CF7-C80DDB71A77E}" type="presParOf" srcId="{E35B6435-E559-4C5F-9CF0-8B4D3BA638A3}" destId="{98AE2553-EAE1-4E52-8F2B-6B3539C620F5}" srcOrd="7" destOrd="0" presId="urn:microsoft.com/office/officeart/2005/8/layout/vList2"/>
    <dgm:cxn modelId="{26878A8A-83A2-4B4C-B66F-DA17BF1D40FF}" type="presParOf" srcId="{E35B6435-E559-4C5F-9CF0-8B4D3BA638A3}" destId="{07DD0C28-AE51-44C0-A3D2-BC66985E97C7}" srcOrd="8" destOrd="0" presId="urn:microsoft.com/office/officeart/2005/8/layout/vList2"/>
    <dgm:cxn modelId="{F7AF2EDC-2421-4DEC-81D8-C80AE055B3E2}" type="presParOf" srcId="{E35B6435-E559-4C5F-9CF0-8B4D3BA638A3}" destId="{F74D09FD-DCE6-4850-A6D7-D815DC60D058}" srcOrd="9" destOrd="0" presId="urn:microsoft.com/office/officeart/2005/8/layout/vList2"/>
    <dgm:cxn modelId="{04E8D7ED-FEEA-4251-A708-B7E7000EDF08}" type="presParOf" srcId="{E35B6435-E559-4C5F-9CF0-8B4D3BA638A3}" destId="{B7F06508-624B-4B99-8D75-8196BA10EBBA}" srcOrd="10" destOrd="0" presId="urn:microsoft.com/office/officeart/2005/8/layout/vList2"/>
    <dgm:cxn modelId="{DFBA776C-764F-4449-8DFC-5C2BF2CBD143}" type="presParOf" srcId="{E35B6435-E559-4C5F-9CF0-8B4D3BA638A3}" destId="{E9A69251-9554-4C07-9BED-C34EE688094E}" srcOrd="11" destOrd="0" presId="urn:microsoft.com/office/officeart/2005/8/layout/vList2"/>
    <dgm:cxn modelId="{6C4A87E2-1106-40DE-AEB0-241E8A5A6825}" type="presParOf" srcId="{E35B6435-E559-4C5F-9CF0-8B4D3BA638A3}" destId="{8CB0C549-1043-4E8B-A30D-31ACC64E0DCF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9B2E851F-857A-4332-8E7A-824956E6E8DB}" type="doc">
      <dgm:prSet loTypeId="urn:microsoft.com/office/officeart/2005/8/layout/vList2" loCatId="list" qsTypeId="urn:microsoft.com/office/officeart/2005/8/quickstyle/simple1" qsCatId="simple" csTypeId="urn:microsoft.com/office/officeart/2005/8/colors/colorful1#5" csCatId="colorful" phldr="1"/>
      <dgm:spPr/>
      <dgm:t>
        <a:bodyPr/>
        <a:lstStyle/>
        <a:p>
          <a:endParaRPr lang="cs-CZ"/>
        </a:p>
      </dgm:t>
    </dgm:pt>
    <dgm:pt modelId="{C5AF9F4D-9BEF-4E3D-99BC-D8F42383AF13}">
      <dgm:prSet/>
      <dgm:spPr>
        <a:solidFill>
          <a:srgbClr val="F7E1E4"/>
        </a:solidFill>
        <a:ln w="28575">
          <a:solidFill>
            <a:srgbClr val="C00000"/>
          </a:solidFill>
        </a:ln>
      </dgm:spPr>
      <dgm:t>
        <a:bodyPr/>
        <a:lstStyle/>
        <a:p>
          <a:pPr rtl="0"/>
          <a:r>
            <a:rPr lang="cs-CZ" b="1" dirty="0" smtClean="0">
              <a:solidFill>
                <a:srgbClr val="C00000"/>
              </a:solidFill>
            </a:rPr>
            <a:t>NAPLŇOVÁNÍ POTŘEB RODIN S DĚTMI A DĚTÍ</a:t>
          </a:r>
          <a:endParaRPr lang="cs-CZ" dirty="0">
            <a:solidFill>
              <a:srgbClr val="C00000"/>
            </a:solidFill>
          </a:endParaRPr>
        </a:p>
      </dgm:t>
    </dgm:pt>
    <dgm:pt modelId="{4EBF2B97-3342-4925-8689-9909171A1B00}" type="parTrans" cxnId="{752F7F34-E1CD-4B45-92C0-AB9129027349}">
      <dgm:prSet/>
      <dgm:spPr/>
      <dgm:t>
        <a:bodyPr/>
        <a:lstStyle/>
        <a:p>
          <a:endParaRPr lang="cs-CZ"/>
        </a:p>
      </dgm:t>
    </dgm:pt>
    <dgm:pt modelId="{E6B85141-1D60-4EDC-A1C9-D980171F73A5}" type="sibTrans" cxnId="{752F7F34-E1CD-4B45-92C0-AB9129027349}">
      <dgm:prSet/>
      <dgm:spPr/>
      <dgm:t>
        <a:bodyPr/>
        <a:lstStyle/>
        <a:p>
          <a:endParaRPr lang="cs-CZ"/>
        </a:p>
      </dgm:t>
    </dgm:pt>
    <dgm:pt modelId="{5427EA46-FC80-4DBC-8CE0-91B9AE34A0F2}">
      <dgm:prSet/>
      <dgm:spPr/>
      <dgm:t>
        <a:bodyPr/>
        <a:lstStyle/>
        <a:p>
          <a:pPr rtl="0"/>
          <a:r>
            <a:rPr lang="cs-CZ" dirty="0" smtClean="0"/>
            <a:t>Malá kapacita terénních forem sociálně aktivizačních služeb pro rodiny s dětmi</a:t>
          </a:r>
          <a:endParaRPr lang="cs-CZ" dirty="0"/>
        </a:p>
      </dgm:t>
    </dgm:pt>
    <dgm:pt modelId="{04AB7768-BAC0-4F02-A21B-FDBE4249F2F5}" type="parTrans" cxnId="{2F5F4C14-0ED8-4FA2-B3B1-047ACBFF8B94}">
      <dgm:prSet/>
      <dgm:spPr/>
      <dgm:t>
        <a:bodyPr/>
        <a:lstStyle/>
        <a:p>
          <a:endParaRPr lang="cs-CZ"/>
        </a:p>
      </dgm:t>
    </dgm:pt>
    <dgm:pt modelId="{10169D95-05F0-4C7F-999F-06C3173D4A1C}" type="sibTrans" cxnId="{2F5F4C14-0ED8-4FA2-B3B1-047ACBFF8B94}">
      <dgm:prSet/>
      <dgm:spPr/>
      <dgm:t>
        <a:bodyPr/>
        <a:lstStyle/>
        <a:p>
          <a:endParaRPr lang="cs-CZ"/>
        </a:p>
      </dgm:t>
    </dgm:pt>
    <dgm:pt modelId="{007513D4-E766-4964-B3E0-600974C8AF86}">
      <dgm:prSet/>
      <dgm:spPr/>
      <dgm:t>
        <a:bodyPr/>
        <a:lstStyle/>
        <a:p>
          <a:pPr rtl="0"/>
          <a:r>
            <a:rPr lang="cs-CZ" dirty="0" smtClean="0"/>
            <a:t>Malé zastoupení AD pro celé a početné rodiny</a:t>
          </a:r>
          <a:endParaRPr lang="cs-CZ" dirty="0"/>
        </a:p>
      </dgm:t>
    </dgm:pt>
    <dgm:pt modelId="{85866851-F205-4199-92A5-97539A9728EF}" type="parTrans" cxnId="{E3BCE7E4-B041-4DDC-9E03-BE2A88046590}">
      <dgm:prSet/>
      <dgm:spPr/>
      <dgm:t>
        <a:bodyPr/>
        <a:lstStyle/>
        <a:p>
          <a:endParaRPr lang="cs-CZ"/>
        </a:p>
      </dgm:t>
    </dgm:pt>
    <dgm:pt modelId="{1C6E5E1A-D38B-401A-9EB0-E3B1A9691FC1}" type="sibTrans" cxnId="{E3BCE7E4-B041-4DDC-9E03-BE2A88046590}">
      <dgm:prSet/>
      <dgm:spPr/>
      <dgm:t>
        <a:bodyPr/>
        <a:lstStyle/>
        <a:p>
          <a:endParaRPr lang="cs-CZ"/>
        </a:p>
      </dgm:t>
    </dgm:pt>
    <dgm:pt modelId="{CDA29641-A57F-4974-818C-33BD528B1894}">
      <dgm:prSet/>
      <dgm:spPr/>
      <dgm:t>
        <a:bodyPr/>
        <a:lstStyle/>
        <a:p>
          <a:pPr rtl="0"/>
          <a:r>
            <a:rPr lang="cs-CZ" dirty="0" smtClean="0"/>
            <a:t>Návazné služby: chybí dostupné, prostupné a sociální bydlení pro </a:t>
          </a:r>
          <a:r>
            <a:rPr lang="cs-CZ" dirty="0" err="1" smtClean="0"/>
            <a:t>nízkopříjmové</a:t>
          </a:r>
          <a:r>
            <a:rPr lang="cs-CZ" dirty="0" smtClean="0"/>
            <a:t> rodiny = nestabilní a nevyhovující bydlení na ubytovnách či v azylových domech</a:t>
          </a:r>
          <a:endParaRPr lang="cs-CZ" dirty="0"/>
        </a:p>
      </dgm:t>
    </dgm:pt>
    <dgm:pt modelId="{A0245826-FA1A-456A-ADE7-CEC89E51FDF6}" type="parTrans" cxnId="{0BB52C94-0535-4FB3-94DB-F8EF6713954B}">
      <dgm:prSet/>
      <dgm:spPr/>
      <dgm:t>
        <a:bodyPr/>
        <a:lstStyle/>
        <a:p>
          <a:endParaRPr lang="cs-CZ"/>
        </a:p>
      </dgm:t>
    </dgm:pt>
    <dgm:pt modelId="{E59831F7-A520-47E5-AEF3-432210EAABD7}" type="sibTrans" cxnId="{0BB52C94-0535-4FB3-94DB-F8EF6713954B}">
      <dgm:prSet/>
      <dgm:spPr/>
      <dgm:t>
        <a:bodyPr/>
        <a:lstStyle/>
        <a:p>
          <a:endParaRPr lang="cs-CZ"/>
        </a:p>
      </dgm:t>
    </dgm:pt>
    <dgm:pt modelId="{E8ED7573-D72E-49EC-857A-8C8E0F5CA981}">
      <dgm:prSet/>
      <dgm:spPr/>
      <dgm:t>
        <a:bodyPr/>
        <a:lstStyle/>
        <a:p>
          <a:pPr rtl="0"/>
          <a:r>
            <a:rPr lang="cs-CZ" dirty="0" smtClean="0"/>
            <a:t>Návazné služby: chybí volnočasové aktivity pro děti a mládež (generující požadavky na zajištění NZDM)</a:t>
          </a:r>
          <a:endParaRPr lang="cs-CZ" dirty="0"/>
        </a:p>
      </dgm:t>
    </dgm:pt>
    <dgm:pt modelId="{D297A714-8AA4-40EA-916F-957F627500F4}" type="parTrans" cxnId="{9A0B15BC-554F-4478-9544-0C97A202C0AF}">
      <dgm:prSet/>
      <dgm:spPr/>
      <dgm:t>
        <a:bodyPr/>
        <a:lstStyle/>
        <a:p>
          <a:endParaRPr lang="cs-CZ"/>
        </a:p>
      </dgm:t>
    </dgm:pt>
    <dgm:pt modelId="{16686C5A-AB77-47F2-AEEB-EDE467E6FE2D}" type="sibTrans" cxnId="{9A0B15BC-554F-4478-9544-0C97A202C0AF}">
      <dgm:prSet/>
      <dgm:spPr/>
      <dgm:t>
        <a:bodyPr/>
        <a:lstStyle/>
        <a:p>
          <a:endParaRPr lang="cs-CZ"/>
        </a:p>
      </dgm:t>
    </dgm:pt>
    <dgm:pt modelId="{71C9772C-2C8F-430C-BD6C-12709B2544C9}" type="pres">
      <dgm:prSet presAssocID="{9B2E851F-857A-4332-8E7A-824956E6E8D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A28DB162-D07B-4234-AA91-B5165A99E586}" type="pres">
      <dgm:prSet presAssocID="{C5AF9F4D-9BEF-4E3D-99BC-D8F42383AF13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6ECD4E1-5725-4B41-81C8-01ACAD52D636}" type="pres">
      <dgm:prSet presAssocID="{E6B85141-1D60-4EDC-A1C9-D980171F73A5}" presName="spacer" presStyleCnt="0"/>
      <dgm:spPr/>
      <dgm:t>
        <a:bodyPr/>
        <a:lstStyle/>
        <a:p>
          <a:endParaRPr lang="cs-CZ"/>
        </a:p>
      </dgm:t>
    </dgm:pt>
    <dgm:pt modelId="{99521023-7BF4-4310-919E-52B196304BF3}" type="pres">
      <dgm:prSet presAssocID="{5427EA46-FC80-4DBC-8CE0-91B9AE34A0F2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F24FB9C-4332-4BC4-88D8-50920F00FDF1}" type="pres">
      <dgm:prSet presAssocID="{10169D95-05F0-4C7F-999F-06C3173D4A1C}" presName="spacer" presStyleCnt="0"/>
      <dgm:spPr/>
      <dgm:t>
        <a:bodyPr/>
        <a:lstStyle/>
        <a:p>
          <a:endParaRPr lang="cs-CZ"/>
        </a:p>
      </dgm:t>
    </dgm:pt>
    <dgm:pt modelId="{6AAC957A-ECA3-4356-8C78-0625DE30E851}" type="pres">
      <dgm:prSet presAssocID="{007513D4-E766-4964-B3E0-600974C8AF8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78D37D5-B477-4E41-B068-149CE9943631}" type="pres">
      <dgm:prSet presAssocID="{1C6E5E1A-D38B-401A-9EB0-E3B1A9691FC1}" presName="spacer" presStyleCnt="0"/>
      <dgm:spPr/>
      <dgm:t>
        <a:bodyPr/>
        <a:lstStyle/>
        <a:p>
          <a:endParaRPr lang="cs-CZ"/>
        </a:p>
      </dgm:t>
    </dgm:pt>
    <dgm:pt modelId="{819B63F2-30AB-41E6-8237-D6696815FB77}" type="pres">
      <dgm:prSet presAssocID="{CDA29641-A57F-4974-818C-33BD528B189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F2B8752-48F0-4129-BC9B-B091894AAFBA}" type="pres">
      <dgm:prSet presAssocID="{E59831F7-A520-47E5-AEF3-432210EAABD7}" presName="spacer" presStyleCnt="0"/>
      <dgm:spPr/>
      <dgm:t>
        <a:bodyPr/>
        <a:lstStyle/>
        <a:p>
          <a:endParaRPr lang="cs-CZ"/>
        </a:p>
      </dgm:t>
    </dgm:pt>
    <dgm:pt modelId="{4FF5114D-3092-4D68-9CAE-ECDE379AF485}" type="pres">
      <dgm:prSet presAssocID="{E8ED7573-D72E-49EC-857A-8C8E0F5CA981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A0B15BC-554F-4478-9544-0C97A202C0AF}" srcId="{9B2E851F-857A-4332-8E7A-824956E6E8DB}" destId="{E8ED7573-D72E-49EC-857A-8C8E0F5CA981}" srcOrd="4" destOrd="0" parTransId="{D297A714-8AA4-40EA-916F-957F627500F4}" sibTransId="{16686C5A-AB77-47F2-AEEB-EDE467E6FE2D}"/>
    <dgm:cxn modelId="{3FCC3045-66ED-4001-A155-EECF166C629B}" type="presOf" srcId="{E8ED7573-D72E-49EC-857A-8C8E0F5CA981}" destId="{4FF5114D-3092-4D68-9CAE-ECDE379AF485}" srcOrd="0" destOrd="0" presId="urn:microsoft.com/office/officeart/2005/8/layout/vList2"/>
    <dgm:cxn modelId="{E3BCE7E4-B041-4DDC-9E03-BE2A88046590}" srcId="{9B2E851F-857A-4332-8E7A-824956E6E8DB}" destId="{007513D4-E766-4964-B3E0-600974C8AF86}" srcOrd="2" destOrd="0" parTransId="{85866851-F205-4199-92A5-97539A9728EF}" sibTransId="{1C6E5E1A-D38B-401A-9EB0-E3B1A9691FC1}"/>
    <dgm:cxn modelId="{2F5F4C14-0ED8-4FA2-B3B1-047ACBFF8B94}" srcId="{9B2E851F-857A-4332-8E7A-824956E6E8DB}" destId="{5427EA46-FC80-4DBC-8CE0-91B9AE34A0F2}" srcOrd="1" destOrd="0" parTransId="{04AB7768-BAC0-4F02-A21B-FDBE4249F2F5}" sibTransId="{10169D95-05F0-4C7F-999F-06C3173D4A1C}"/>
    <dgm:cxn modelId="{DB88F3EC-8567-47FF-8E69-6F19D410D339}" type="presOf" srcId="{C5AF9F4D-9BEF-4E3D-99BC-D8F42383AF13}" destId="{A28DB162-D07B-4234-AA91-B5165A99E586}" srcOrd="0" destOrd="0" presId="urn:microsoft.com/office/officeart/2005/8/layout/vList2"/>
    <dgm:cxn modelId="{A2886B8C-08EC-454D-9233-87E48C2A40BD}" type="presOf" srcId="{CDA29641-A57F-4974-818C-33BD528B1894}" destId="{819B63F2-30AB-41E6-8237-D6696815FB77}" srcOrd="0" destOrd="0" presId="urn:microsoft.com/office/officeart/2005/8/layout/vList2"/>
    <dgm:cxn modelId="{752F7F34-E1CD-4B45-92C0-AB9129027349}" srcId="{9B2E851F-857A-4332-8E7A-824956E6E8DB}" destId="{C5AF9F4D-9BEF-4E3D-99BC-D8F42383AF13}" srcOrd="0" destOrd="0" parTransId="{4EBF2B97-3342-4925-8689-9909171A1B00}" sibTransId="{E6B85141-1D60-4EDC-A1C9-D980171F73A5}"/>
    <dgm:cxn modelId="{3FB84737-5ADD-4477-8A0C-A28526B9745B}" type="presOf" srcId="{9B2E851F-857A-4332-8E7A-824956E6E8DB}" destId="{71C9772C-2C8F-430C-BD6C-12709B2544C9}" srcOrd="0" destOrd="0" presId="urn:microsoft.com/office/officeart/2005/8/layout/vList2"/>
    <dgm:cxn modelId="{37C24FCF-4CCB-49FA-8380-BEE9115E5AFD}" type="presOf" srcId="{5427EA46-FC80-4DBC-8CE0-91B9AE34A0F2}" destId="{99521023-7BF4-4310-919E-52B196304BF3}" srcOrd="0" destOrd="0" presId="urn:microsoft.com/office/officeart/2005/8/layout/vList2"/>
    <dgm:cxn modelId="{0BB52C94-0535-4FB3-94DB-F8EF6713954B}" srcId="{9B2E851F-857A-4332-8E7A-824956E6E8DB}" destId="{CDA29641-A57F-4974-818C-33BD528B1894}" srcOrd="3" destOrd="0" parTransId="{A0245826-FA1A-456A-ADE7-CEC89E51FDF6}" sibTransId="{E59831F7-A520-47E5-AEF3-432210EAABD7}"/>
    <dgm:cxn modelId="{7F871D1D-3293-43F6-9288-71CBF322E0E0}" type="presOf" srcId="{007513D4-E766-4964-B3E0-600974C8AF86}" destId="{6AAC957A-ECA3-4356-8C78-0625DE30E851}" srcOrd="0" destOrd="0" presId="urn:microsoft.com/office/officeart/2005/8/layout/vList2"/>
    <dgm:cxn modelId="{3B508B00-025D-40B0-88E4-0254F0DB66DE}" type="presParOf" srcId="{71C9772C-2C8F-430C-BD6C-12709B2544C9}" destId="{A28DB162-D07B-4234-AA91-B5165A99E586}" srcOrd="0" destOrd="0" presId="urn:microsoft.com/office/officeart/2005/8/layout/vList2"/>
    <dgm:cxn modelId="{3900F098-F3D5-4759-BAC7-749FC6D22D15}" type="presParOf" srcId="{71C9772C-2C8F-430C-BD6C-12709B2544C9}" destId="{C6ECD4E1-5725-4B41-81C8-01ACAD52D636}" srcOrd="1" destOrd="0" presId="urn:microsoft.com/office/officeart/2005/8/layout/vList2"/>
    <dgm:cxn modelId="{0D15142A-BA75-4AC2-BBAC-CB9287A86608}" type="presParOf" srcId="{71C9772C-2C8F-430C-BD6C-12709B2544C9}" destId="{99521023-7BF4-4310-919E-52B196304BF3}" srcOrd="2" destOrd="0" presId="urn:microsoft.com/office/officeart/2005/8/layout/vList2"/>
    <dgm:cxn modelId="{A242B58F-78FD-473C-904F-74C6EE95A843}" type="presParOf" srcId="{71C9772C-2C8F-430C-BD6C-12709B2544C9}" destId="{BF24FB9C-4332-4BC4-88D8-50920F00FDF1}" srcOrd="3" destOrd="0" presId="urn:microsoft.com/office/officeart/2005/8/layout/vList2"/>
    <dgm:cxn modelId="{84298288-0D84-4E35-A1BE-C49F67A83B8E}" type="presParOf" srcId="{71C9772C-2C8F-430C-BD6C-12709B2544C9}" destId="{6AAC957A-ECA3-4356-8C78-0625DE30E851}" srcOrd="4" destOrd="0" presId="urn:microsoft.com/office/officeart/2005/8/layout/vList2"/>
    <dgm:cxn modelId="{EE56DAAF-F82F-4CCE-95E6-1D405A7235DD}" type="presParOf" srcId="{71C9772C-2C8F-430C-BD6C-12709B2544C9}" destId="{178D37D5-B477-4E41-B068-149CE9943631}" srcOrd="5" destOrd="0" presId="urn:microsoft.com/office/officeart/2005/8/layout/vList2"/>
    <dgm:cxn modelId="{08A6DA8B-94E3-44CE-9BB0-3D71E54A0B40}" type="presParOf" srcId="{71C9772C-2C8F-430C-BD6C-12709B2544C9}" destId="{819B63F2-30AB-41E6-8237-D6696815FB77}" srcOrd="6" destOrd="0" presId="urn:microsoft.com/office/officeart/2005/8/layout/vList2"/>
    <dgm:cxn modelId="{FDD07FA5-B923-4D09-8A76-D3EBF955DEA6}" type="presParOf" srcId="{71C9772C-2C8F-430C-BD6C-12709B2544C9}" destId="{AF2B8752-48F0-4129-BC9B-B091894AAFBA}" srcOrd="7" destOrd="0" presId="urn:microsoft.com/office/officeart/2005/8/layout/vList2"/>
    <dgm:cxn modelId="{174F5390-54F1-4D29-BEF1-66FC7C0E2A57}" type="presParOf" srcId="{71C9772C-2C8F-430C-BD6C-12709B2544C9}" destId="{4FF5114D-3092-4D68-9CAE-ECDE379AF48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F86F93-427F-4AED-9A4B-ECEB20A8FD5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8484A58-0D80-488F-83D3-D2B7621D10D7}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cs-CZ" sz="2400" b="0" dirty="0" smtClean="0"/>
            <a:t>Kontinuální přírůstek zejména v „satelitech“</a:t>
          </a:r>
          <a:endParaRPr lang="cs-CZ" sz="2400" b="0" dirty="0"/>
        </a:p>
      </dgm:t>
    </dgm:pt>
    <dgm:pt modelId="{53596515-0438-4D31-B649-AD9CA09CAAD4}" type="parTrans" cxnId="{EDAC9B58-FFC1-47E8-8128-2B24A3EA06B8}">
      <dgm:prSet/>
      <dgm:spPr/>
      <dgm:t>
        <a:bodyPr/>
        <a:lstStyle/>
        <a:p>
          <a:endParaRPr lang="cs-CZ"/>
        </a:p>
      </dgm:t>
    </dgm:pt>
    <dgm:pt modelId="{112DB2A7-C9F1-4374-9637-6BF9AC6DA289}" type="sibTrans" cxnId="{EDAC9B58-FFC1-47E8-8128-2B24A3EA06B8}">
      <dgm:prSet/>
      <dgm:spPr/>
      <dgm:t>
        <a:bodyPr/>
        <a:lstStyle/>
        <a:p>
          <a:endParaRPr lang="cs-CZ"/>
        </a:p>
      </dgm:t>
    </dgm:pt>
    <dgm:pt modelId="{553D873C-E86B-4D4A-B8CC-A509088BF11B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cs-CZ" sz="2400" b="0" dirty="0" smtClean="0"/>
            <a:t>Od roku 2006 více narozených než zemřelých</a:t>
          </a:r>
          <a:endParaRPr lang="cs-CZ" sz="2400" b="0" dirty="0"/>
        </a:p>
      </dgm:t>
    </dgm:pt>
    <dgm:pt modelId="{EFDC29CF-4646-4F5D-AF81-AEA851E27ACC}" type="parTrans" cxnId="{0DA74B97-338F-4E43-9345-58BECF037D6F}">
      <dgm:prSet/>
      <dgm:spPr/>
      <dgm:t>
        <a:bodyPr/>
        <a:lstStyle/>
        <a:p>
          <a:endParaRPr lang="cs-CZ"/>
        </a:p>
      </dgm:t>
    </dgm:pt>
    <dgm:pt modelId="{34AD4CFE-B9B6-4601-8A30-086F8054F43D}" type="sibTrans" cxnId="{0DA74B97-338F-4E43-9345-58BECF037D6F}">
      <dgm:prSet/>
      <dgm:spPr/>
      <dgm:t>
        <a:bodyPr/>
        <a:lstStyle/>
        <a:p>
          <a:endParaRPr lang="cs-CZ"/>
        </a:p>
      </dgm:t>
    </dgm:pt>
    <dgm:pt modelId="{07D4CE3F-EB22-4231-B403-B97FB1C5593F}">
      <dgm:prSet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cs-CZ" sz="2400" b="0" dirty="0" smtClean="0"/>
            <a:t>Nejmladší kraj, přesto průměrný věk roste</a:t>
          </a:r>
          <a:endParaRPr lang="cs-CZ" sz="2400" b="0" dirty="0"/>
        </a:p>
      </dgm:t>
    </dgm:pt>
    <dgm:pt modelId="{65B61BB5-D0CB-4A05-BE3D-CC0BB3473B25}" type="parTrans" cxnId="{BC77AFF2-84B0-419C-BEC4-8575E10C3E67}">
      <dgm:prSet/>
      <dgm:spPr/>
      <dgm:t>
        <a:bodyPr/>
        <a:lstStyle/>
        <a:p>
          <a:endParaRPr lang="cs-CZ"/>
        </a:p>
      </dgm:t>
    </dgm:pt>
    <dgm:pt modelId="{202E3ADB-18C3-4EA1-BD48-E384EFE564A5}" type="sibTrans" cxnId="{BC77AFF2-84B0-419C-BEC4-8575E10C3E67}">
      <dgm:prSet/>
      <dgm:spPr/>
      <dgm:t>
        <a:bodyPr/>
        <a:lstStyle/>
        <a:p>
          <a:endParaRPr lang="cs-CZ"/>
        </a:p>
      </dgm:t>
    </dgm:pt>
    <dgm:pt modelId="{3B416C20-95D4-4250-AAE3-54E635BC1C2C}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cs-CZ" sz="2400" b="0" dirty="0" smtClean="0"/>
            <a:t>2. nejvyšší míra zaměstnanosti v ČR</a:t>
          </a:r>
          <a:endParaRPr lang="cs-CZ" sz="2400" b="0" dirty="0"/>
        </a:p>
      </dgm:t>
    </dgm:pt>
    <dgm:pt modelId="{AB39BCA0-9FAE-43EC-8C83-02A6C4AD0891}" type="parTrans" cxnId="{7DBAB44E-2C53-42CE-B675-D96ED6AAB235}">
      <dgm:prSet/>
      <dgm:spPr/>
      <dgm:t>
        <a:bodyPr/>
        <a:lstStyle/>
        <a:p>
          <a:endParaRPr lang="cs-CZ"/>
        </a:p>
      </dgm:t>
    </dgm:pt>
    <dgm:pt modelId="{FEB9DD28-6E56-4680-AA99-FBF8023AB5FD}" type="sibTrans" cxnId="{7DBAB44E-2C53-42CE-B675-D96ED6AAB235}">
      <dgm:prSet/>
      <dgm:spPr/>
      <dgm:t>
        <a:bodyPr/>
        <a:lstStyle/>
        <a:p>
          <a:endParaRPr lang="cs-CZ"/>
        </a:p>
      </dgm:t>
    </dgm:pt>
    <dgm:pt modelId="{B9633756-27A4-466B-95AD-ABB27EDA4B20}" type="pres">
      <dgm:prSet presAssocID="{D1F86F93-427F-4AED-9A4B-ECEB20A8FD5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3A6A7BB6-3903-4E1D-907E-A185ECA55C4F}" type="pres">
      <dgm:prSet presAssocID="{D8484A58-0D80-488F-83D3-D2B7621D10D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80969EF-9627-43A3-945F-2FDBD21F5203}" type="pres">
      <dgm:prSet presAssocID="{112DB2A7-C9F1-4374-9637-6BF9AC6DA289}" presName="spacer" presStyleCnt="0"/>
      <dgm:spPr/>
    </dgm:pt>
    <dgm:pt modelId="{505F8E79-8E8F-4201-8995-41D02272EB1A}" type="pres">
      <dgm:prSet presAssocID="{553D873C-E86B-4D4A-B8CC-A509088BF11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5FF55E6-B6EF-43E4-A0BA-F14652B4AD36}" type="pres">
      <dgm:prSet presAssocID="{34AD4CFE-B9B6-4601-8A30-086F8054F43D}" presName="spacer" presStyleCnt="0"/>
      <dgm:spPr/>
    </dgm:pt>
    <dgm:pt modelId="{9193A231-1129-4BDA-A5E5-4EB45864D618}" type="pres">
      <dgm:prSet presAssocID="{07D4CE3F-EB22-4231-B403-B97FB1C5593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3C3AC86-075F-423A-BA37-498661BE4BB7}" type="pres">
      <dgm:prSet presAssocID="{202E3ADB-18C3-4EA1-BD48-E384EFE564A5}" presName="spacer" presStyleCnt="0"/>
      <dgm:spPr/>
    </dgm:pt>
    <dgm:pt modelId="{476B75B5-0B0D-4B4A-A81C-643579F93491}" type="pres">
      <dgm:prSet presAssocID="{3B416C20-95D4-4250-AAE3-54E635BC1C2C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797F906F-9AED-4E68-8069-5991949D62FE}" type="presOf" srcId="{D1F86F93-427F-4AED-9A4B-ECEB20A8FD56}" destId="{B9633756-27A4-466B-95AD-ABB27EDA4B20}" srcOrd="0" destOrd="0" presId="urn:microsoft.com/office/officeart/2005/8/layout/vList2"/>
    <dgm:cxn modelId="{7DBAB44E-2C53-42CE-B675-D96ED6AAB235}" srcId="{D1F86F93-427F-4AED-9A4B-ECEB20A8FD56}" destId="{3B416C20-95D4-4250-AAE3-54E635BC1C2C}" srcOrd="3" destOrd="0" parTransId="{AB39BCA0-9FAE-43EC-8C83-02A6C4AD0891}" sibTransId="{FEB9DD28-6E56-4680-AA99-FBF8023AB5FD}"/>
    <dgm:cxn modelId="{338CAF45-83A1-45C2-B58B-5B10946F0051}" type="presOf" srcId="{3B416C20-95D4-4250-AAE3-54E635BC1C2C}" destId="{476B75B5-0B0D-4B4A-A81C-643579F93491}" srcOrd="0" destOrd="0" presId="urn:microsoft.com/office/officeart/2005/8/layout/vList2"/>
    <dgm:cxn modelId="{EDAC9B58-FFC1-47E8-8128-2B24A3EA06B8}" srcId="{D1F86F93-427F-4AED-9A4B-ECEB20A8FD56}" destId="{D8484A58-0D80-488F-83D3-D2B7621D10D7}" srcOrd="0" destOrd="0" parTransId="{53596515-0438-4D31-B649-AD9CA09CAAD4}" sibTransId="{112DB2A7-C9F1-4374-9637-6BF9AC6DA289}"/>
    <dgm:cxn modelId="{BC77AFF2-84B0-419C-BEC4-8575E10C3E67}" srcId="{D1F86F93-427F-4AED-9A4B-ECEB20A8FD56}" destId="{07D4CE3F-EB22-4231-B403-B97FB1C5593F}" srcOrd="2" destOrd="0" parTransId="{65B61BB5-D0CB-4A05-BE3D-CC0BB3473B25}" sibTransId="{202E3ADB-18C3-4EA1-BD48-E384EFE564A5}"/>
    <dgm:cxn modelId="{64CAA0EE-CB1E-4BF7-81C0-FD772C0C8CEA}" type="presOf" srcId="{07D4CE3F-EB22-4231-B403-B97FB1C5593F}" destId="{9193A231-1129-4BDA-A5E5-4EB45864D618}" srcOrd="0" destOrd="0" presId="urn:microsoft.com/office/officeart/2005/8/layout/vList2"/>
    <dgm:cxn modelId="{2D09FF48-9065-4C69-A81F-4D19944C8C51}" type="presOf" srcId="{553D873C-E86B-4D4A-B8CC-A509088BF11B}" destId="{505F8E79-8E8F-4201-8995-41D02272EB1A}" srcOrd="0" destOrd="0" presId="urn:microsoft.com/office/officeart/2005/8/layout/vList2"/>
    <dgm:cxn modelId="{E130EF86-89AE-443F-907F-029432DF65D1}" type="presOf" srcId="{D8484A58-0D80-488F-83D3-D2B7621D10D7}" destId="{3A6A7BB6-3903-4E1D-907E-A185ECA55C4F}" srcOrd="0" destOrd="0" presId="urn:microsoft.com/office/officeart/2005/8/layout/vList2"/>
    <dgm:cxn modelId="{0DA74B97-338F-4E43-9345-58BECF037D6F}" srcId="{D1F86F93-427F-4AED-9A4B-ECEB20A8FD56}" destId="{553D873C-E86B-4D4A-B8CC-A509088BF11B}" srcOrd="1" destOrd="0" parTransId="{EFDC29CF-4646-4F5D-AF81-AEA851E27ACC}" sibTransId="{34AD4CFE-B9B6-4601-8A30-086F8054F43D}"/>
    <dgm:cxn modelId="{3A7E8B0B-465E-4841-874A-246C4658ACF5}" type="presParOf" srcId="{B9633756-27A4-466B-95AD-ABB27EDA4B20}" destId="{3A6A7BB6-3903-4E1D-907E-A185ECA55C4F}" srcOrd="0" destOrd="0" presId="urn:microsoft.com/office/officeart/2005/8/layout/vList2"/>
    <dgm:cxn modelId="{B4DBD34A-3708-4F8E-9838-AA6B807BB35A}" type="presParOf" srcId="{B9633756-27A4-466B-95AD-ABB27EDA4B20}" destId="{580969EF-9627-43A3-945F-2FDBD21F5203}" srcOrd="1" destOrd="0" presId="urn:microsoft.com/office/officeart/2005/8/layout/vList2"/>
    <dgm:cxn modelId="{F3903C83-BF17-4FB9-984F-3F4592DC34D7}" type="presParOf" srcId="{B9633756-27A4-466B-95AD-ABB27EDA4B20}" destId="{505F8E79-8E8F-4201-8995-41D02272EB1A}" srcOrd="2" destOrd="0" presId="urn:microsoft.com/office/officeart/2005/8/layout/vList2"/>
    <dgm:cxn modelId="{12A67A4A-6BAC-4079-826E-DE616430FFB9}" type="presParOf" srcId="{B9633756-27A4-466B-95AD-ABB27EDA4B20}" destId="{D5FF55E6-B6EF-43E4-A0BA-F14652B4AD36}" srcOrd="3" destOrd="0" presId="urn:microsoft.com/office/officeart/2005/8/layout/vList2"/>
    <dgm:cxn modelId="{0272AAB9-44E5-4DB6-85E9-C10A9C96A58B}" type="presParOf" srcId="{B9633756-27A4-466B-95AD-ABB27EDA4B20}" destId="{9193A231-1129-4BDA-A5E5-4EB45864D618}" srcOrd="4" destOrd="0" presId="urn:microsoft.com/office/officeart/2005/8/layout/vList2"/>
    <dgm:cxn modelId="{A9193099-5A5C-4B9E-B11D-CF849C46A2DA}" type="presParOf" srcId="{B9633756-27A4-466B-95AD-ABB27EDA4B20}" destId="{A3C3AC86-075F-423A-BA37-498661BE4BB7}" srcOrd="5" destOrd="0" presId="urn:microsoft.com/office/officeart/2005/8/layout/vList2"/>
    <dgm:cxn modelId="{E819648D-7AF0-49E6-862A-CF142491A993}" type="presParOf" srcId="{B9633756-27A4-466B-95AD-ABB27EDA4B20}" destId="{476B75B5-0B0D-4B4A-A81C-643579F9349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164C028-E8D7-4AE6-B20D-89A5CA53CEDC}" type="doc">
      <dgm:prSet loTypeId="urn:microsoft.com/office/officeart/2005/8/layout/vList2" loCatId="list" qsTypeId="urn:microsoft.com/office/officeart/2005/8/quickstyle/simple1" qsCatId="simple" csTypeId="urn:microsoft.com/office/officeart/2005/8/colors/colorful1#6" csCatId="colorful" phldr="1"/>
      <dgm:spPr/>
      <dgm:t>
        <a:bodyPr/>
        <a:lstStyle/>
        <a:p>
          <a:endParaRPr lang="cs-CZ"/>
        </a:p>
      </dgm:t>
    </dgm:pt>
    <dgm:pt modelId="{7AAB1194-DC73-4864-A64B-7A9C5902967D}">
      <dgm:prSet/>
      <dgm:spPr>
        <a:solidFill>
          <a:srgbClr val="F7E1E4"/>
        </a:solidFill>
        <a:ln w="28575">
          <a:solidFill>
            <a:srgbClr val="C00000"/>
          </a:solidFill>
        </a:ln>
      </dgm:spPr>
      <dgm:t>
        <a:bodyPr/>
        <a:lstStyle/>
        <a:p>
          <a:pPr rtl="0"/>
          <a:r>
            <a:rPr lang="cs-CZ" b="1" u="none" dirty="0" smtClean="0">
              <a:solidFill>
                <a:srgbClr val="C00000"/>
              </a:solidFill>
            </a:rPr>
            <a:t>NAPLŇOVÁNÍ POTŘEB OSOB OHROŽENÝCH SOCIÁLNÍM VYLOUČENÍM</a:t>
          </a:r>
          <a:endParaRPr lang="cs-CZ" u="none" dirty="0">
            <a:solidFill>
              <a:srgbClr val="C00000"/>
            </a:solidFill>
          </a:endParaRPr>
        </a:p>
      </dgm:t>
    </dgm:pt>
    <dgm:pt modelId="{9DBCF0FD-5466-4909-A235-90D5A56BAEE0}" type="parTrans" cxnId="{2B05B740-B0C2-4CE3-89F2-E8AD845D348A}">
      <dgm:prSet/>
      <dgm:spPr/>
      <dgm:t>
        <a:bodyPr/>
        <a:lstStyle/>
        <a:p>
          <a:endParaRPr lang="cs-CZ"/>
        </a:p>
      </dgm:t>
    </dgm:pt>
    <dgm:pt modelId="{5C4908DE-A513-4C01-B51A-3C72E4724D03}" type="sibTrans" cxnId="{2B05B740-B0C2-4CE3-89F2-E8AD845D348A}">
      <dgm:prSet/>
      <dgm:spPr/>
      <dgm:t>
        <a:bodyPr/>
        <a:lstStyle/>
        <a:p>
          <a:endParaRPr lang="cs-CZ"/>
        </a:p>
      </dgm:t>
    </dgm:pt>
    <dgm:pt modelId="{423B0AEA-1BCC-4D22-8D4A-B85530AE311E}">
      <dgm:prSet/>
      <dgm:spPr/>
      <dgm:t>
        <a:bodyPr/>
        <a:lstStyle/>
        <a:p>
          <a:pPr rtl="0"/>
          <a:r>
            <a:rPr lang="cs-CZ" dirty="0" smtClean="0"/>
            <a:t>Potřebnost služeb nocleháren a </a:t>
          </a:r>
          <a:r>
            <a:rPr lang="cs-CZ" dirty="0" err="1" smtClean="0"/>
            <a:t>nízkoprahových</a:t>
          </a:r>
          <a:r>
            <a:rPr lang="cs-CZ" dirty="0" smtClean="0"/>
            <a:t> denních center (cca 1/3 ORP)</a:t>
          </a:r>
          <a:endParaRPr lang="cs-CZ" dirty="0"/>
        </a:p>
      </dgm:t>
    </dgm:pt>
    <dgm:pt modelId="{CF6A36CB-79CC-4021-AB44-E84F3E80B432}" type="parTrans" cxnId="{F60B3DEC-70EB-40A0-9F99-2B29BAEC69EC}">
      <dgm:prSet/>
      <dgm:spPr/>
      <dgm:t>
        <a:bodyPr/>
        <a:lstStyle/>
        <a:p>
          <a:endParaRPr lang="cs-CZ"/>
        </a:p>
      </dgm:t>
    </dgm:pt>
    <dgm:pt modelId="{615B99D1-E763-43EC-A8F1-A5C5962826C7}" type="sibTrans" cxnId="{F60B3DEC-70EB-40A0-9F99-2B29BAEC69EC}">
      <dgm:prSet/>
      <dgm:spPr/>
      <dgm:t>
        <a:bodyPr/>
        <a:lstStyle/>
        <a:p>
          <a:endParaRPr lang="cs-CZ"/>
        </a:p>
      </dgm:t>
    </dgm:pt>
    <dgm:pt modelId="{6F1F97B5-F4DF-46CA-8E9D-BA8E8C9E9348}">
      <dgm:prSet/>
      <dgm:spPr/>
      <dgm:t>
        <a:bodyPr/>
        <a:lstStyle/>
        <a:p>
          <a:pPr rtl="0"/>
          <a:r>
            <a:rPr lang="cs-CZ" dirty="0" smtClean="0"/>
            <a:t>Návazné služby: absence dostupného, prostupného a sociálního bydlení</a:t>
          </a:r>
          <a:endParaRPr lang="cs-CZ" dirty="0"/>
        </a:p>
      </dgm:t>
    </dgm:pt>
    <dgm:pt modelId="{C3A98B4E-E848-4E1B-ACFC-DCC735B4F62E}" type="parTrans" cxnId="{37B08FD9-33A8-414F-90D0-8EB0206BB3CA}">
      <dgm:prSet/>
      <dgm:spPr/>
      <dgm:t>
        <a:bodyPr/>
        <a:lstStyle/>
        <a:p>
          <a:endParaRPr lang="cs-CZ"/>
        </a:p>
      </dgm:t>
    </dgm:pt>
    <dgm:pt modelId="{B0FE7369-1A0D-4298-9F24-C451EF631497}" type="sibTrans" cxnId="{37B08FD9-33A8-414F-90D0-8EB0206BB3CA}">
      <dgm:prSet/>
      <dgm:spPr/>
      <dgm:t>
        <a:bodyPr/>
        <a:lstStyle/>
        <a:p>
          <a:endParaRPr lang="cs-CZ"/>
        </a:p>
      </dgm:t>
    </dgm:pt>
    <dgm:pt modelId="{33904455-A724-4AF5-A5A1-E11D75ED2BCC}">
      <dgm:prSet/>
      <dgm:spPr>
        <a:solidFill>
          <a:srgbClr val="F7E1E4"/>
        </a:solidFill>
        <a:ln w="28575">
          <a:solidFill>
            <a:srgbClr val="C00000"/>
          </a:solidFill>
        </a:ln>
      </dgm:spPr>
      <dgm:t>
        <a:bodyPr/>
        <a:lstStyle/>
        <a:p>
          <a:pPr rtl="0"/>
          <a:r>
            <a:rPr lang="cs-CZ" b="1" u="none" dirty="0" smtClean="0">
              <a:solidFill>
                <a:srgbClr val="C00000"/>
              </a:solidFill>
            </a:rPr>
            <a:t>ZAJIŠTĚNÍ SPECIFICKÝCH PRŮŘEZOVÝCH POTŘEB</a:t>
          </a:r>
          <a:endParaRPr lang="cs-CZ" u="none" dirty="0">
            <a:solidFill>
              <a:srgbClr val="C00000"/>
            </a:solidFill>
          </a:endParaRPr>
        </a:p>
      </dgm:t>
    </dgm:pt>
    <dgm:pt modelId="{7DE75B84-92E2-4C8C-A3C0-E1C59AA466C4}" type="parTrans" cxnId="{26880C44-FAFC-4A90-A840-BDAD7285F5A4}">
      <dgm:prSet/>
      <dgm:spPr/>
      <dgm:t>
        <a:bodyPr/>
        <a:lstStyle/>
        <a:p>
          <a:endParaRPr lang="cs-CZ"/>
        </a:p>
      </dgm:t>
    </dgm:pt>
    <dgm:pt modelId="{E73AFB99-06C9-48FD-9B3B-B9C2247E5B7E}" type="sibTrans" cxnId="{26880C44-FAFC-4A90-A840-BDAD7285F5A4}">
      <dgm:prSet/>
      <dgm:spPr/>
      <dgm:t>
        <a:bodyPr/>
        <a:lstStyle/>
        <a:p>
          <a:endParaRPr lang="cs-CZ"/>
        </a:p>
      </dgm:t>
    </dgm:pt>
    <dgm:pt modelId="{D3A4D992-F98B-44CB-9773-B3C10469F9FC}">
      <dgm:prSet/>
      <dgm:spPr/>
      <dgm:t>
        <a:bodyPr/>
        <a:lstStyle/>
        <a:p>
          <a:pPr rtl="0"/>
          <a:r>
            <a:rPr lang="cs-CZ" dirty="0" smtClean="0"/>
            <a:t>Vysoká potřebnost zajištění informací a pomoci v oblasti dluhové problematiky (sociálních či návazných služeb)</a:t>
          </a:r>
          <a:endParaRPr lang="cs-CZ" dirty="0"/>
        </a:p>
      </dgm:t>
    </dgm:pt>
    <dgm:pt modelId="{3AE7B6E9-EE7C-4C35-BC6D-16DFA92D1BEB}" type="parTrans" cxnId="{6C9E37E7-DC40-4D4E-A14A-5D27E24AB78C}">
      <dgm:prSet/>
      <dgm:spPr/>
      <dgm:t>
        <a:bodyPr/>
        <a:lstStyle/>
        <a:p>
          <a:endParaRPr lang="cs-CZ"/>
        </a:p>
      </dgm:t>
    </dgm:pt>
    <dgm:pt modelId="{8DB906C8-3134-4BE8-8C41-D3C86E3F2F01}" type="sibTrans" cxnId="{6C9E37E7-DC40-4D4E-A14A-5D27E24AB78C}">
      <dgm:prSet/>
      <dgm:spPr/>
      <dgm:t>
        <a:bodyPr/>
        <a:lstStyle/>
        <a:p>
          <a:endParaRPr lang="cs-CZ"/>
        </a:p>
      </dgm:t>
    </dgm:pt>
    <dgm:pt modelId="{98AD6076-2ED1-4791-8A45-C3E131BA717E}">
      <dgm:prSet/>
      <dgm:spPr/>
      <dgm:t>
        <a:bodyPr/>
        <a:lstStyle/>
        <a:p>
          <a:pPr rtl="0"/>
          <a:r>
            <a:rPr lang="cs-CZ" dirty="0" smtClean="0"/>
            <a:t>Potřebnost kompenzace smyslových postižení včetně odstraňování bariér v běžném prostředí</a:t>
          </a:r>
          <a:endParaRPr lang="cs-CZ" dirty="0"/>
        </a:p>
      </dgm:t>
    </dgm:pt>
    <dgm:pt modelId="{87BC875E-99AC-4548-818F-DC133BA03306}" type="parTrans" cxnId="{5F313533-464A-4F6A-A076-570409258ED9}">
      <dgm:prSet/>
      <dgm:spPr/>
      <dgm:t>
        <a:bodyPr/>
        <a:lstStyle/>
        <a:p>
          <a:endParaRPr lang="cs-CZ"/>
        </a:p>
      </dgm:t>
    </dgm:pt>
    <dgm:pt modelId="{6C6CE5FF-094B-41F0-8333-159E7F660F85}" type="sibTrans" cxnId="{5F313533-464A-4F6A-A076-570409258ED9}">
      <dgm:prSet/>
      <dgm:spPr/>
      <dgm:t>
        <a:bodyPr/>
        <a:lstStyle/>
        <a:p>
          <a:endParaRPr lang="cs-CZ"/>
        </a:p>
      </dgm:t>
    </dgm:pt>
    <dgm:pt modelId="{94F4F81C-D117-4049-9676-20B3E30FECD7}" type="pres">
      <dgm:prSet presAssocID="{1164C028-E8D7-4AE6-B20D-89A5CA53CED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37378EFD-9A18-4371-A973-7F0CE40109B1}" type="pres">
      <dgm:prSet presAssocID="{7AAB1194-DC73-4864-A64B-7A9C5902967D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C727598-B9B2-41F8-BEF2-3D3B801F4E42}" type="pres">
      <dgm:prSet presAssocID="{5C4908DE-A513-4C01-B51A-3C72E4724D03}" presName="spacer" presStyleCnt="0"/>
      <dgm:spPr/>
    </dgm:pt>
    <dgm:pt modelId="{AD2D8D32-5729-444D-955E-0D98BE6A546E}" type="pres">
      <dgm:prSet presAssocID="{423B0AEA-1BCC-4D22-8D4A-B85530AE311E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27087B4-56DB-4573-9535-3E3C0635FCAC}" type="pres">
      <dgm:prSet presAssocID="{615B99D1-E763-43EC-A8F1-A5C5962826C7}" presName="spacer" presStyleCnt="0"/>
      <dgm:spPr/>
    </dgm:pt>
    <dgm:pt modelId="{D4176271-9823-4B30-B6D7-ACB3AACB4B57}" type="pres">
      <dgm:prSet presAssocID="{6F1F97B5-F4DF-46CA-8E9D-BA8E8C9E9348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32F7706-3204-4052-9C1F-C46F74F690E4}" type="pres">
      <dgm:prSet presAssocID="{B0FE7369-1A0D-4298-9F24-C451EF631497}" presName="spacer" presStyleCnt="0"/>
      <dgm:spPr/>
    </dgm:pt>
    <dgm:pt modelId="{E7190BCE-A33B-4EF1-B427-483494278ADE}" type="pres">
      <dgm:prSet presAssocID="{33904455-A724-4AF5-A5A1-E11D75ED2BCC}" presName="parentText" presStyleLbl="node1" presStyleIdx="3" presStyleCnt="6" custLinFactNeighborX="-13776" custLinFactNeighborY="8159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B3B3898-8FB4-4303-900B-EC028A0C1ED7}" type="pres">
      <dgm:prSet presAssocID="{E73AFB99-06C9-48FD-9B3B-B9C2247E5B7E}" presName="spacer" presStyleCnt="0"/>
      <dgm:spPr/>
    </dgm:pt>
    <dgm:pt modelId="{2E28FC8B-B81F-4CE2-9C66-EAAB47743579}" type="pres">
      <dgm:prSet presAssocID="{D3A4D992-F98B-44CB-9773-B3C10469F9FC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6A1E79B-810C-44AD-BBE6-FA6C4C124C31}" type="pres">
      <dgm:prSet presAssocID="{8DB906C8-3134-4BE8-8C41-D3C86E3F2F01}" presName="spacer" presStyleCnt="0"/>
      <dgm:spPr/>
    </dgm:pt>
    <dgm:pt modelId="{E80FE81D-795F-4F72-BE85-CBF82998F099}" type="pres">
      <dgm:prSet presAssocID="{98AD6076-2ED1-4791-8A45-C3E131BA717E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3FD8078-7DDF-4411-AD95-F37A75B25DEE}" type="presOf" srcId="{423B0AEA-1BCC-4D22-8D4A-B85530AE311E}" destId="{AD2D8D32-5729-444D-955E-0D98BE6A546E}" srcOrd="0" destOrd="0" presId="urn:microsoft.com/office/officeart/2005/8/layout/vList2"/>
    <dgm:cxn modelId="{F561485E-9401-4D1F-9262-86D1C83B99E5}" type="presOf" srcId="{98AD6076-2ED1-4791-8A45-C3E131BA717E}" destId="{E80FE81D-795F-4F72-BE85-CBF82998F099}" srcOrd="0" destOrd="0" presId="urn:microsoft.com/office/officeart/2005/8/layout/vList2"/>
    <dgm:cxn modelId="{2B05B740-B0C2-4CE3-89F2-E8AD845D348A}" srcId="{1164C028-E8D7-4AE6-B20D-89A5CA53CEDC}" destId="{7AAB1194-DC73-4864-A64B-7A9C5902967D}" srcOrd="0" destOrd="0" parTransId="{9DBCF0FD-5466-4909-A235-90D5A56BAEE0}" sibTransId="{5C4908DE-A513-4C01-B51A-3C72E4724D03}"/>
    <dgm:cxn modelId="{7EE6A108-FF14-4129-8DB2-7624F264CDD9}" type="presOf" srcId="{1164C028-E8D7-4AE6-B20D-89A5CA53CEDC}" destId="{94F4F81C-D117-4049-9676-20B3E30FECD7}" srcOrd="0" destOrd="0" presId="urn:microsoft.com/office/officeart/2005/8/layout/vList2"/>
    <dgm:cxn modelId="{6E9C0ED6-7357-4E5E-92BA-FBF9BD37D63E}" type="presOf" srcId="{6F1F97B5-F4DF-46CA-8E9D-BA8E8C9E9348}" destId="{D4176271-9823-4B30-B6D7-ACB3AACB4B57}" srcOrd="0" destOrd="0" presId="urn:microsoft.com/office/officeart/2005/8/layout/vList2"/>
    <dgm:cxn modelId="{F60B3DEC-70EB-40A0-9F99-2B29BAEC69EC}" srcId="{1164C028-E8D7-4AE6-B20D-89A5CA53CEDC}" destId="{423B0AEA-1BCC-4D22-8D4A-B85530AE311E}" srcOrd="1" destOrd="0" parTransId="{CF6A36CB-79CC-4021-AB44-E84F3E80B432}" sibTransId="{615B99D1-E763-43EC-A8F1-A5C5962826C7}"/>
    <dgm:cxn modelId="{26880C44-FAFC-4A90-A840-BDAD7285F5A4}" srcId="{1164C028-E8D7-4AE6-B20D-89A5CA53CEDC}" destId="{33904455-A724-4AF5-A5A1-E11D75ED2BCC}" srcOrd="3" destOrd="0" parTransId="{7DE75B84-92E2-4C8C-A3C0-E1C59AA466C4}" sibTransId="{E73AFB99-06C9-48FD-9B3B-B9C2247E5B7E}"/>
    <dgm:cxn modelId="{C1A28D46-0C92-4B42-8A31-319516A3929E}" type="presOf" srcId="{33904455-A724-4AF5-A5A1-E11D75ED2BCC}" destId="{E7190BCE-A33B-4EF1-B427-483494278ADE}" srcOrd="0" destOrd="0" presId="urn:microsoft.com/office/officeart/2005/8/layout/vList2"/>
    <dgm:cxn modelId="{37B08FD9-33A8-414F-90D0-8EB0206BB3CA}" srcId="{1164C028-E8D7-4AE6-B20D-89A5CA53CEDC}" destId="{6F1F97B5-F4DF-46CA-8E9D-BA8E8C9E9348}" srcOrd="2" destOrd="0" parTransId="{C3A98B4E-E848-4E1B-ACFC-DCC735B4F62E}" sibTransId="{B0FE7369-1A0D-4298-9F24-C451EF631497}"/>
    <dgm:cxn modelId="{1E159164-C03F-4034-8145-16C859D593F9}" type="presOf" srcId="{7AAB1194-DC73-4864-A64B-7A9C5902967D}" destId="{37378EFD-9A18-4371-A973-7F0CE40109B1}" srcOrd="0" destOrd="0" presId="urn:microsoft.com/office/officeart/2005/8/layout/vList2"/>
    <dgm:cxn modelId="{6C9E37E7-DC40-4D4E-A14A-5D27E24AB78C}" srcId="{1164C028-E8D7-4AE6-B20D-89A5CA53CEDC}" destId="{D3A4D992-F98B-44CB-9773-B3C10469F9FC}" srcOrd="4" destOrd="0" parTransId="{3AE7B6E9-EE7C-4C35-BC6D-16DFA92D1BEB}" sibTransId="{8DB906C8-3134-4BE8-8C41-D3C86E3F2F01}"/>
    <dgm:cxn modelId="{5F313533-464A-4F6A-A076-570409258ED9}" srcId="{1164C028-E8D7-4AE6-B20D-89A5CA53CEDC}" destId="{98AD6076-2ED1-4791-8A45-C3E131BA717E}" srcOrd="5" destOrd="0" parTransId="{87BC875E-99AC-4548-818F-DC133BA03306}" sibTransId="{6C6CE5FF-094B-41F0-8333-159E7F660F85}"/>
    <dgm:cxn modelId="{24C45CCD-42DB-47F5-B89A-84320510EC92}" type="presOf" srcId="{D3A4D992-F98B-44CB-9773-B3C10469F9FC}" destId="{2E28FC8B-B81F-4CE2-9C66-EAAB47743579}" srcOrd="0" destOrd="0" presId="urn:microsoft.com/office/officeart/2005/8/layout/vList2"/>
    <dgm:cxn modelId="{7D52AE63-EBD5-4B50-90CE-737111D7C6E7}" type="presParOf" srcId="{94F4F81C-D117-4049-9676-20B3E30FECD7}" destId="{37378EFD-9A18-4371-A973-7F0CE40109B1}" srcOrd="0" destOrd="0" presId="urn:microsoft.com/office/officeart/2005/8/layout/vList2"/>
    <dgm:cxn modelId="{725432CA-1016-4E35-A4A3-3B95C660A69C}" type="presParOf" srcId="{94F4F81C-D117-4049-9676-20B3E30FECD7}" destId="{5C727598-B9B2-41F8-BEF2-3D3B801F4E42}" srcOrd="1" destOrd="0" presId="urn:microsoft.com/office/officeart/2005/8/layout/vList2"/>
    <dgm:cxn modelId="{C3F4CA3E-9D70-4E85-BC1B-9FC5E55F7F82}" type="presParOf" srcId="{94F4F81C-D117-4049-9676-20B3E30FECD7}" destId="{AD2D8D32-5729-444D-955E-0D98BE6A546E}" srcOrd="2" destOrd="0" presId="urn:microsoft.com/office/officeart/2005/8/layout/vList2"/>
    <dgm:cxn modelId="{B35B0A1C-61CD-4079-8BC1-7BFA2AE2B552}" type="presParOf" srcId="{94F4F81C-D117-4049-9676-20B3E30FECD7}" destId="{E27087B4-56DB-4573-9535-3E3C0635FCAC}" srcOrd="3" destOrd="0" presId="urn:microsoft.com/office/officeart/2005/8/layout/vList2"/>
    <dgm:cxn modelId="{B2E02417-CB45-4AB0-9A3A-9AAAE0C3CCDC}" type="presParOf" srcId="{94F4F81C-D117-4049-9676-20B3E30FECD7}" destId="{D4176271-9823-4B30-B6D7-ACB3AACB4B57}" srcOrd="4" destOrd="0" presId="urn:microsoft.com/office/officeart/2005/8/layout/vList2"/>
    <dgm:cxn modelId="{322ABDB1-CE7E-496B-802C-C7DD46048B3B}" type="presParOf" srcId="{94F4F81C-D117-4049-9676-20B3E30FECD7}" destId="{B32F7706-3204-4052-9C1F-C46F74F690E4}" srcOrd="5" destOrd="0" presId="urn:microsoft.com/office/officeart/2005/8/layout/vList2"/>
    <dgm:cxn modelId="{42C604F7-C31F-4766-9F31-45E730E030BF}" type="presParOf" srcId="{94F4F81C-D117-4049-9676-20B3E30FECD7}" destId="{E7190BCE-A33B-4EF1-B427-483494278ADE}" srcOrd="6" destOrd="0" presId="urn:microsoft.com/office/officeart/2005/8/layout/vList2"/>
    <dgm:cxn modelId="{BBDAB97E-BEBA-4D34-BAC5-05DCE160CA19}" type="presParOf" srcId="{94F4F81C-D117-4049-9676-20B3E30FECD7}" destId="{FB3B3898-8FB4-4303-900B-EC028A0C1ED7}" srcOrd="7" destOrd="0" presId="urn:microsoft.com/office/officeart/2005/8/layout/vList2"/>
    <dgm:cxn modelId="{AED17065-EAE2-4A03-87C1-92E76C6A23FB}" type="presParOf" srcId="{94F4F81C-D117-4049-9676-20B3E30FECD7}" destId="{2E28FC8B-B81F-4CE2-9C66-EAAB47743579}" srcOrd="8" destOrd="0" presId="urn:microsoft.com/office/officeart/2005/8/layout/vList2"/>
    <dgm:cxn modelId="{1E3FE638-1910-4FD2-A614-1B1DA9862F59}" type="presParOf" srcId="{94F4F81C-D117-4049-9676-20B3E30FECD7}" destId="{06A1E79B-810C-44AD-BBE6-FA6C4C124C31}" srcOrd="9" destOrd="0" presId="urn:microsoft.com/office/officeart/2005/8/layout/vList2"/>
    <dgm:cxn modelId="{92707161-F45F-4D9E-BA60-AC527EB1D382}" type="presParOf" srcId="{94F4F81C-D117-4049-9676-20B3E30FECD7}" destId="{E80FE81D-795F-4F72-BE85-CBF82998F09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B57E2F-4EC3-4CA5-87C6-9904C1E4D62F}" type="doc">
      <dgm:prSet loTypeId="urn:microsoft.com/office/officeart/2005/8/layout/default#2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cs-CZ"/>
        </a:p>
      </dgm:t>
    </dgm:pt>
    <dgm:pt modelId="{D52D8B44-DF4E-4514-808C-0B2FEDEBC888}">
      <dgm:prSet/>
      <dgm:spPr/>
      <dgm:t>
        <a:bodyPr/>
        <a:lstStyle/>
        <a:p>
          <a:pPr rtl="0"/>
          <a:r>
            <a:rPr lang="cs-CZ" dirty="0" smtClean="0"/>
            <a:t>Tlak v oblasti pobytových služeb péče</a:t>
          </a:r>
          <a:endParaRPr lang="cs-CZ" dirty="0"/>
        </a:p>
      </dgm:t>
    </dgm:pt>
    <dgm:pt modelId="{6B760463-2535-4238-BFCB-0AE66648A907}" type="parTrans" cxnId="{703ADC86-3D2D-4048-B29C-8F3468022EE1}">
      <dgm:prSet/>
      <dgm:spPr/>
      <dgm:t>
        <a:bodyPr/>
        <a:lstStyle/>
        <a:p>
          <a:endParaRPr lang="cs-CZ"/>
        </a:p>
      </dgm:t>
    </dgm:pt>
    <dgm:pt modelId="{F2AFE743-FAA3-44DE-B7BC-2FADBDD7BE05}" type="sibTrans" cxnId="{703ADC86-3D2D-4048-B29C-8F3468022EE1}">
      <dgm:prSet/>
      <dgm:spPr/>
      <dgm:t>
        <a:bodyPr/>
        <a:lstStyle/>
        <a:p>
          <a:endParaRPr lang="cs-CZ"/>
        </a:p>
      </dgm:t>
    </dgm:pt>
    <dgm:pt modelId="{D45D1C5A-A1A7-45A6-8A28-6D85373CC157}">
      <dgm:prSet/>
      <dgm:spPr/>
      <dgm:t>
        <a:bodyPr/>
        <a:lstStyle/>
        <a:p>
          <a:pPr rtl="0"/>
          <a:r>
            <a:rPr lang="cs-CZ" dirty="0" smtClean="0"/>
            <a:t>Odčerpání 20% lůžek v síti SK</a:t>
          </a:r>
          <a:endParaRPr lang="cs-CZ" dirty="0"/>
        </a:p>
      </dgm:t>
    </dgm:pt>
    <dgm:pt modelId="{2BB23195-7AF9-4144-80D2-B69F2CC7A0EB}" type="parTrans" cxnId="{B2F1D3D3-70C6-4075-86BB-B083E000419E}">
      <dgm:prSet/>
      <dgm:spPr/>
      <dgm:t>
        <a:bodyPr/>
        <a:lstStyle/>
        <a:p>
          <a:endParaRPr lang="cs-CZ"/>
        </a:p>
      </dgm:t>
    </dgm:pt>
    <dgm:pt modelId="{10A89C66-2D94-465C-A939-4A40A8F73B3D}" type="sibTrans" cxnId="{B2F1D3D3-70C6-4075-86BB-B083E000419E}">
      <dgm:prSet/>
      <dgm:spPr/>
      <dgm:t>
        <a:bodyPr/>
        <a:lstStyle/>
        <a:p>
          <a:endParaRPr lang="cs-CZ"/>
        </a:p>
      </dgm:t>
    </dgm:pt>
    <dgm:pt modelId="{65C88745-9EAD-4F85-A9BB-A8E843478A02}">
      <dgm:prSet/>
      <dgm:spPr/>
      <dgm:t>
        <a:bodyPr/>
        <a:lstStyle/>
        <a:p>
          <a:pPr rtl="0"/>
          <a:r>
            <a:rPr lang="cs-CZ" dirty="0" smtClean="0"/>
            <a:t>Podnícení výstavby kapacit mimo síť SK</a:t>
          </a:r>
          <a:endParaRPr lang="cs-CZ" dirty="0"/>
        </a:p>
      </dgm:t>
    </dgm:pt>
    <dgm:pt modelId="{DC794A7A-34D1-4705-B805-3A34F3179060}" type="parTrans" cxnId="{FDA7067F-5BD8-4014-A9F3-8F453A18EE2B}">
      <dgm:prSet/>
      <dgm:spPr/>
      <dgm:t>
        <a:bodyPr/>
        <a:lstStyle/>
        <a:p>
          <a:endParaRPr lang="cs-CZ"/>
        </a:p>
      </dgm:t>
    </dgm:pt>
    <dgm:pt modelId="{72D8BA9D-D414-4D44-9416-663DF9C0F6F1}" type="sibTrans" cxnId="{FDA7067F-5BD8-4014-A9F3-8F453A18EE2B}">
      <dgm:prSet/>
      <dgm:spPr/>
      <dgm:t>
        <a:bodyPr/>
        <a:lstStyle/>
        <a:p>
          <a:endParaRPr lang="cs-CZ"/>
        </a:p>
      </dgm:t>
    </dgm:pt>
    <dgm:pt modelId="{5E0FFCD8-5E1A-4597-B3E2-A39585A7E521}">
      <dgm:prSet/>
      <dgm:spPr/>
      <dgm:t>
        <a:bodyPr/>
        <a:lstStyle/>
        <a:p>
          <a:pPr rtl="0"/>
          <a:r>
            <a:rPr lang="cs-CZ" dirty="0" smtClean="0"/>
            <a:t>Odlehčení v oblasti preventivních služeb</a:t>
          </a:r>
          <a:endParaRPr lang="cs-CZ" dirty="0"/>
        </a:p>
      </dgm:t>
    </dgm:pt>
    <dgm:pt modelId="{9B6733F1-39D8-4752-9B15-620CFE1E9BE8}" type="parTrans" cxnId="{D6A91411-4DDA-407F-AE09-9C76988132CC}">
      <dgm:prSet/>
      <dgm:spPr/>
      <dgm:t>
        <a:bodyPr/>
        <a:lstStyle/>
        <a:p>
          <a:endParaRPr lang="cs-CZ"/>
        </a:p>
      </dgm:t>
    </dgm:pt>
    <dgm:pt modelId="{63245333-9C92-44AB-B6A9-BDF7F77B01F8}" type="sibTrans" cxnId="{D6A91411-4DDA-407F-AE09-9C76988132CC}">
      <dgm:prSet/>
      <dgm:spPr/>
      <dgm:t>
        <a:bodyPr/>
        <a:lstStyle/>
        <a:p>
          <a:endParaRPr lang="cs-CZ"/>
        </a:p>
      </dgm:t>
    </dgm:pt>
    <dgm:pt modelId="{101E3C57-DC82-44F8-93BC-9E8091A86826}">
      <dgm:prSet/>
      <dgm:spPr/>
      <dgm:t>
        <a:bodyPr/>
        <a:lstStyle/>
        <a:p>
          <a:pPr rtl="0"/>
          <a:r>
            <a:rPr lang="cs-CZ" dirty="0" smtClean="0"/>
            <a:t>Specializace „na dosah v Praze“ za předpokladu mobility</a:t>
          </a:r>
          <a:endParaRPr lang="cs-CZ" dirty="0"/>
        </a:p>
      </dgm:t>
    </dgm:pt>
    <dgm:pt modelId="{540D9DAC-8AEB-42E9-980B-F55EE6F340CB}" type="parTrans" cxnId="{D2CDDC56-3C11-48F3-9FFC-D997B7035164}">
      <dgm:prSet/>
      <dgm:spPr/>
      <dgm:t>
        <a:bodyPr/>
        <a:lstStyle/>
        <a:p>
          <a:endParaRPr lang="cs-CZ"/>
        </a:p>
      </dgm:t>
    </dgm:pt>
    <dgm:pt modelId="{2AEC1A83-6949-4F42-A71A-718EB75907AE}" type="sibTrans" cxnId="{D2CDDC56-3C11-48F3-9FFC-D997B7035164}">
      <dgm:prSet/>
      <dgm:spPr/>
      <dgm:t>
        <a:bodyPr/>
        <a:lstStyle/>
        <a:p>
          <a:endParaRPr lang="cs-CZ"/>
        </a:p>
      </dgm:t>
    </dgm:pt>
    <dgm:pt modelId="{CE1C4A20-C728-48A0-B2DA-4F7C17AD1146}">
      <dgm:prSet/>
      <dgm:spPr/>
      <dgm:t>
        <a:bodyPr/>
        <a:lstStyle/>
        <a:p>
          <a:pPr rtl="0"/>
          <a:r>
            <a:rPr lang="cs-CZ" dirty="0" smtClean="0"/>
            <a:t>Absence specializace mimo Prahu v případě imobility</a:t>
          </a:r>
          <a:endParaRPr lang="cs-CZ" dirty="0"/>
        </a:p>
      </dgm:t>
    </dgm:pt>
    <dgm:pt modelId="{AEBF425C-5A74-460A-8243-3193143577FF}" type="parTrans" cxnId="{FE7EC4E0-3ABF-48BF-9603-F4A8A9D90CDD}">
      <dgm:prSet/>
      <dgm:spPr/>
      <dgm:t>
        <a:bodyPr/>
        <a:lstStyle/>
        <a:p>
          <a:endParaRPr lang="cs-CZ"/>
        </a:p>
      </dgm:t>
    </dgm:pt>
    <dgm:pt modelId="{8855355A-0832-467E-9978-BAE97D41397C}" type="sibTrans" cxnId="{FE7EC4E0-3ABF-48BF-9603-F4A8A9D90CDD}">
      <dgm:prSet/>
      <dgm:spPr/>
      <dgm:t>
        <a:bodyPr/>
        <a:lstStyle/>
        <a:p>
          <a:endParaRPr lang="cs-CZ"/>
        </a:p>
      </dgm:t>
    </dgm:pt>
    <dgm:pt modelId="{9AECFF08-EBA4-4B08-88BF-62DCEA2BBA0F}">
      <dgm:prSet/>
      <dgm:spPr/>
      <dgm:t>
        <a:bodyPr/>
        <a:lstStyle/>
        <a:p>
          <a:pPr rtl="0"/>
          <a:r>
            <a:rPr lang="cs-CZ" dirty="0" smtClean="0"/>
            <a:t>Nutnost sektorového zajištění</a:t>
          </a:r>
          <a:endParaRPr lang="cs-CZ" dirty="0"/>
        </a:p>
      </dgm:t>
    </dgm:pt>
    <dgm:pt modelId="{F257E749-21FA-4BB4-8C8E-BA3047E34B33}" type="parTrans" cxnId="{38759CF0-73E6-42D1-8EB3-FD40B3461164}">
      <dgm:prSet/>
      <dgm:spPr/>
      <dgm:t>
        <a:bodyPr/>
        <a:lstStyle/>
        <a:p>
          <a:endParaRPr lang="cs-CZ"/>
        </a:p>
      </dgm:t>
    </dgm:pt>
    <dgm:pt modelId="{73185204-99DA-4E1C-B2CE-EAE14122E6F3}" type="sibTrans" cxnId="{38759CF0-73E6-42D1-8EB3-FD40B3461164}">
      <dgm:prSet/>
      <dgm:spPr/>
      <dgm:t>
        <a:bodyPr/>
        <a:lstStyle/>
        <a:p>
          <a:endParaRPr lang="cs-CZ"/>
        </a:p>
      </dgm:t>
    </dgm:pt>
    <dgm:pt modelId="{B76F7552-684B-4671-8338-977FEF9487FC}">
      <dgm:prSet/>
      <dgm:spPr/>
      <dgm:t>
        <a:bodyPr/>
        <a:lstStyle/>
        <a:p>
          <a:pPr rtl="0"/>
          <a:r>
            <a:rPr lang="cs-CZ" dirty="0" smtClean="0"/>
            <a:t>Dělená působnost služeb</a:t>
          </a:r>
          <a:endParaRPr lang="cs-CZ" dirty="0"/>
        </a:p>
      </dgm:t>
    </dgm:pt>
    <dgm:pt modelId="{7A24C5ED-E04B-4601-99C1-83E4644871F5}" type="parTrans" cxnId="{2873FDE3-25FC-4619-BA6D-B2FBF27435A4}">
      <dgm:prSet/>
      <dgm:spPr/>
      <dgm:t>
        <a:bodyPr/>
        <a:lstStyle/>
        <a:p>
          <a:endParaRPr lang="cs-CZ"/>
        </a:p>
      </dgm:t>
    </dgm:pt>
    <dgm:pt modelId="{33687852-8803-4A42-8BEB-D51556AE7E62}" type="sibTrans" cxnId="{2873FDE3-25FC-4619-BA6D-B2FBF27435A4}">
      <dgm:prSet/>
      <dgm:spPr/>
      <dgm:t>
        <a:bodyPr/>
        <a:lstStyle/>
        <a:p>
          <a:endParaRPr lang="cs-CZ"/>
        </a:p>
      </dgm:t>
    </dgm:pt>
    <dgm:pt modelId="{8E3ACF54-3C12-43BB-95A6-6C7D0F17E973}">
      <dgm:prSet/>
      <dgm:spPr/>
      <dgm:t>
        <a:bodyPr/>
        <a:lstStyle/>
        <a:p>
          <a:pPr rtl="0"/>
          <a:r>
            <a:rPr lang="cs-CZ" dirty="0" smtClean="0"/>
            <a:t>Odlišný metodický přístup a požadavky</a:t>
          </a:r>
          <a:endParaRPr lang="cs-CZ" dirty="0"/>
        </a:p>
      </dgm:t>
    </dgm:pt>
    <dgm:pt modelId="{E0A17519-DAC8-4C36-8246-4C68038A2AF9}" type="parTrans" cxnId="{6BDDA411-ABD2-4B73-88E1-7E7CE2D6418B}">
      <dgm:prSet/>
      <dgm:spPr/>
      <dgm:t>
        <a:bodyPr/>
        <a:lstStyle/>
        <a:p>
          <a:endParaRPr lang="cs-CZ"/>
        </a:p>
      </dgm:t>
    </dgm:pt>
    <dgm:pt modelId="{96716EF9-2638-4517-A478-859CD1011422}" type="sibTrans" cxnId="{6BDDA411-ABD2-4B73-88E1-7E7CE2D6418B}">
      <dgm:prSet/>
      <dgm:spPr/>
      <dgm:t>
        <a:bodyPr/>
        <a:lstStyle/>
        <a:p>
          <a:endParaRPr lang="cs-CZ"/>
        </a:p>
      </dgm:t>
    </dgm:pt>
    <dgm:pt modelId="{B4715250-320B-49C9-BBD9-B0A540BF751F}" type="pres">
      <dgm:prSet presAssocID="{5DB57E2F-4EC3-4CA5-87C6-9904C1E4D62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2766B06-6E6D-4985-8636-99CEF68955DB}" type="pres">
      <dgm:prSet presAssocID="{D52D8B44-DF4E-4514-808C-0B2FEDEBC888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6C6DED8-E89C-4433-9433-5149E9ABF161}" type="pres">
      <dgm:prSet presAssocID="{F2AFE743-FAA3-44DE-B7BC-2FADBDD7BE05}" presName="sibTrans" presStyleCnt="0"/>
      <dgm:spPr/>
    </dgm:pt>
    <dgm:pt modelId="{233C9CF3-5766-40B4-A5D3-0FCD9E2132A5}" type="pres">
      <dgm:prSet presAssocID="{D45D1C5A-A1A7-45A6-8A28-6D85373CC157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0FC8530-2F1F-4FE8-864A-A79606197EB1}" type="pres">
      <dgm:prSet presAssocID="{10A89C66-2D94-465C-A939-4A40A8F73B3D}" presName="sibTrans" presStyleCnt="0"/>
      <dgm:spPr/>
    </dgm:pt>
    <dgm:pt modelId="{A150EFFA-3C13-484B-A96B-2DDE8A882921}" type="pres">
      <dgm:prSet presAssocID="{65C88745-9EAD-4F85-A9BB-A8E843478A02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BF31A77-5F06-49A1-B95C-7AF768B2BCE5}" type="pres">
      <dgm:prSet presAssocID="{72D8BA9D-D414-4D44-9416-663DF9C0F6F1}" presName="sibTrans" presStyleCnt="0"/>
      <dgm:spPr/>
    </dgm:pt>
    <dgm:pt modelId="{0DAE85E6-3A52-497E-99E8-84D73A4E6C07}" type="pres">
      <dgm:prSet presAssocID="{5E0FFCD8-5E1A-4597-B3E2-A39585A7E521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61D16DD-E7CB-477E-9B6B-599145F5BFCE}" type="pres">
      <dgm:prSet presAssocID="{63245333-9C92-44AB-B6A9-BDF7F77B01F8}" presName="sibTrans" presStyleCnt="0"/>
      <dgm:spPr/>
    </dgm:pt>
    <dgm:pt modelId="{BFE8F2F2-A423-4BD7-B7C4-B1F643C359ED}" type="pres">
      <dgm:prSet presAssocID="{101E3C57-DC82-44F8-93BC-9E8091A86826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C03CED0-797C-47AF-800E-42E40ED04349}" type="pres">
      <dgm:prSet presAssocID="{2AEC1A83-6949-4F42-A71A-718EB75907AE}" presName="sibTrans" presStyleCnt="0"/>
      <dgm:spPr/>
    </dgm:pt>
    <dgm:pt modelId="{6F6C5AF5-42AF-4534-A389-CE1ED356936D}" type="pres">
      <dgm:prSet presAssocID="{CE1C4A20-C728-48A0-B2DA-4F7C17AD1146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3C38AF1-224E-4B68-858C-BAE595F0F655}" type="pres">
      <dgm:prSet presAssocID="{8855355A-0832-467E-9978-BAE97D41397C}" presName="sibTrans" presStyleCnt="0"/>
      <dgm:spPr/>
    </dgm:pt>
    <dgm:pt modelId="{1DF561B3-201E-48F0-B1D9-93ED1BD53ECC}" type="pres">
      <dgm:prSet presAssocID="{9AECFF08-EBA4-4B08-88BF-62DCEA2BBA0F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7CF8B17-F3C1-42CE-A00A-6785EB0F0D9F}" type="pres">
      <dgm:prSet presAssocID="{73185204-99DA-4E1C-B2CE-EAE14122E6F3}" presName="sibTrans" presStyleCnt="0"/>
      <dgm:spPr/>
    </dgm:pt>
    <dgm:pt modelId="{A875D912-EB3C-454A-9A1F-293D6BB522BD}" type="pres">
      <dgm:prSet presAssocID="{B76F7552-684B-4671-8338-977FEF9487FC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453FA9-79EB-4A27-896A-05647C05D4A0}" type="pres">
      <dgm:prSet presAssocID="{33687852-8803-4A42-8BEB-D51556AE7E62}" presName="sibTrans" presStyleCnt="0"/>
      <dgm:spPr/>
    </dgm:pt>
    <dgm:pt modelId="{FDD4609B-520F-4F2B-B03F-F97B7DA24704}" type="pres">
      <dgm:prSet presAssocID="{8E3ACF54-3C12-43BB-95A6-6C7D0F17E973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6A91411-4DDA-407F-AE09-9C76988132CC}" srcId="{5DB57E2F-4EC3-4CA5-87C6-9904C1E4D62F}" destId="{5E0FFCD8-5E1A-4597-B3E2-A39585A7E521}" srcOrd="3" destOrd="0" parTransId="{9B6733F1-39D8-4752-9B15-620CFE1E9BE8}" sibTransId="{63245333-9C92-44AB-B6A9-BDF7F77B01F8}"/>
    <dgm:cxn modelId="{703ADC86-3D2D-4048-B29C-8F3468022EE1}" srcId="{5DB57E2F-4EC3-4CA5-87C6-9904C1E4D62F}" destId="{D52D8B44-DF4E-4514-808C-0B2FEDEBC888}" srcOrd="0" destOrd="0" parTransId="{6B760463-2535-4238-BFCB-0AE66648A907}" sibTransId="{F2AFE743-FAA3-44DE-B7BC-2FADBDD7BE05}"/>
    <dgm:cxn modelId="{E523509E-D8BE-4762-B029-AA17240B482E}" type="presOf" srcId="{8E3ACF54-3C12-43BB-95A6-6C7D0F17E973}" destId="{FDD4609B-520F-4F2B-B03F-F97B7DA24704}" srcOrd="0" destOrd="0" presId="urn:microsoft.com/office/officeart/2005/8/layout/default#2"/>
    <dgm:cxn modelId="{38759CF0-73E6-42D1-8EB3-FD40B3461164}" srcId="{5DB57E2F-4EC3-4CA5-87C6-9904C1E4D62F}" destId="{9AECFF08-EBA4-4B08-88BF-62DCEA2BBA0F}" srcOrd="6" destOrd="0" parTransId="{F257E749-21FA-4BB4-8C8E-BA3047E34B33}" sibTransId="{73185204-99DA-4E1C-B2CE-EAE14122E6F3}"/>
    <dgm:cxn modelId="{70D71926-194F-4EBF-AF85-D9D6E088ABFD}" type="presOf" srcId="{5E0FFCD8-5E1A-4597-B3E2-A39585A7E521}" destId="{0DAE85E6-3A52-497E-99E8-84D73A4E6C07}" srcOrd="0" destOrd="0" presId="urn:microsoft.com/office/officeart/2005/8/layout/default#2"/>
    <dgm:cxn modelId="{6BDDA411-ABD2-4B73-88E1-7E7CE2D6418B}" srcId="{5DB57E2F-4EC3-4CA5-87C6-9904C1E4D62F}" destId="{8E3ACF54-3C12-43BB-95A6-6C7D0F17E973}" srcOrd="8" destOrd="0" parTransId="{E0A17519-DAC8-4C36-8246-4C68038A2AF9}" sibTransId="{96716EF9-2638-4517-A478-859CD1011422}"/>
    <dgm:cxn modelId="{212B535B-ECFD-4314-B041-158109E5A98B}" type="presOf" srcId="{5DB57E2F-4EC3-4CA5-87C6-9904C1E4D62F}" destId="{B4715250-320B-49C9-BBD9-B0A540BF751F}" srcOrd="0" destOrd="0" presId="urn:microsoft.com/office/officeart/2005/8/layout/default#2"/>
    <dgm:cxn modelId="{A6A2E6AD-CF52-48D2-A0F0-C713EB8FF2A5}" type="presOf" srcId="{D52D8B44-DF4E-4514-808C-0B2FEDEBC888}" destId="{42766B06-6E6D-4985-8636-99CEF68955DB}" srcOrd="0" destOrd="0" presId="urn:microsoft.com/office/officeart/2005/8/layout/default#2"/>
    <dgm:cxn modelId="{B8483833-1756-4C3E-A768-6504B2C47089}" type="presOf" srcId="{101E3C57-DC82-44F8-93BC-9E8091A86826}" destId="{BFE8F2F2-A423-4BD7-B7C4-B1F643C359ED}" srcOrd="0" destOrd="0" presId="urn:microsoft.com/office/officeart/2005/8/layout/default#2"/>
    <dgm:cxn modelId="{2873FDE3-25FC-4619-BA6D-B2FBF27435A4}" srcId="{5DB57E2F-4EC3-4CA5-87C6-9904C1E4D62F}" destId="{B76F7552-684B-4671-8338-977FEF9487FC}" srcOrd="7" destOrd="0" parTransId="{7A24C5ED-E04B-4601-99C1-83E4644871F5}" sibTransId="{33687852-8803-4A42-8BEB-D51556AE7E62}"/>
    <dgm:cxn modelId="{FDA7067F-5BD8-4014-A9F3-8F453A18EE2B}" srcId="{5DB57E2F-4EC3-4CA5-87C6-9904C1E4D62F}" destId="{65C88745-9EAD-4F85-A9BB-A8E843478A02}" srcOrd="2" destOrd="0" parTransId="{DC794A7A-34D1-4705-B805-3A34F3179060}" sibTransId="{72D8BA9D-D414-4D44-9416-663DF9C0F6F1}"/>
    <dgm:cxn modelId="{D2CDDC56-3C11-48F3-9FFC-D997B7035164}" srcId="{5DB57E2F-4EC3-4CA5-87C6-9904C1E4D62F}" destId="{101E3C57-DC82-44F8-93BC-9E8091A86826}" srcOrd="4" destOrd="0" parTransId="{540D9DAC-8AEB-42E9-980B-F55EE6F340CB}" sibTransId="{2AEC1A83-6949-4F42-A71A-718EB75907AE}"/>
    <dgm:cxn modelId="{FE7EC4E0-3ABF-48BF-9603-F4A8A9D90CDD}" srcId="{5DB57E2F-4EC3-4CA5-87C6-9904C1E4D62F}" destId="{CE1C4A20-C728-48A0-B2DA-4F7C17AD1146}" srcOrd="5" destOrd="0" parTransId="{AEBF425C-5A74-460A-8243-3193143577FF}" sibTransId="{8855355A-0832-467E-9978-BAE97D41397C}"/>
    <dgm:cxn modelId="{08487B02-D21B-44EB-9AF1-7E434B1CEC7D}" type="presOf" srcId="{65C88745-9EAD-4F85-A9BB-A8E843478A02}" destId="{A150EFFA-3C13-484B-A96B-2DDE8A882921}" srcOrd="0" destOrd="0" presId="urn:microsoft.com/office/officeart/2005/8/layout/default#2"/>
    <dgm:cxn modelId="{B2F1D3D3-70C6-4075-86BB-B083E000419E}" srcId="{5DB57E2F-4EC3-4CA5-87C6-9904C1E4D62F}" destId="{D45D1C5A-A1A7-45A6-8A28-6D85373CC157}" srcOrd="1" destOrd="0" parTransId="{2BB23195-7AF9-4144-80D2-B69F2CC7A0EB}" sibTransId="{10A89C66-2D94-465C-A939-4A40A8F73B3D}"/>
    <dgm:cxn modelId="{B53316BA-E018-4385-9E3F-BDF34A335806}" type="presOf" srcId="{D45D1C5A-A1A7-45A6-8A28-6D85373CC157}" destId="{233C9CF3-5766-40B4-A5D3-0FCD9E2132A5}" srcOrd="0" destOrd="0" presId="urn:microsoft.com/office/officeart/2005/8/layout/default#2"/>
    <dgm:cxn modelId="{82AF9BBC-1987-4C79-AEC9-3F1E792DFA5E}" type="presOf" srcId="{B76F7552-684B-4671-8338-977FEF9487FC}" destId="{A875D912-EB3C-454A-9A1F-293D6BB522BD}" srcOrd="0" destOrd="0" presId="urn:microsoft.com/office/officeart/2005/8/layout/default#2"/>
    <dgm:cxn modelId="{D0258103-D017-4BF6-93E2-81A91B6E6E63}" type="presOf" srcId="{CE1C4A20-C728-48A0-B2DA-4F7C17AD1146}" destId="{6F6C5AF5-42AF-4534-A389-CE1ED356936D}" srcOrd="0" destOrd="0" presId="urn:microsoft.com/office/officeart/2005/8/layout/default#2"/>
    <dgm:cxn modelId="{49A6F293-9536-45DC-8521-7ACCFC852CC4}" type="presOf" srcId="{9AECFF08-EBA4-4B08-88BF-62DCEA2BBA0F}" destId="{1DF561B3-201E-48F0-B1D9-93ED1BD53ECC}" srcOrd="0" destOrd="0" presId="urn:microsoft.com/office/officeart/2005/8/layout/default#2"/>
    <dgm:cxn modelId="{C81CFCEF-183D-4DAE-97FE-3BD13D5F7C04}" type="presParOf" srcId="{B4715250-320B-49C9-BBD9-B0A540BF751F}" destId="{42766B06-6E6D-4985-8636-99CEF68955DB}" srcOrd="0" destOrd="0" presId="urn:microsoft.com/office/officeart/2005/8/layout/default#2"/>
    <dgm:cxn modelId="{023D6953-3E23-40E9-BBB0-CF4B8A26EBF0}" type="presParOf" srcId="{B4715250-320B-49C9-BBD9-B0A540BF751F}" destId="{66C6DED8-E89C-4433-9433-5149E9ABF161}" srcOrd="1" destOrd="0" presId="urn:microsoft.com/office/officeart/2005/8/layout/default#2"/>
    <dgm:cxn modelId="{368A3747-41D7-4014-A308-0B812C0330F7}" type="presParOf" srcId="{B4715250-320B-49C9-BBD9-B0A540BF751F}" destId="{233C9CF3-5766-40B4-A5D3-0FCD9E2132A5}" srcOrd="2" destOrd="0" presId="urn:microsoft.com/office/officeart/2005/8/layout/default#2"/>
    <dgm:cxn modelId="{B0EB60DF-E214-4F4D-AF68-391FE6D325E0}" type="presParOf" srcId="{B4715250-320B-49C9-BBD9-B0A540BF751F}" destId="{A0FC8530-2F1F-4FE8-864A-A79606197EB1}" srcOrd="3" destOrd="0" presId="urn:microsoft.com/office/officeart/2005/8/layout/default#2"/>
    <dgm:cxn modelId="{C67E83B2-2ADD-4E83-8E25-F1B71A56D33C}" type="presParOf" srcId="{B4715250-320B-49C9-BBD9-B0A540BF751F}" destId="{A150EFFA-3C13-484B-A96B-2DDE8A882921}" srcOrd="4" destOrd="0" presId="urn:microsoft.com/office/officeart/2005/8/layout/default#2"/>
    <dgm:cxn modelId="{80E2B4BA-4B99-4819-94B1-45F8404B4652}" type="presParOf" srcId="{B4715250-320B-49C9-BBD9-B0A540BF751F}" destId="{5BF31A77-5F06-49A1-B95C-7AF768B2BCE5}" srcOrd="5" destOrd="0" presId="urn:microsoft.com/office/officeart/2005/8/layout/default#2"/>
    <dgm:cxn modelId="{5473B94E-ED62-4A44-BA51-004ECCDEFDF5}" type="presParOf" srcId="{B4715250-320B-49C9-BBD9-B0A540BF751F}" destId="{0DAE85E6-3A52-497E-99E8-84D73A4E6C07}" srcOrd="6" destOrd="0" presId="urn:microsoft.com/office/officeart/2005/8/layout/default#2"/>
    <dgm:cxn modelId="{F49F1545-64A6-45FE-AF44-BB50DE1B432C}" type="presParOf" srcId="{B4715250-320B-49C9-BBD9-B0A540BF751F}" destId="{F61D16DD-E7CB-477E-9B6B-599145F5BFCE}" srcOrd="7" destOrd="0" presId="urn:microsoft.com/office/officeart/2005/8/layout/default#2"/>
    <dgm:cxn modelId="{FDDE0D48-6DF5-445C-AD51-FF4452F008B4}" type="presParOf" srcId="{B4715250-320B-49C9-BBD9-B0A540BF751F}" destId="{BFE8F2F2-A423-4BD7-B7C4-B1F643C359ED}" srcOrd="8" destOrd="0" presId="urn:microsoft.com/office/officeart/2005/8/layout/default#2"/>
    <dgm:cxn modelId="{5ADB0356-5C17-42AC-A99F-9054F1463A73}" type="presParOf" srcId="{B4715250-320B-49C9-BBD9-B0A540BF751F}" destId="{EC03CED0-797C-47AF-800E-42E40ED04349}" srcOrd="9" destOrd="0" presId="urn:microsoft.com/office/officeart/2005/8/layout/default#2"/>
    <dgm:cxn modelId="{C73C7792-A35B-4A92-8BE6-0D743DEAFC66}" type="presParOf" srcId="{B4715250-320B-49C9-BBD9-B0A540BF751F}" destId="{6F6C5AF5-42AF-4534-A389-CE1ED356936D}" srcOrd="10" destOrd="0" presId="urn:microsoft.com/office/officeart/2005/8/layout/default#2"/>
    <dgm:cxn modelId="{0B67FA7D-BE05-4B7A-BBF1-D194BBEBC203}" type="presParOf" srcId="{B4715250-320B-49C9-BBD9-B0A540BF751F}" destId="{C3C38AF1-224E-4B68-858C-BAE595F0F655}" srcOrd="11" destOrd="0" presId="urn:microsoft.com/office/officeart/2005/8/layout/default#2"/>
    <dgm:cxn modelId="{4F8E10BD-66F3-4CD9-ADDE-C02B451878E2}" type="presParOf" srcId="{B4715250-320B-49C9-BBD9-B0A540BF751F}" destId="{1DF561B3-201E-48F0-B1D9-93ED1BD53ECC}" srcOrd="12" destOrd="0" presId="urn:microsoft.com/office/officeart/2005/8/layout/default#2"/>
    <dgm:cxn modelId="{7D9947BA-2173-4AE6-BCBB-E9C2FC84A319}" type="presParOf" srcId="{B4715250-320B-49C9-BBD9-B0A540BF751F}" destId="{17CF8B17-F3C1-42CE-A00A-6785EB0F0D9F}" srcOrd="13" destOrd="0" presId="urn:microsoft.com/office/officeart/2005/8/layout/default#2"/>
    <dgm:cxn modelId="{217F94C1-6F17-4E58-A9B9-1D3200F53D32}" type="presParOf" srcId="{B4715250-320B-49C9-BBD9-B0A540BF751F}" destId="{A875D912-EB3C-454A-9A1F-293D6BB522BD}" srcOrd="14" destOrd="0" presId="urn:microsoft.com/office/officeart/2005/8/layout/default#2"/>
    <dgm:cxn modelId="{7C0541A1-9CE3-4746-9BEB-34993B6DF7F4}" type="presParOf" srcId="{B4715250-320B-49C9-BBD9-B0A540BF751F}" destId="{D3453FA9-79EB-4A27-896A-05647C05D4A0}" srcOrd="15" destOrd="0" presId="urn:microsoft.com/office/officeart/2005/8/layout/default#2"/>
    <dgm:cxn modelId="{46188069-962C-4160-BBB1-8EC92383E831}" type="presParOf" srcId="{B4715250-320B-49C9-BBD9-B0A540BF751F}" destId="{FDD4609B-520F-4F2B-B03F-F97B7DA24704}" srcOrd="16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FE3E45E-0D31-4006-A3B5-334C8FF83CE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043D322-DAE7-4856-999E-BE3DF6CAB2C4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cs-CZ" b="1" dirty="0" smtClean="0"/>
            <a:t>Senioři a lidé s ALZ chorobou nebo jiným typem </a:t>
          </a:r>
          <a:r>
            <a:rPr lang="cs-CZ" b="1" dirty="0" smtClean="0"/>
            <a:t>stařecké demence</a:t>
          </a:r>
          <a:endParaRPr lang="cs-CZ" dirty="0"/>
        </a:p>
      </dgm:t>
    </dgm:pt>
    <dgm:pt modelId="{C92A3A06-1722-418A-989B-3E2C178465AF}" type="parTrans" cxnId="{AB92944E-49AB-4EBD-9AEE-D6A22D4F6065}">
      <dgm:prSet/>
      <dgm:spPr/>
      <dgm:t>
        <a:bodyPr/>
        <a:lstStyle/>
        <a:p>
          <a:endParaRPr lang="cs-CZ"/>
        </a:p>
      </dgm:t>
    </dgm:pt>
    <dgm:pt modelId="{F588DAAB-3D43-4CC6-AF84-68F5523DCE1C}" type="sibTrans" cxnId="{AB92944E-49AB-4EBD-9AEE-D6A22D4F6065}">
      <dgm:prSet/>
      <dgm:spPr/>
      <dgm:t>
        <a:bodyPr/>
        <a:lstStyle/>
        <a:p>
          <a:endParaRPr lang="cs-CZ"/>
        </a:p>
      </dgm:t>
    </dgm:pt>
    <dgm:pt modelId="{001333F7-F4AD-45FD-8B91-9AAB606B452B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cs-CZ" b="1" dirty="0" smtClean="0"/>
            <a:t>Lidé se zdravotním postižením </a:t>
          </a:r>
          <a:endParaRPr lang="cs-CZ" dirty="0"/>
        </a:p>
      </dgm:t>
    </dgm:pt>
    <dgm:pt modelId="{DE75F427-0C57-4EF8-AE4E-D1019A1E0714}" type="parTrans" cxnId="{AD14E9F6-0C73-4F1E-B886-DD9A019515D7}">
      <dgm:prSet/>
      <dgm:spPr/>
      <dgm:t>
        <a:bodyPr/>
        <a:lstStyle/>
        <a:p>
          <a:endParaRPr lang="cs-CZ"/>
        </a:p>
      </dgm:t>
    </dgm:pt>
    <dgm:pt modelId="{8CCC2E5D-AC81-4CE3-8AE3-07BFC70883DA}" type="sibTrans" cxnId="{AD14E9F6-0C73-4F1E-B886-DD9A019515D7}">
      <dgm:prSet/>
      <dgm:spPr/>
      <dgm:t>
        <a:bodyPr/>
        <a:lstStyle/>
        <a:p>
          <a:endParaRPr lang="cs-CZ"/>
        </a:p>
      </dgm:t>
    </dgm:pt>
    <dgm:pt modelId="{1EB35685-58E9-487E-AFE5-092D4E71891F}">
      <dgm:prSet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cs-CZ" b="1" dirty="0" smtClean="0"/>
            <a:t>Lidé s poruchou autistického </a:t>
          </a:r>
          <a:r>
            <a:rPr lang="cs-CZ" b="1" dirty="0" smtClean="0"/>
            <a:t>spektra (PAS)</a:t>
          </a:r>
          <a:endParaRPr lang="cs-CZ" dirty="0"/>
        </a:p>
      </dgm:t>
    </dgm:pt>
    <dgm:pt modelId="{F27B629F-AD08-47DC-BFA0-15AD27A69DDF}" type="parTrans" cxnId="{FCC1A255-2138-4A98-8CC7-5C378E1505F4}">
      <dgm:prSet/>
      <dgm:spPr/>
      <dgm:t>
        <a:bodyPr/>
        <a:lstStyle/>
        <a:p>
          <a:endParaRPr lang="cs-CZ"/>
        </a:p>
      </dgm:t>
    </dgm:pt>
    <dgm:pt modelId="{AA802BF0-F16C-40C7-9EB7-E341883B2EBE}" type="sibTrans" cxnId="{FCC1A255-2138-4A98-8CC7-5C378E1505F4}">
      <dgm:prSet/>
      <dgm:spPr/>
      <dgm:t>
        <a:bodyPr/>
        <a:lstStyle/>
        <a:p>
          <a:endParaRPr lang="cs-CZ"/>
        </a:p>
      </dgm:t>
    </dgm:pt>
    <dgm:pt modelId="{A20A9651-3B9E-4643-A0C1-D67A938A4E2E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cs-CZ" b="1" dirty="0" smtClean="0"/>
            <a:t>Lidé s duševním onemocněním</a:t>
          </a:r>
          <a:endParaRPr lang="cs-CZ" dirty="0"/>
        </a:p>
      </dgm:t>
    </dgm:pt>
    <dgm:pt modelId="{10101D57-D1E9-4059-9365-794CE282E717}" type="parTrans" cxnId="{50E64C3E-6B0F-4BD1-A1EE-E9B49682347A}">
      <dgm:prSet/>
      <dgm:spPr/>
      <dgm:t>
        <a:bodyPr/>
        <a:lstStyle/>
        <a:p>
          <a:endParaRPr lang="cs-CZ"/>
        </a:p>
      </dgm:t>
    </dgm:pt>
    <dgm:pt modelId="{E2FE23A5-B443-4B02-8FBD-C9B2167F3A23}" type="sibTrans" cxnId="{50E64C3E-6B0F-4BD1-A1EE-E9B49682347A}">
      <dgm:prSet/>
      <dgm:spPr/>
      <dgm:t>
        <a:bodyPr/>
        <a:lstStyle/>
        <a:p>
          <a:endParaRPr lang="cs-CZ"/>
        </a:p>
      </dgm:t>
    </dgm:pt>
    <dgm:pt modelId="{C4AC2359-8635-41E0-BAFA-4C68CAEDC341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cs-CZ" b="1" dirty="0" smtClean="0"/>
            <a:t>Rodiny s dětmi, děti a mládež ve věku od 6 do 26 let </a:t>
          </a:r>
          <a:endParaRPr lang="cs-CZ" dirty="0"/>
        </a:p>
      </dgm:t>
    </dgm:pt>
    <dgm:pt modelId="{0C0AE0CA-29E6-463E-9D2B-F295ED113DF2}" type="parTrans" cxnId="{8DA3B40A-1AB7-42D7-8D6A-0CDE2DB09A71}">
      <dgm:prSet/>
      <dgm:spPr/>
      <dgm:t>
        <a:bodyPr/>
        <a:lstStyle/>
        <a:p>
          <a:endParaRPr lang="cs-CZ"/>
        </a:p>
      </dgm:t>
    </dgm:pt>
    <dgm:pt modelId="{4845BD88-B7C7-47EF-98DD-13AFAA38FB19}" type="sibTrans" cxnId="{8DA3B40A-1AB7-42D7-8D6A-0CDE2DB09A71}">
      <dgm:prSet/>
      <dgm:spPr/>
      <dgm:t>
        <a:bodyPr/>
        <a:lstStyle/>
        <a:p>
          <a:endParaRPr lang="cs-CZ"/>
        </a:p>
      </dgm:t>
    </dgm:pt>
    <dgm:pt modelId="{75EFD856-A35B-4E13-B37E-940C9E27B1E0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cs-CZ" b="1" dirty="0" smtClean="0"/>
            <a:t>Lidé žijící v sociálně vyloučených lokalitách</a:t>
          </a:r>
          <a:endParaRPr lang="cs-CZ" dirty="0"/>
        </a:p>
      </dgm:t>
    </dgm:pt>
    <dgm:pt modelId="{61BEFB98-600B-4141-BEB2-A4A03F713533}" type="parTrans" cxnId="{C3EF7C2A-D9F4-4C86-9D5A-7D67A82FD00A}">
      <dgm:prSet/>
      <dgm:spPr/>
      <dgm:t>
        <a:bodyPr/>
        <a:lstStyle/>
        <a:p>
          <a:endParaRPr lang="cs-CZ"/>
        </a:p>
      </dgm:t>
    </dgm:pt>
    <dgm:pt modelId="{813DC5C1-3316-47A7-BDCD-220CC1E12EDD}" type="sibTrans" cxnId="{C3EF7C2A-D9F4-4C86-9D5A-7D67A82FD00A}">
      <dgm:prSet/>
      <dgm:spPr/>
      <dgm:t>
        <a:bodyPr/>
        <a:lstStyle/>
        <a:p>
          <a:endParaRPr lang="cs-CZ"/>
        </a:p>
      </dgm:t>
    </dgm:pt>
    <dgm:pt modelId="{324D3931-9E25-4126-9090-A7794537B782}">
      <dgm:prSet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cs-CZ" b="1" dirty="0" smtClean="0"/>
            <a:t>Lidé bez domova </a:t>
          </a:r>
          <a:endParaRPr lang="cs-CZ" dirty="0"/>
        </a:p>
      </dgm:t>
    </dgm:pt>
    <dgm:pt modelId="{B6914F6F-2129-44D8-BBD0-D60D32DEFF82}" type="parTrans" cxnId="{47BE819A-DE6E-4C9C-BBD5-C86E52E0E71F}">
      <dgm:prSet/>
      <dgm:spPr/>
      <dgm:t>
        <a:bodyPr/>
        <a:lstStyle/>
        <a:p>
          <a:endParaRPr lang="cs-CZ"/>
        </a:p>
      </dgm:t>
    </dgm:pt>
    <dgm:pt modelId="{E8B54EA6-A3E1-4174-A765-55A28B821A37}" type="sibTrans" cxnId="{47BE819A-DE6E-4C9C-BBD5-C86E52E0E71F}">
      <dgm:prSet/>
      <dgm:spPr/>
      <dgm:t>
        <a:bodyPr/>
        <a:lstStyle/>
        <a:p>
          <a:endParaRPr lang="cs-CZ"/>
        </a:p>
      </dgm:t>
    </dgm:pt>
    <dgm:pt modelId="{84CB5B77-4410-4585-9DAB-024503825EA0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cs-CZ" b="1" dirty="0" smtClean="0"/>
            <a:t>Rizikoví uživatelé návykových látek</a:t>
          </a:r>
          <a:endParaRPr lang="cs-CZ" dirty="0"/>
        </a:p>
      </dgm:t>
    </dgm:pt>
    <dgm:pt modelId="{D6DA5AB1-6F53-4E7D-93AC-F8AF1ABBD81C}" type="parTrans" cxnId="{8779475E-8328-4F6C-BB90-AD9233155FB8}">
      <dgm:prSet/>
      <dgm:spPr/>
      <dgm:t>
        <a:bodyPr/>
        <a:lstStyle/>
        <a:p>
          <a:endParaRPr lang="cs-CZ"/>
        </a:p>
      </dgm:t>
    </dgm:pt>
    <dgm:pt modelId="{66C12C5F-EFA6-4B8A-A65C-FBDD7A8D7590}" type="sibTrans" cxnId="{8779475E-8328-4F6C-BB90-AD9233155FB8}">
      <dgm:prSet/>
      <dgm:spPr/>
      <dgm:t>
        <a:bodyPr/>
        <a:lstStyle/>
        <a:p>
          <a:endParaRPr lang="cs-CZ"/>
        </a:p>
      </dgm:t>
    </dgm:pt>
    <dgm:pt modelId="{932393D7-1266-4C05-AD84-656681167EE0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cs-CZ" b="1" dirty="0" smtClean="0"/>
            <a:t>Cizinci</a:t>
          </a:r>
          <a:endParaRPr lang="cs-CZ" dirty="0"/>
        </a:p>
      </dgm:t>
    </dgm:pt>
    <dgm:pt modelId="{29C91DE7-7098-45CB-A371-0EC673E21796}" type="parTrans" cxnId="{7485383E-9855-483F-904A-F911FE9C4924}">
      <dgm:prSet/>
      <dgm:spPr/>
      <dgm:t>
        <a:bodyPr/>
        <a:lstStyle/>
        <a:p>
          <a:endParaRPr lang="cs-CZ"/>
        </a:p>
      </dgm:t>
    </dgm:pt>
    <dgm:pt modelId="{43841091-5F24-4913-86C6-FA226F4DCB00}" type="sibTrans" cxnId="{7485383E-9855-483F-904A-F911FE9C4924}">
      <dgm:prSet/>
      <dgm:spPr/>
      <dgm:t>
        <a:bodyPr/>
        <a:lstStyle/>
        <a:p>
          <a:endParaRPr lang="cs-CZ"/>
        </a:p>
      </dgm:t>
    </dgm:pt>
    <dgm:pt modelId="{E694C85B-3BAF-45B9-93E4-518908245899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cs-CZ" b="1" smtClean="0"/>
            <a:t>Lidé se zdravotním postižením s potřebou nákladné péče</a:t>
          </a:r>
          <a:endParaRPr lang="cs-CZ" dirty="0"/>
        </a:p>
      </dgm:t>
    </dgm:pt>
    <dgm:pt modelId="{4D0FF38A-CF83-4B04-A118-517DDDB85DAA}" type="parTrans" cxnId="{83ED8AD8-EDC8-4D76-BB3E-06A54AEC74AC}">
      <dgm:prSet/>
      <dgm:spPr/>
    </dgm:pt>
    <dgm:pt modelId="{0889AF4F-1539-4B35-85C2-50F66D8FEE0E}" type="sibTrans" cxnId="{83ED8AD8-EDC8-4D76-BB3E-06A54AEC74AC}">
      <dgm:prSet/>
      <dgm:spPr/>
    </dgm:pt>
    <dgm:pt modelId="{F8D79057-36A4-4CED-8868-5B0B169C0FD3}" type="pres">
      <dgm:prSet presAssocID="{FFE3E45E-0D31-4006-A3B5-334C8FF83CE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CB4BE97C-5631-44DB-A3A2-AB370661BF9E}" type="pres">
      <dgm:prSet presAssocID="{7043D322-DAE7-4856-999E-BE3DF6CAB2C4}" presName="parentText" presStyleLbl="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C4E69D2-0B79-471C-93A3-300166770098}" type="pres">
      <dgm:prSet presAssocID="{F588DAAB-3D43-4CC6-AF84-68F5523DCE1C}" presName="spacer" presStyleCnt="0"/>
      <dgm:spPr/>
    </dgm:pt>
    <dgm:pt modelId="{A83DA91E-6E3B-4B91-92D8-1CA046F712CE}" type="pres">
      <dgm:prSet presAssocID="{001333F7-F4AD-45FD-8B91-9AAB606B452B}" presName="parentText" presStyleLbl="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69E3096-35BD-49F5-8E97-7BA7DD104F65}" type="pres">
      <dgm:prSet presAssocID="{8CCC2E5D-AC81-4CE3-8AE3-07BFC70883DA}" presName="spacer" presStyleCnt="0"/>
      <dgm:spPr/>
    </dgm:pt>
    <dgm:pt modelId="{DB44909C-DD7B-4F0A-975C-4883763C0676}" type="pres">
      <dgm:prSet presAssocID="{E694C85B-3BAF-45B9-93E4-518908245899}" presName="parentText" presStyleLbl="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3C0FDB2-667D-4FC6-B045-382D6EAABCF6}" type="pres">
      <dgm:prSet presAssocID="{0889AF4F-1539-4B35-85C2-50F66D8FEE0E}" presName="spacer" presStyleCnt="0"/>
      <dgm:spPr/>
    </dgm:pt>
    <dgm:pt modelId="{3F976E19-C52A-48AB-B498-C7F70C55B8C3}" type="pres">
      <dgm:prSet presAssocID="{1EB35685-58E9-487E-AFE5-092D4E71891F}" presName="parentText" presStyleLbl="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DB201E5-7287-41C5-9F47-C9C54BB6CCC9}" type="pres">
      <dgm:prSet presAssocID="{AA802BF0-F16C-40C7-9EB7-E341883B2EBE}" presName="spacer" presStyleCnt="0"/>
      <dgm:spPr/>
    </dgm:pt>
    <dgm:pt modelId="{7619023A-941B-4510-848E-4CCE7B0FB886}" type="pres">
      <dgm:prSet presAssocID="{A20A9651-3B9E-4643-A0C1-D67A938A4E2E}" presName="parentText" presStyleLbl="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54055DB-54BD-4BD4-AD87-449A49DE2595}" type="pres">
      <dgm:prSet presAssocID="{E2FE23A5-B443-4B02-8FBD-C9B2167F3A23}" presName="spacer" presStyleCnt="0"/>
      <dgm:spPr/>
    </dgm:pt>
    <dgm:pt modelId="{1E75A86D-7D16-436B-84F8-BB81FF1F15DA}" type="pres">
      <dgm:prSet presAssocID="{C4AC2359-8635-41E0-BAFA-4C68CAEDC341}" presName="parentText" presStyleLbl="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3E78769-8765-4F5A-8EB7-3206AB4EE39A}" type="pres">
      <dgm:prSet presAssocID="{4845BD88-B7C7-47EF-98DD-13AFAA38FB19}" presName="spacer" presStyleCnt="0"/>
      <dgm:spPr/>
    </dgm:pt>
    <dgm:pt modelId="{714327C1-F058-457A-B11A-707951FD198A}" type="pres">
      <dgm:prSet presAssocID="{75EFD856-A35B-4E13-B37E-940C9E27B1E0}" presName="parentText" presStyleLbl="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38D41F5-6D6F-48B8-97CE-99CBE55B510C}" type="pres">
      <dgm:prSet presAssocID="{813DC5C1-3316-47A7-BDCD-220CC1E12EDD}" presName="spacer" presStyleCnt="0"/>
      <dgm:spPr/>
    </dgm:pt>
    <dgm:pt modelId="{D48B15FD-A5BC-47BF-9DE6-D464BB852B00}" type="pres">
      <dgm:prSet presAssocID="{324D3931-9E25-4126-9090-A7794537B782}" presName="parentText" presStyleLbl="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568BCA7-AC49-4753-BA84-17680D585D49}" type="pres">
      <dgm:prSet presAssocID="{E8B54EA6-A3E1-4174-A765-55A28B821A37}" presName="spacer" presStyleCnt="0"/>
      <dgm:spPr/>
    </dgm:pt>
    <dgm:pt modelId="{CECDC484-408C-4DDC-8F77-E5B74BFFC88A}" type="pres">
      <dgm:prSet presAssocID="{84CB5B77-4410-4585-9DAB-024503825EA0}" presName="parentText" presStyleLbl="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D054F71-CA5F-4C12-85E1-8762B0EE792E}" type="pres">
      <dgm:prSet presAssocID="{66C12C5F-EFA6-4B8A-A65C-FBDD7A8D7590}" presName="spacer" presStyleCnt="0"/>
      <dgm:spPr/>
    </dgm:pt>
    <dgm:pt modelId="{1D1E79DC-1DC5-4DE8-BC94-EB1D83E61FEF}" type="pres">
      <dgm:prSet presAssocID="{932393D7-1266-4C05-AD84-656681167EE0}" presName="parentText" presStyleLbl="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3BF94F1-1D5B-4EA8-91A6-D769E3E1E52C}" type="presOf" srcId="{324D3931-9E25-4126-9090-A7794537B782}" destId="{D48B15FD-A5BC-47BF-9DE6-D464BB852B00}" srcOrd="0" destOrd="0" presId="urn:microsoft.com/office/officeart/2005/8/layout/vList2"/>
    <dgm:cxn modelId="{83ED8AD8-EDC8-4D76-BB3E-06A54AEC74AC}" srcId="{FFE3E45E-0D31-4006-A3B5-334C8FF83CE2}" destId="{E694C85B-3BAF-45B9-93E4-518908245899}" srcOrd="2" destOrd="0" parTransId="{4D0FF38A-CF83-4B04-A118-517DDDB85DAA}" sibTransId="{0889AF4F-1539-4B35-85C2-50F66D8FEE0E}"/>
    <dgm:cxn modelId="{AD14E9F6-0C73-4F1E-B886-DD9A019515D7}" srcId="{FFE3E45E-0D31-4006-A3B5-334C8FF83CE2}" destId="{001333F7-F4AD-45FD-8B91-9AAB606B452B}" srcOrd="1" destOrd="0" parTransId="{DE75F427-0C57-4EF8-AE4E-D1019A1E0714}" sibTransId="{8CCC2E5D-AC81-4CE3-8AE3-07BFC70883DA}"/>
    <dgm:cxn modelId="{449C2FE9-5EE7-45CC-94E7-5E9A583E295A}" type="presOf" srcId="{84CB5B77-4410-4585-9DAB-024503825EA0}" destId="{CECDC484-408C-4DDC-8F77-E5B74BFFC88A}" srcOrd="0" destOrd="0" presId="urn:microsoft.com/office/officeart/2005/8/layout/vList2"/>
    <dgm:cxn modelId="{05CCDF5D-B520-4BC9-8C9E-829E4F913572}" type="presOf" srcId="{E694C85B-3BAF-45B9-93E4-518908245899}" destId="{DB44909C-DD7B-4F0A-975C-4883763C0676}" srcOrd="0" destOrd="0" presId="urn:microsoft.com/office/officeart/2005/8/layout/vList2"/>
    <dgm:cxn modelId="{50E64C3E-6B0F-4BD1-A1EE-E9B49682347A}" srcId="{FFE3E45E-0D31-4006-A3B5-334C8FF83CE2}" destId="{A20A9651-3B9E-4643-A0C1-D67A938A4E2E}" srcOrd="4" destOrd="0" parTransId="{10101D57-D1E9-4059-9365-794CE282E717}" sibTransId="{E2FE23A5-B443-4B02-8FBD-C9B2167F3A23}"/>
    <dgm:cxn modelId="{C3EF7C2A-D9F4-4C86-9D5A-7D67A82FD00A}" srcId="{FFE3E45E-0D31-4006-A3B5-334C8FF83CE2}" destId="{75EFD856-A35B-4E13-B37E-940C9E27B1E0}" srcOrd="6" destOrd="0" parTransId="{61BEFB98-600B-4141-BEB2-A4A03F713533}" sibTransId="{813DC5C1-3316-47A7-BDCD-220CC1E12EDD}"/>
    <dgm:cxn modelId="{47BE819A-DE6E-4C9C-BBD5-C86E52E0E71F}" srcId="{FFE3E45E-0D31-4006-A3B5-334C8FF83CE2}" destId="{324D3931-9E25-4126-9090-A7794537B782}" srcOrd="7" destOrd="0" parTransId="{B6914F6F-2129-44D8-BBD0-D60D32DEFF82}" sibTransId="{E8B54EA6-A3E1-4174-A765-55A28B821A37}"/>
    <dgm:cxn modelId="{F933A994-E943-448C-8C3E-46757D277E58}" type="presOf" srcId="{932393D7-1266-4C05-AD84-656681167EE0}" destId="{1D1E79DC-1DC5-4DE8-BC94-EB1D83E61FEF}" srcOrd="0" destOrd="0" presId="urn:microsoft.com/office/officeart/2005/8/layout/vList2"/>
    <dgm:cxn modelId="{562B741C-0DFF-4432-BAD2-9C1F54A80431}" type="presOf" srcId="{1EB35685-58E9-487E-AFE5-092D4E71891F}" destId="{3F976E19-C52A-48AB-B498-C7F70C55B8C3}" srcOrd="0" destOrd="0" presId="urn:microsoft.com/office/officeart/2005/8/layout/vList2"/>
    <dgm:cxn modelId="{6F310256-CF0F-4C57-82A0-1D87003F517E}" type="presOf" srcId="{7043D322-DAE7-4856-999E-BE3DF6CAB2C4}" destId="{CB4BE97C-5631-44DB-A3A2-AB370661BF9E}" srcOrd="0" destOrd="0" presId="urn:microsoft.com/office/officeart/2005/8/layout/vList2"/>
    <dgm:cxn modelId="{8779475E-8328-4F6C-BB90-AD9233155FB8}" srcId="{FFE3E45E-0D31-4006-A3B5-334C8FF83CE2}" destId="{84CB5B77-4410-4585-9DAB-024503825EA0}" srcOrd="8" destOrd="0" parTransId="{D6DA5AB1-6F53-4E7D-93AC-F8AF1ABBD81C}" sibTransId="{66C12C5F-EFA6-4B8A-A65C-FBDD7A8D7590}"/>
    <dgm:cxn modelId="{21835165-B17F-4370-AC69-A902E52AEC9D}" type="presOf" srcId="{A20A9651-3B9E-4643-A0C1-D67A938A4E2E}" destId="{7619023A-941B-4510-848E-4CCE7B0FB886}" srcOrd="0" destOrd="0" presId="urn:microsoft.com/office/officeart/2005/8/layout/vList2"/>
    <dgm:cxn modelId="{FCC1A255-2138-4A98-8CC7-5C378E1505F4}" srcId="{FFE3E45E-0D31-4006-A3B5-334C8FF83CE2}" destId="{1EB35685-58E9-487E-AFE5-092D4E71891F}" srcOrd="3" destOrd="0" parTransId="{F27B629F-AD08-47DC-BFA0-15AD27A69DDF}" sibTransId="{AA802BF0-F16C-40C7-9EB7-E341883B2EBE}"/>
    <dgm:cxn modelId="{F4DAEE6F-4CFB-47E2-8D38-90DE5BDAD71F}" type="presOf" srcId="{FFE3E45E-0D31-4006-A3B5-334C8FF83CE2}" destId="{F8D79057-36A4-4CED-8868-5B0B169C0FD3}" srcOrd="0" destOrd="0" presId="urn:microsoft.com/office/officeart/2005/8/layout/vList2"/>
    <dgm:cxn modelId="{8DA3B40A-1AB7-42D7-8D6A-0CDE2DB09A71}" srcId="{FFE3E45E-0D31-4006-A3B5-334C8FF83CE2}" destId="{C4AC2359-8635-41E0-BAFA-4C68CAEDC341}" srcOrd="5" destOrd="0" parTransId="{0C0AE0CA-29E6-463E-9D2B-F295ED113DF2}" sibTransId="{4845BD88-B7C7-47EF-98DD-13AFAA38FB19}"/>
    <dgm:cxn modelId="{7485383E-9855-483F-904A-F911FE9C4924}" srcId="{FFE3E45E-0D31-4006-A3B5-334C8FF83CE2}" destId="{932393D7-1266-4C05-AD84-656681167EE0}" srcOrd="9" destOrd="0" parTransId="{29C91DE7-7098-45CB-A371-0EC673E21796}" sibTransId="{43841091-5F24-4913-86C6-FA226F4DCB00}"/>
    <dgm:cxn modelId="{AB92944E-49AB-4EBD-9AEE-D6A22D4F6065}" srcId="{FFE3E45E-0D31-4006-A3B5-334C8FF83CE2}" destId="{7043D322-DAE7-4856-999E-BE3DF6CAB2C4}" srcOrd="0" destOrd="0" parTransId="{C92A3A06-1722-418A-989B-3E2C178465AF}" sibTransId="{F588DAAB-3D43-4CC6-AF84-68F5523DCE1C}"/>
    <dgm:cxn modelId="{D301AD77-29B9-4997-BF32-CE875D5B0B0C}" type="presOf" srcId="{001333F7-F4AD-45FD-8B91-9AAB606B452B}" destId="{A83DA91E-6E3B-4B91-92D8-1CA046F712CE}" srcOrd="0" destOrd="0" presId="urn:microsoft.com/office/officeart/2005/8/layout/vList2"/>
    <dgm:cxn modelId="{D828FEFB-53B1-4130-BA4C-4C5F2C918BAF}" type="presOf" srcId="{C4AC2359-8635-41E0-BAFA-4C68CAEDC341}" destId="{1E75A86D-7D16-436B-84F8-BB81FF1F15DA}" srcOrd="0" destOrd="0" presId="urn:microsoft.com/office/officeart/2005/8/layout/vList2"/>
    <dgm:cxn modelId="{8A628877-ACA8-48A4-8BEB-54124F84AD64}" type="presOf" srcId="{75EFD856-A35B-4E13-B37E-940C9E27B1E0}" destId="{714327C1-F058-457A-B11A-707951FD198A}" srcOrd="0" destOrd="0" presId="urn:microsoft.com/office/officeart/2005/8/layout/vList2"/>
    <dgm:cxn modelId="{9DE57B65-28ED-4C0B-AC31-3636F39E4A31}" type="presParOf" srcId="{F8D79057-36A4-4CED-8868-5B0B169C0FD3}" destId="{CB4BE97C-5631-44DB-A3A2-AB370661BF9E}" srcOrd="0" destOrd="0" presId="urn:microsoft.com/office/officeart/2005/8/layout/vList2"/>
    <dgm:cxn modelId="{6B9B8C1D-4B90-4970-BDF4-E2478DE25B2E}" type="presParOf" srcId="{F8D79057-36A4-4CED-8868-5B0B169C0FD3}" destId="{CC4E69D2-0B79-471C-93A3-300166770098}" srcOrd="1" destOrd="0" presId="urn:microsoft.com/office/officeart/2005/8/layout/vList2"/>
    <dgm:cxn modelId="{0E0EC647-B901-4E03-B284-512371B48E17}" type="presParOf" srcId="{F8D79057-36A4-4CED-8868-5B0B169C0FD3}" destId="{A83DA91E-6E3B-4B91-92D8-1CA046F712CE}" srcOrd="2" destOrd="0" presId="urn:microsoft.com/office/officeart/2005/8/layout/vList2"/>
    <dgm:cxn modelId="{3F3EB245-90D3-4959-80AD-0E78152C7D7A}" type="presParOf" srcId="{F8D79057-36A4-4CED-8868-5B0B169C0FD3}" destId="{D69E3096-35BD-49F5-8E97-7BA7DD104F65}" srcOrd="3" destOrd="0" presId="urn:microsoft.com/office/officeart/2005/8/layout/vList2"/>
    <dgm:cxn modelId="{107A0E56-A878-4495-BA63-2BEA5B281A05}" type="presParOf" srcId="{F8D79057-36A4-4CED-8868-5B0B169C0FD3}" destId="{DB44909C-DD7B-4F0A-975C-4883763C0676}" srcOrd="4" destOrd="0" presId="urn:microsoft.com/office/officeart/2005/8/layout/vList2"/>
    <dgm:cxn modelId="{11AFAFC0-7797-48DA-80C5-27541DF3CC73}" type="presParOf" srcId="{F8D79057-36A4-4CED-8868-5B0B169C0FD3}" destId="{F3C0FDB2-667D-4FC6-B045-382D6EAABCF6}" srcOrd="5" destOrd="0" presId="urn:microsoft.com/office/officeart/2005/8/layout/vList2"/>
    <dgm:cxn modelId="{9B16B6AF-9054-4CA5-A0B2-F05D72C8D86B}" type="presParOf" srcId="{F8D79057-36A4-4CED-8868-5B0B169C0FD3}" destId="{3F976E19-C52A-48AB-B498-C7F70C55B8C3}" srcOrd="6" destOrd="0" presId="urn:microsoft.com/office/officeart/2005/8/layout/vList2"/>
    <dgm:cxn modelId="{BA358BE5-53ED-4FD4-8FC1-4CF1A174C2BB}" type="presParOf" srcId="{F8D79057-36A4-4CED-8868-5B0B169C0FD3}" destId="{0DB201E5-7287-41C5-9F47-C9C54BB6CCC9}" srcOrd="7" destOrd="0" presId="urn:microsoft.com/office/officeart/2005/8/layout/vList2"/>
    <dgm:cxn modelId="{46C883D3-8CB2-4281-9E06-34F828DC37CF}" type="presParOf" srcId="{F8D79057-36A4-4CED-8868-5B0B169C0FD3}" destId="{7619023A-941B-4510-848E-4CCE7B0FB886}" srcOrd="8" destOrd="0" presId="urn:microsoft.com/office/officeart/2005/8/layout/vList2"/>
    <dgm:cxn modelId="{E93CF3EC-727B-4E2D-80E7-F2B480AFCCC8}" type="presParOf" srcId="{F8D79057-36A4-4CED-8868-5B0B169C0FD3}" destId="{D54055DB-54BD-4BD4-AD87-449A49DE2595}" srcOrd="9" destOrd="0" presId="urn:microsoft.com/office/officeart/2005/8/layout/vList2"/>
    <dgm:cxn modelId="{3A9B4CD0-874F-4FFE-B1A4-1BB8C7CE1983}" type="presParOf" srcId="{F8D79057-36A4-4CED-8868-5B0B169C0FD3}" destId="{1E75A86D-7D16-436B-84F8-BB81FF1F15DA}" srcOrd="10" destOrd="0" presId="urn:microsoft.com/office/officeart/2005/8/layout/vList2"/>
    <dgm:cxn modelId="{EC610161-F86F-4A56-90FF-C7EB7E27FB8C}" type="presParOf" srcId="{F8D79057-36A4-4CED-8868-5B0B169C0FD3}" destId="{13E78769-8765-4F5A-8EB7-3206AB4EE39A}" srcOrd="11" destOrd="0" presId="urn:microsoft.com/office/officeart/2005/8/layout/vList2"/>
    <dgm:cxn modelId="{0A3641D2-B7E5-42AA-9342-D5F056FE5BE7}" type="presParOf" srcId="{F8D79057-36A4-4CED-8868-5B0B169C0FD3}" destId="{714327C1-F058-457A-B11A-707951FD198A}" srcOrd="12" destOrd="0" presId="urn:microsoft.com/office/officeart/2005/8/layout/vList2"/>
    <dgm:cxn modelId="{55E648DE-93F7-4AAC-B12B-1886ADCD50AB}" type="presParOf" srcId="{F8D79057-36A4-4CED-8868-5B0B169C0FD3}" destId="{538D41F5-6D6F-48B8-97CE-99CBE55B510C}" srcOrd="13" destOrd="0" presId="urn:microsoft.com/office/officeart/2005/8/layout/vList2"/>
    <dgm:cxn modelId="{AA46F8FF-74E9-4AE4-A68F-3D63E6E5B9E4}" type="presParOf" srcId="{F8D79057-36A4-4CED-8868-5B0B169C0FD3}" destId="{D48B15FD-A5BC-47BF-9DE6-D464BB852B00}" srcOrd="14" destOrd="0" presId="urn:microsoft.com/office/officeart/2005/8/layout/vList2"/>
    <dgm:cxn modelId="{A6787A71-4ACF-4C6F-851C-559F1F1EBDBB}" type="presParOf" srcId="{F8D79057-36A4-4CED-8868-5B0B169C0FD3}" destId="{0568BCA7-AC49-4753-BA84-17680D585D49}" srcOrd="15" destOrd="0" presId="urn:microsoft.com/office/officeart/2005/8/layout/vList2"/>
    <dgm:cxn modelId="{39C6CAD0-1803-47BC-9FC7-1E0A01E8E8D9}" type="presParOf" srcId="{F8D79057-36A4-4CED-8868-5B0B169C0FD3}" destId="{CECDC484-408C-4DDC-8F77-E5B74BFFC88A}" srcOrd="16" destOrd="0" presId="urn:microsoft.com/office/officeart/2005/8/layout/vList2"/>
    <dgm:cxn modelId="{C6004ED4-BB9F-453A-ADEA-F76736C49F54}" type="presParOf" srcId="{F8D79057-36A4-4CED-8868-5B0B169C0FD3}" destId="{5D054F71-CA5F-4C12-85E1-8762B0EE792E}" srcOrd="17" destOrd="0" presId="urn:microsoft.com/office/officeart/2005/8/layout/vList2"/>
    <dgm:cxn modelId="{F4A66FEC-080A-490F-9B16-67F3C827A690}" type="presParOf" srcId="{F8D79057-36A4-4CED-8868-5B0B169C0FD3}" destId="{1D1E79DC-1DC5-4DE8-BC94-EB1D83E61FEF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8E7505A-1862-43E9-A106-CE323DDFF550}" type="doc">
      <dgm:prSet loTypeId="urn:microsoft.com/office/officeart/2005/8/layout/default#3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FBC99B70-9280-4E1E-8186-C6D4D68C530F}">
      <dgm:prSet/>
      <dgm:spPr/>
      <dgm:t>
        <a:bodyPr/>
        <a:lstStyle/>
        <a:p>
          <a:pPr rtl="0"/>
          <a:r>
            <a:rPr lang="cs-CZ" b="0" dirty="0" smtClean="0"/>
            <a:t>18 % obyvatelstva SK senioři 65+, 1/3 domácností, do 2050 dvojnásobek</a:t>
          </a:r>
          <a:endParaRPr lang="cs-CZ" b="0" dirty="0"/>
        </a:p>
      </dgm:t>
    </dgm:pt>
    <dgm:pt modelId="{67898314-28B3-4882-B267-80E42BE25017}" type="parTrans" cxnId="{1A5A01EE-D7BF-4591-A93C-D76A13CC0C1F}">
      <dgm:prSet/>
      <dgm:spPr/>
      <dgm:t>
        <a:bodyPr/>
        <a:lstStyle/>
        <a:p>
          <a:endParaRPr lang="cs-CZ"/>
        </a:p>
      </dgm:t>
    </dgm:pt>
    <dgm:pt modelId="{705F7DA3-878D-4070-B1BE-29C17FE0E325}" type="sibTrans" cxnId="{1A5A01EE-D7BF-4591-A93C-D76A13CC0C1F}">
      <dgm:prSet/>
      <dgm:spPr/>
      <dgm:t>
        <a:bodyPr/>
        <a:lstStyle/>
        <a:p>
          <a:endParaRPr lang="cs-CZ"/>
        </a:p>
      </dgm:t>
    </dgm:pt>
    <dgm:pt modelId="{03F6EA0E-2CB5-4E64-B06B-E9944412DE85}">
      <dgm:prSet/>
      <dgm:spPr/>
      <dgm:t>
        <a:bodyPr/>
        <a:lstStyle/>
        <a:p>
          <a:pPr rtl="0"/>
          <a:r>
            <a:rPr lang="cs-CZ" dirty="0" smtClean="0"/>
            <a:t>Síť (k 1. 7. 2019) 6089 lůžek DS a DZR, 635 úvazků PS</a:t>
          </a:r>
          <a:endParaRPr lang="cs-CZ" dirty="0"/>
        </a:p>
      </dgm:t>
    </dgm:pt>
    <dgm:pt modelId="{C26B42CC-A52C-449D-98BB-C216DC82F6A0}" type="parTrans" cxnId="{5CBE52BC-C7E0-48BD-A6E0-DC4F0AB61E2C}">
      <dgm:prSet/>
      <dgm:spPr/>
      <dgm:t>
        <a:bodyPr/>
        <a:lstStyle/>
        <a:p>
          <a:endParaRPr lang="cs-CZ"/>
        </a:p>
      </dgm:t>
    </dgm:pt>
    <dgm:pt modelId="{8F3540B5-8ADF-47EE-A7BC-2154AD9FDD56}" type="sibTrans" cxnId="{5CBE52BC-C7E0-48BD-A6E0-DC4F0AB61E2C}">
      <dgm:prSet/>
      <dgm:spPr/>
      <dgm:t>
        <a:bodyPr/>
        <a:lstStyle/>
        <a:p>
          <a:endParaRPr lang="cs-CZ"/>
        </a:p>
      </dgm:t>
    </dgm:pt>
    <dgm:pt modelId="{03560491-3503-429E-95D4-38A529159B3E}">
      <dgm:prSet/>
      <dgm:spPr/>
      <dgm:t>
        <a:bodyPr/>
        <a:lstStyle/>
        <a:p>
          <a:pPr rtl="0"/>
          <a:r>
            <a:rPr lang="cs-CZ" dirty="0" smtClean="0"/>
            <a:t>Dle sběru dat 2018 8.147 žádostí do pobytových zařízení</a:t>
          </a:r>
          <a:endParaRPr lang="cs-CZ" dirty="0"/>
        </a:p>
      </dgm:t>
    </dgm:pt>
    <dgm:pt modelId="{4AAF2C4B-BD77-4774-8731-54C626CD0350}" type="parTrans" cxnId="{F821D055-B21B-485A-A448-0030224A583C}">
      <dgm:prSet/>
      <dgm:spPr/>
      <dgm:t>
        <a:bodyPr/>
        <a:lstStyle/>
        <a:p>
          <a:endParaRPr lang="cs-CZ"/>
        </a:p>
      </dgm:t>
    </dgm:pt>
    <dgm:pt modelId="{0A6EF704-CB8B-43E3-96AC-3B94674B05C1}" type="sibTrans" cxnId="{F821D055-B21B-485A-A448-0030224A583C}">
      <dgm:prSet/>
      <dgm:spPr/>
      <dgm:t>
        <a:bodyPr/>
        <a:lstStyle/>
        <a:p>
          <a:endParaRPr lang="cs-CZ"/>
        </a:p>
      </dgm:t>
    </dgm:pt>
    <dgm:pt modelId="{67F7D22A-1141-4739-B574-142CBD56B402}">
      <dgm:prSet/>
      <dgm:spPr/>
      <dgm:t>
        <a:bodyPr/>
        <a:lstStyle/>
        <a:p>
          <a:pPr rtl="0"/>
          <a:r>
            <a:rPr lang="cs-CZ" dirty="0" smtClean="0"/>
            <a:t>Zkreslení: oprávněnost, ¼ vícečetné žádosti</a:t>
          </a:r>
          <a:endParaRPr lang="cs-CZ" dirty="0"/>
        </a:p>
      </dgm:t>
    </dgm:pt>
    <dgm:pt modelId="{6E6B1862-7B09-4E11-9B25-6BB563DFEEDE}" type="parTrans" cxnId="{2E079A8D-AC79-42AB-9CF6-4AE383E63754}">
      <dgm:prSet/>
      <dgm:spPr/>
      <dgm:t>
        <a:bodyPr/>
        <a:lstStyle/>
        <a:p>
          <a:endParaRPr lang="cs-CZ"/>
        </a:p>
      </dgm:t>
    </dgm:pt>
    <dgm:pt modelId="{132032FA-1C7A-43FC-A11C-1F29C1C874D4}" type="sibTrans" cxnId="{2E079A8D-AC79-42AB-9CF6-4AE383E63754}">
      <dgm:prSet/>
      <dgm:spPr/>
      <dgm:t>
        <a:bodyPr/>
        <a:lstStyle/>
        <a:p>
          <a:endParaRPr lang="cs-CZ"/>
        </a:p>
      </dgm:t>
    </dgm:pt>
    <dgm:pt modelId="{3D46F600-86C3-423F-B1B1-D8897F39D0A3}">
      <dgm:prSet/>
      <dgm:spPr/>
      <dgm:t>
        <a:bodyPr/>
        <a:lstStyle/>
        <a:p>
          <a:pPr rtl="0"/>
          <a:r>
            <a:rPr lang="cs-CZ" dirty="0" smtClean="0"/>
            <a:t>543 žadatelů u jiných krajů, z toho 393 z Prahy</a:t>
          </a:r>
          <a:endParaRPr lang="cs-CZ" dirty="0"/>
        </a:p>
      </dgm:t>
    </dgm:pt>
    <dgm:pt modelId="{9E4496F8-0E83-46F2-9D4F-FE379C89BD30}" type="parTrans" cxnId="{9F73BE27-3E5F-4B8A-93DD-EF9137D292A1}">
      <dgm:prSet/>
      <dgm:spPr/>
      <dgm:t>
        <a:bodyPr/>
        <a:lstStyle/>
        <a:p>
          <a:endParaRPr lang="cs-CZ"/>
        </a:p>
      </dgm:t>
    </dgm:pt>
    <dgm:pt modelId="{231857AE-6309-42C0-9882-21343C19703E}" type="sibTrans" cxnId="{9F73BE27-3E5F-4B8A-93DD-EF9137D292A1}">
      <dgm:prSet/>
      <dgm:spPr/>
      <dgm:t>
        <a:bodyPr/>
        <a:lstStyle/>
        <a:p>
          <a:endParaRPr lang="cs-CZ"/>
        </a:p>
      </dgm:t>
    </dgm:pt>
    <dgm:pt modelId="{3D27B96E-3302-40A1-BADD-2F450B522386}">
      <dgm:prSet/>
      <dgm:spPr/>
      <dgm:t>
        <a:bodyPr/>
        <a:lstStyle/>
        <a:p>
          <a:pPr rtl="0"/>
          <a:r>
            <a:rPr lang="cs-CZ" smtClean="0"/>
            <a:t>Nutnost rozvoje terénních a ambulantních služeb</a:t>
          </a:r>
          <a:endParaRPr lang="cs-CZ" dirty="0"/>
        </a:p>
      </dgm:t>
    </dgm:pt>
    <dgm:pt modelId="{379814C7-DD88-42FC-AC3E-764E5BF68241}" type="parTrans" cxnId="{6D935F66-DE5C-4D81-A62B-78EDF5BDFF63}">
      <dgm:prSet/>
      <dgm:spPr/>
      <dgm:t>
        <a:bodyPr/>
        <a:lstStyle/>
        <a:p>
          <a:endParaRPr lang="cs-CZ"/>
        </a:p>
      </dgm:t>
    </dgm:pt>
    <dgm:pt modelId="{0A0B4DED-7B7D-4A9C-AAB8-918C61B34AC1}" type="sibTrans" cxnId="{6D935F66-DE5C-4D81-A62B-78EDF5BDFF63}">
      <dgm:prSet/>
      <dgm:spPr/>
      <dgm:t>
        <a:bodyPr/>
        <a:lstStyle/>
        <a:p>
          <a:endParaRPr lang="cs-CZ"/>
        </a:p>
      </dgm:t>
    </dgm:pt>
    <dgm:pt modelId="{E67E90FB-69C7-43A0-9B96-E7644F8B4905}">
      <dgm:prSet/>
      <dgm:spPr/>
      <dgm:t>
        <a:bodyPr/>
        <a:lstStyle/>
        <a:p>
          <a:pPr rtl="0"/>
          <a:r>
            <a:rPr lang="cs-CZ" smtClean="0"/>
            <a:t>Posílení pobytových kapacit v málo saturovaných okresech</a:t>
          </a:r>
          <a:endParaRPr lang="cs-CZ" dirty="0"/>
        </a:p>
      </dgm:t>
    </dgm:pt>
    <dgm:pt modelId="{4631BD7B-267F-425E-8457-8EF51D10CE6C}" type="parTrans" cxnId="{C50E25CE-5991-49A5-B078-8818DA023670}">
      <dgm:prSet/>
      <dgm:spPr/>
      <dgm:t>
        <a:bodyPr/>
        <a:lstStyle/>
        <a:p>
          <a:endParaRPr lang="cs-CZ"/>
        </a:p>
      </dgm:t>
    </dgm:pt>
    <dgm:pt modelId="{A8DD0E43-CD39-4CC1-989A-C5D6C5511D37}" type="sibTrans" cxnId="{C50E25CE-5991-49A5-B078-8818DA023670}">
      <dgm:prSet/>
      <dgm:spPr/>
      <dgm:t>
        <a:bodyPr/>
        <a:lstStyle/>
        <a:p>
          <a:endParaRPr lang="cs-CZ"/>
        </a:p>
      </dgm:t>
    </dgm:pt>
    <dgm:pt modelId="{5C34FE16-1B49-4CF1-AEB2-8A1C5E5EF548}">
      <dgm:prSet/>
      <dgm:spPr/>
      <dgm:t>
        <a:bodyPr/>
        <a:lstStyle/>
        <a:p>
          <a:pPr rtl="0"/>
          <a:r>
            <a:rPr lang="cs-CZ" smtClean="0"/>
            <a:t>Spolupráce s Hlavním městem Prahou</a:t>
          </a:r>
          <a:endParaRPr lang="cs-CZ" dirty="0"/>
        </a:p>
      </dgm:t>
    </dgm:pt>
    <dgm:pt modelId="{163F42C5-32B7-4621-A251-49956ADA2940}" type="parTrans" cxnId="{55B4946D-86E1-4E8B-B8A8-497A1B3D9C9A}">
      <dgm:prSet/>
      <dgm:spPr/>
      <dgm:t>
        <a:bodyPr/>
        <a:lstStyle/>
        <a:p>
          <a:endParaRPr lang="cs-CZ"/>
        </a:p>
      </dgm:t>
    </dgm:pt>
    <dgm:pt modelId="{DEA973C6-6EF9-4D05-98AF-4672BC3C65F8}" type="sibTrans" cxnId="{55B4946D-86E1-4E8B-B8A8-497A1B3D9C9A}">
      <dgm:prSet/>
      <dgm:spPr/>
      <dgm:t>
        <a:bodyPr/>
        <a:lstStyle/>
        <a:p>
          <a:endParaRPr lang="cs-CZ"/>
        </a:p>
      </dgm:t>
    </dgm:pt>
    <dgm:pt modelId="{2FD9C3ED-E8A3-49D4-A9A9-5B8B7C0ECF21}" type="pres">
      <dgm:prSet presAssocID="{18E7505A-1862-43E9-A106-CE323DDFF55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62806D4-4D56-461D-8F11-E598EB93A630}" type="pres">
      <dgm:prSet presAssocID="{FBC99B70-9280-4E1E-8186-C6D4D68C530F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8819AF8-F124-43EB-8BB9-62953F4B427C}" type="pres">
      <dgm:prSet presAssocID="{705F7DA3-878D-4070-B1BE-29C17FE0E325}" presName="sibTrans" presStyleCnt="0"/>
      <dgm:spPr/>
      <dgm:t>
        <a:bodyPr/>
        <a:lstStyle/>
        <a:p>
          <a:endParaRPr lang="cs-CZ"/>
        </a:p>
      </dgm:t>
    </dgm:pt>
    <dgm:pt modelId="{47CC83B9-99A1-448D-887D-CBE7FC0B093B}" type="pres">
      <dgm:prSet presAssocID="{03F6EA0E-2CB5-4E64-B06B-E9944412DE85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6F8DDC6-28F3-4BBE-9EA9-F459ECC7C5C6}" type="pres">
      <dgm:prSet presAssocID="{8F3540B5-8ADF-47EE-A7BC-2154AD9FDD56}" presName="sibTrans" presStyleCnt="0"/>
      <dgm:spPr/>
      <dgm:t>
        <a:bodyPr/>
        <a:lstStyle/>
        <a:p>
          <a:endParaRPr lang="cs-CZ"/>
        </a:p>
      </dgm:t>
    </dgm:pt>
    <dgm:pt modelId="{236D2E95-F7C6-48B7-B74F-27B7138E16D0}" type="pres">
      <dgm:prSet presAssocID="{03560491-3503-429E-95D4-38A529159B3E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5E9895C-859C-491E-8533-9067477852B2}" type="pres">
      <dgm:prSet presAssocID="{0A6EF704-CB8B-43E3-96AC-3B94674B05C1}" presName="sibTrans" presStyleCnt="0"/>
      <dgm:spPr/>
      <dgm:t>
        <a:bodyPr/>
        <a:lstStyle/>
        <a:p>
          <a:endParaRPr lang="cs-CZ"/>
        </a:p>
      </dgm:t>
    </dgm:pt>
    <dgm:pt modelId="{3354AF63-F3A0-4146-9287-3DA1E8FE7BFB}" type="pres">
      <dgm:prSet presAssocID="{67F7D22A-1141-4739-B574-142CBD56B402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FB9B6BC-F6D0-48A1-81F8-62383BCA7558}" type="pres">
      <dgm:prSet presAssocID="{132032FA-1C7A-43FC-A11C-1F29C1C874D4}" presName="sibTrans" presStyleCnt="0"/>
      <dgm:spPr/>
      <dgm:t>
        <a:bodyPr/>
        <a:lstStyle/>
        <a:p>
          <a:endParaRPr lang="cs-CZ"/>
        </a:p>
      </dgm:t>
    </dgm:pt>
    <dgm:pt modelId="{C3592F9D-C7C8-4D37-B429-9479684BD777}" type="pres">
      <dgm:prSet presAssocID="{3D46F600-86C3-423F-B1B1-D8897F39D0A3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8CEAFA4-9F53-481D-8146-54CBA9F5B382}" type="pres">
      <dgm:prSet presAssocID="{231857AE-6309-42C0-9882-21343C19703E}" presName="sibTrans" presStyleCnt="0"/>
      <dgm:spPr/>
      <dgm:t>
        <a:bodyPr/>
        <a:lstStyle/>
        <a:p>
          <a:endParaRPr lang="cs-CZ"/>
        </a:p>
      </dgm:t>
    </dgm:pt>
    <dgm:pt modelId="{B4F68CF2-CFD5-41DF-A510-F9629C4DD6AF}" type="pres">
      <dgm:prSet presAssocID="{3D27B96E-3302-40A1-BADD-2F450B522386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1B2BCF4-BDC9-41C3-816C-1A4A224EF310}" type="pres">
      <dgm:prSet presAssocID="{0A0B4DED-7B7D-4A9C-AAB8-918C61B34AC1}" presName="sibTrans" presStyleCnt="0"/>
      <dgm:spPr/>
      <dgm:t>
        <a:bodyPr/>
        <a:lstStyle/>
        <a:p>
          <a:endParaRPr lang="cs-CZ"/>
        </a:p>
      </dgm:t>
    </dgm:pt>
    <dgm:pt modelId="{78414080-0389-4DBF-A4DA-3A6D3E68C664}" type="pres">
      <dgm:prSet presAssocID="{E67E90FB-69C7-43A0-9B96-E7644F8B4905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19BFF13-0960-4120-91DB-0CBEB40CFFCB}" type="pres">
      <dgm:prSet presAssocID="{A8DD0E43-CD39-4CC1-989A-C5D6C5511D37}" presName="sibTrans" presStyleCnt="0"/>
      <dgm:spPr/>
      <dgm:t>
        <a:bodyPr/>
        <a:lstStyle/>
        <a:p>
          <a:endParaRPr lang="cs-CZ"/>
        </a:p>
      </dgm:t>
    </dgm:pt>
    <dgm:pt modelId="{B9BCF1C2-A5E1-411A-B7A6-3BBB29098C76}" type="pres">
      <dgm:prSet presAssocID="{5C34FE16-1B49-4CF1-AEB2-8A1C5E5EF548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E079A8D-AC79-42AB-9CF6-4AE383E63754}" srcId="{18E7505A-1862-43E9-A106-CE323DDFF550}" destId="{67F7D22A-1141-4739-B574-142CBD56B402}" srcOrd="3" destOrd="0" parTransId="{6E6B1862-7B09-4E11-9B25-6BB563DFEEDE}" sibTransId="{132032FA-1C7A-43FC-A11C-1F29C1C874D4}"/>
    <dgm:cxn modelId="{C50E25CE-5991-49A5-B078-8818DA023670}" srcId="{18E7505A-1862-43E9-A106-CE323DDFF550}" destId="{E67E90FB-69C7-43A0-9B96-E7644F8B4905}" srcOrd="6" destOrd="0" parTransId="{4631BD7B-267F-425E-8457-8EF51D10CE6C}" sibTransId="{A8DD0E43-CD39-4CC1-989A-C5D6C5511D37}"/>
    <dgm:cxn modelId="{F821D055-B21B-485A-A448-0030224A583C}" srcId="{18E7505A-1862-43E9-A106-CE323DDFF550}" destId="{03560491-3503-429E-95D4-38A529159B3E}" srcOrd="2" destOrd="0" parTransId="{4AAF2C4B-BD77-4774-8731-54C626CD0350}" sibTransId="{0A6EF704-CB8B-43E3-96AC-3B94674B05C1}"/>
    <dgm:cxn modelId="{A75D778C-1AAF-4F5B-A7B0-F0D61B44C3E4}" type="presOf" srcId="{FBC99B70-9280-4E1E-8186-C6D4D68C530F}" destId="{562806D4-4D56-461D-8F11-E598EB93A630}" srcOrd="0" destOrd="0" presId="urn:microsoft.com/office/officeart/2005/8/layout/default#3"/>
    <dgm:cxn modelId="{4C92A7A7-413D-43A9-A1D4-8F0EBD65A6DC}" type="presOf" srcId="{3D46F600-86C3-423F-B1B1-D8897F39D0A3}" destId="{C3592F9D-C7C8-4D37-B429-9479684BD777}" srcOrd="0" destOrd="0" presId="urn:microsoft.com/office/officeart/2005/8/layout/default#3"/>
    <dgm:cxn modelId="{4C76EACF-D03F-41AD-85F5-72112F5F2C54}" type="presOf" srcId="{67F7D22A-1141-4739-B574-142CBD56B402}" destId="{3354AF63-F3A0-4146-9287-3DA1E8FE7BFB}" srcOrd="0" destOrd="0" presId="urn:microsoft.com/office/officeart/2005/8/layout/default#3"/>
    <dgm:cxn modelId="{1A5A01EE-D7BF-4591-A93C-D76A13CC0C1F}" srcId="{18E7505A-1862-43E9-A106-CE323DDFF550}" destId="{FBC99B70-9280-4E1E-8186-C6D4D68C530F}" srcOrd="0" destOrd="0" parTransId="{67898314-28B3-4882-B267-80E42BE25017}" sibTransId="{705F7DA3-878D-4070-B1BE-29C17FE0E325}"/>
    <dgm:cxn modelId="{B163D0B6-E719-4DFC-86A7-04E613922134}" type="presOf" srcId="{03F6EA0E-2CB5-4E64-B06B-E9944412DE85}" destId="{47CC83B9-99A1-448D-887D-CBE7FC0B093B}" srcOrd="0" destOrd="0" presId="urn:microsoft.com/office/officeart/2005/8/layout/default#3"/>
    <dgm:cxn modelId="{74B262DD-2310-460C-82C1-E8331C065EFD}" type="presOf" srcId="{18E7505A-1862-43E9-A106-CE323DDFF550}" destId="{2FD9C3ED-E8A3-49D4-A9A9-5B8B7C0ECF21}" srcOrd="0" destOrd="0" presId="urn:microsoft.com/office/officeart/2005/8/layout/default#3"/>
    <dgm:cxn modelId="{6D935F66-DE5C-4D81-A62B-78EDF5BDFF63}" srcId="{18E7505A-1862-43E9-A106-CE323DDFF550}" destId="{3D27B96E-3302-40A1-BADD-2F450B522386}" srcOrd="5" destOrd="0" parTransId="{379814C7-DD88-42FC-AC3E-764E5BF68241}" sibTransId="{0A0B4DED-7B7D-4A9C-AAB8-918C61B34AC1}"/>
    <dgm:cxn modelId="{A33CB331-E16C-429E-981B-1BC4382D1D4E}" type="presOf" srcId="{03560491-3503-429E-95D4-38A529159B3E}" destId="{236D2E95-F7C6-48B7-B74F-27B7138E16D0}" srcOrd="0" destOrd="0" presId="urn:microsoft.com/office/officeart/2005/8/layout/default#3"/>
    <dgm:cxn modelId="{EF89127B-B8FA-45D6-B761-CB3C8DF44405}" type="presOf" srcId="{5C34FE16-1B49-4CF1-AEB2-8A1C5E5EF548}" destId="{B9BCF1C2-A5E1-411A-B7A6-3BBB29098C76}" srcOrd="0" destOrd="0" presId="urn:microsoft.com/office/officeart/2005/8/layout/default#3"/>
    <dgm:cxn modelId="{9F73BE27-3E5F-4B8A-93DD-EF9137D292A1}" srcId="{18E7505A-1862-43E9-A106-CE323DDFF550}" destId="{3D46F600-86C3-423F-B1B1-D8897F39D0A3}" srcOrd="4" destOrd="0" parTransId="{9E4496F8-0E83-46F2-9D4F-FE379C89BD30}" sibTransId="{231857AE-6309-42C0-9882-21343C19703E}"/>
    <dgm:cxn modelId="{5CBE52BC-C7E0-48BD-A6E0-DC4F0AB61E2C}" srcId="{18E7505A-1862-43E9-A106-CE323DDFF550}" destId="{03F6EA0E-2CB5-4E64-B06B-E9944412DE85}" srcOrd="1" destOrd="0" parTransId="{C26B42CC-A52C-449D-98BB-C216DC82F6A0}" sibTransId="{8F3540B5-8ADF-47EE-A7BC-2154AD9FDD56}"/>
    <dgm:cxn modelId="{55B4946D-86E1-4E8B-B8A8-497A1B3D9C9A}" srcId="{18E7505A-1862-43E9-A106-CE323DDFF550}" destId="{5C34FE16-1B49-4CF1-AEB2-8A1C5E5EF548}" srcOrd="7" destOrd="0" parTransId="{163F42C5-32B7-4621-A251-49956ADA2940}" sibTransId="{DEA973C6-6EF9-4D05-98AF-4672BC3C65F8}"/>
    <dgm:cxn modelId="{88A01BF9-C3ED-45EE-BEBF-2D32A9432EA5}" type="presOf" srcId="{E67E90FB-69C7-43A0-9B96-E7644F8B4905}" destId="{78414080-0389-4DBF-A4DA-3A6D3E68C664}" srcOrd="0" destOrd="0" presId="urn:microsoft.com/office/officeart/2005/8/layout/default#3"/>
    <dgm:cxn modelId="{228844B5-9206-48AB-8BEA-DC82E462331F}" type="presOf" srcId="{3D27B96E-3302-40A1-BADD-2F450B522386}" destId="{B4F68CF2-CFD5-41DF-A510-F9629C4DD6AF}" srcOrd="0" destOrd="0" presId="urn:microsoft.com/office/officeart/2005/8/layout/default#3"/>
    <dgm:cxn modelId="{96BA9C0E-293A-46D7-B166-66DE1E8826D8}" type="presParOf" srcId="{2FD9C3ED-E8A3-49D4-A9A9-5B8B7C0ECF21}" destId="{562806D4-4D56-461D-8F11-E598EB93A630}" srcOrd="0" destOrd="0" presId="urn:microsoft.com/office/officeart/2005/8/layout/default#3"/>
    <dgm:cxn modelId="{F03B9072-A518-4465-9347-48E393EEDC35}" type="presParOf" srcId="{2FD9C3ED-E8A3-49D4-A9A9-5B8B7C0ECF21}" destId="{28819AF8-F124-43EB-8BB9-62953F4B427C}" srcOrd="1" destOrd="0" presId="urn:microsoft.com/office/officeart/2005/8/layout/default#3"/>
    <dgm:cxn modelId="{333CE394-83A5-49AE-B0E0-7ECA62C1C231}" type="presParOf" srcId="{2FD9C3ED-E8A3-49D4-A9A9-5B8B7C0ECF21}" destId="{47CC83B9-99A1-448D-887D-CBE7FC0B093B}" srcOrd="2" destOrd="0" presId="urn:microsoft.com/office/officeart/2005/8/layout/default#3"/>
    <dgm:cxn modelId="{0E7EE525-4F77-4174-A391-A1F02F42498D}" type="presParOf" srcId="{2FD9C3ED-E8A3-49D4-A9A9-5B8B7C0ECF21}" destId="{36F8DDC6-28F3-4BBE-9EA9-F459ECC7C5C6}" srcOrd="3" destOrd="0" presId="urn:microsoft.com/office/officeart/2005/8/layout/default#3"/>
    <dgm:cxn modelId="{157FC6B1-D53E-426D-8FF6-E28F9087FC12}" type="presParOf" srcId="{2FD9C3ED-E8A3-49D4-A9A9-5B8B7C0ECF21}" destId="{236D2E95-F7C6-48B7-B74F-27B7138E16D0}" srcOrd="4" destOrd="0" presId="urn:microsoft.com/office/officeart/2005/8/layout/default#3"/>
    <dgm:cxn modelId="{A46CBD05-2685-4C8B-8324-09EB0BA9EC14}" type="presParOf" srcId="{2FD9C3ED-E8A3-49D4-A9A9-5B8B7C0ECF21}" destId="{25E9895C-859C-491E-8533-9067477852B2}" srcOrd="5" destOrd="0" presId="urn:microsoft.com/office/officeart/2005/8/layout/default#3"/>
    <dgm:cxn modelId="{0C5C3201-32F9-483E-89CF-5B4BA590ECC7}" type="presParOf" srcId="{2FD9C3ED-E8A3-49D4-A9A9-5B8B7C0ECF21}" destId="{3354AF63-F3A0-4146-9287-3DA1E8FE7BFB}" srcOrd="6" destOrd="0" presId="urn:microsoft.com/office/officeart/2005/8/layout/default#3"/>
    <dgm:cxn modelId="{2A59FE3C-706E-4EEF-8784-98890AEFE5AE}" type="presParOf" srcId="{2FD9C3ED-E8A3-49D4-A9A9-5B8B7C0ECF21}" destId="{3FB9B6BC-F6D0-48A1-81F8-62383BCA7558}" srcOrd="7" destOrd="0" presId="urn:microsoft.com/office/officeart/2005/8/layout/default#3"/>
    <dgm:cxn modelId="{19961938-7692-4732-A15B-5403AEA048FF}" type="presParOf" srcId="{2FD9C3ED-E8A3-49D4-A9A9-5B8B7C0ECF21}" destId="{C3592F9D-C7C8-4D37-B429-9479684BD777}" srcOrd="8" destOrd="0" presId="urn:microsoft.com/office/officeart/2005/8/layout/default#3"/>
    <dgm:cxn modelId="{80C9D227-B566-494C-A934-13CAFE5C8E14}" type="presParOf" srcId="{2FD9C3ED-E8A3-49D4-A9A9-5B8B7C0ECF21}" destId="{E8CEAFA4-9F53-481D-8146-54CBA9F5B382}" srcOrd="9" destOrd="0" presId="urn:microsoft.com/office/officeart/2005/8/layout/default#3"/>
    <dgm:cxn modelId="{B43DEF04-2417-4D17-AB0D-5712ACAFFE65}" type="presParOf" srcId="{2FD9C3ED-E8A3-49D4-A9A9-5B8B7C0ECF21}" destId="{B4F68CF2-CFD5-41DF-A510-F9629C4DD6AF}" srcOrd="10" destOrd="0" presId="urn:microsoft.com/office/officeart/2005/8/layout/default#3"/>
    <dgm:cxn modelId="{DB9CFDBD-C9DA-4DDF-85FD-F7CD8A8E3374}" type="presParOf" srcId="{2FD9C3ED-E8A3-49D4-A9A9-5B8B7C0ECF21}" destId="{31B2BCF4-BDC9-41C3-816C-1A4A224EF310}" srcOrd="11" destOrd="0" presId="urn:microsoft.com/office/officeart/2005/8/layout/default#3"/>
    <dgm:cxn modelId="{B2671322-674F-4FE9-BBD7-BD9819E0A4D8}" type="presParOf" srcId="{2FD9C3ED-E8A3-49D4-A9A9-5B8B7C0ECF21}" destId="{78414080-0389-4DBF-A4DA-3A6D3E68C664}" srcOrd="12" destOrd="0" presId="urn:microsoft.com/office/officeart/2005/8/layout/default#3"/>
    <dgm:cxn modelId="{6453C558-735A-4A66-A81D-0B6AB0990FEC}" type="presParOf" srcId="{2FD9C3ED-E8A3-49D4-A9A9-5B8B7C0ECF21}" destId="{319BFF13-0960-4120-91DB-0CBEB40CFFCB}" srcOrd="13" destOrd="0" presId="urn:microsoft.com/office/officeart/2005/8/layout/default#3"/>
    <dgm:cxn modelId="{134C46DB-9999-45B2-9802-6A12790E17FF}" type="presParOf" srcId="{2FD9C3ED-E8A3-49D4-A9A9-5B8B7C0ECF21}" destId="{B9BCF1C2-A5E1-411A-B7A6-3BBB29098C76}" srcOrd="14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50F7D57-A716-4E9F-B643-1210A31D6724}" type="doc">
      <dgm:prSet loTypeId="urn:microsoft.com/office/officeart/2005/8/layout/default#4" loCatId="list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93EF0756-E0C9-4B80-93B8-2F78601E3902}">
      <dgm:prSet/>
      <dgm:spPr/>
      <dgm:t>
        <a:bodyPr/>
        <a:lstStyle/>
        <a:p>
          <a:pPr rtl="0"/>
          <a:r>
            <a:rPr lang="cs-CZ" dirty="0" smtClean="0"/>
            <a:t>Velmi různorodá skupina</a:t>
          </a:r>
          <a:endParaRPr lang="cs-CZ" dirty="0"/>
        </a:p>
      </dgm:t>
    </dgm:pt>
    <dgm:pt modelId="{90BD0D6C-AFE2-44FF-A636-7631BC12C3E6}" type="parTrans" cxnId="{370F5545-7C05-49BE-B72F-9C2D3C27300F}">
      <dgm:prSet/>
      <dgm:spPr/>
      <dgm:t>
        <a:bodyPr/>
        <a:lstStyle/>
        <a:p>
          <a:endParaRPr lang="cs-CZ"/>
        </a:p>
      </dgm:t>
    </dgm:pt>
    <dgm:pt modelId="{9BB393AD-182A-4F98-8684-ED6728CBB58A}" type="sibTrans" cxnId="{370F5545-7C05-49BE-B72F-9C2D3C27300F}">
      <dgm:prSet/>
      <dgm:spPr/>
      <dgm:t>
        <a:bodyPr/>
        <a:lstStyle/>
        <a:p>
          <a:endParaRPr lang="cs-CZ"/>
        </a:p>
      </dgm:t>
    </dgm:pt>
    <dgm:pt modelId="{2182A08F-5186-4423-AE8C-F483D5B37746}">
      <dgm:prSet/>
      <dgm:spPr/>
      <dgm:t>
        <a:bodyPr/>
        <a:lstStyle/>
        <a:p>
          <a:pPr rtl="0"/>
          <a:r>
            <a:rPr lang="cs-CZ" dirty="0" smtClean="0"/>
            <a:t>Převažují starší osoby a senioři</a:t>
          </a:r>
          <a:endParaRPr lang="cs-CZ" dirty="0"/>
        </a:p>
      </dgm:t>
    </dgm:pt>
    <dgm:pt modelId="{D3C37970-B4B0-4F40-ACDF-F776C5F430D6}" type="parTrans" cxnId="{D3585075-8506-474D-895F-92283935E7C6}">
      <dgm:prSet/>
      <dgm:spPr/>
      <dgm:t>
        <a:bodyPr/>
        <a:lstStyle/>
        <a:p>
          <a:endParaRPr lang="cs-CZ"/>
        </a:p>
      </dgm:t>
    </dgm:pt>
    <dgm:pt modelId="{0DE6048B-ACAA-49A3-9AEC-06AA7DCC85C0}" type="sibTrans" cxnId="{D3585075-8506-474D-895F-92283935E7C6}">
      <dgm:prSet/>
      <dgm:spPr/>
      <dgm:t>
        <a:bodyPr/>
        <a:lstStyle/>
        <a:p>
          <a:endParaRPr lang="cs-CZ"/>
        </a:p>
      </dgm:t>
    </dgm:pt>
    <dgm:pt modelId="{10A725BB-4644-4C41-954D-DE9916688021}">
      <dgm:prSet/>
      <dgm:spPr/>
      <dgm:t>
        <a:bodyPr/>
        <a:lstStyle/>
        <a:p>
          <a:pPr rtl="0"/>
          <a:r>
            <a:rPr lang="cs-CZ" smtClean="0"/>
            <a:t>Trend humanizace a deinstitucionalizace pobytových služeb</a:t>
          </a:r>
          <a:endParaRPr lang="cs-CZ" dirty="0"/>
        </a:p>
      </dgm:t>
    </dgm:pt>
    <dgm:pt modelId="{33487135-307A-467A-8B11-3BC8F6336151}" type="parTrans" cxnId="{99762B82-15AF-40FD-8023-7FC5739E2E02}">
      <dgm:prSet/>
      <dgm:spPr/>
      <dgm:t>
        <a:bodyPr/>
        <a:lstStyle/>
        <a:p>
          <a:endParaRPr lang="cs-CZ"/>
        </a:p>
      </dgm:t>
    </dgm:pt>
    <dgm:pt modelId="{78BFBA76-E398-4CF3-8BC7-F42188820891}" type="sibTrans" cxnId="{99762B82-15AF-40FD-8023-7FC5739E2E02}">
      <dgm:prSet/>
      <dgm:spPr/>
      <dgm:t>
        <a:bodyPr/>
        <a:lstStyle/>
        <a:p>
          <a:endParaRPr lang="cs-CZ"/>
        </a:p>
      </dgm:t>
    </dgm:pt>
    <dgm:pt modelId="{363E6410-9278-43A5-9935-51ED798F16C9}">
      <dgm:prSet/>
      <dgm:spPr/>
      <dgm:t>
        <a:bodyPr/>
        <a:lstStyle/>
        <a:p>
          <a:pPr rtl="0"/>
          <a:r>
            <a:rPr lang="cs-CZ" dirty="0" smtClean="0"/>
            <a:t>Zásadní role neformálních pečujících, především rodičů</a:t>
          </a:r>
          <a:endParaRPr lang="cs-CZ" dirty="0"/>
        </a:p>
      </dgm:t>
    </dgm:pt>
    <dgm:pt modelId="{CBE7B29C-665D-4D30-94C9-9E26138A16EF}" type="parTrans" cxnId="{8B782E81-7364-4803-86DD-043C8F6E80DC}">
      <dgm:prSet/>
      <dgm:spPr/>
      <dgm:t>
        <a:bodyPr/>
        <a:lstStyle/>
        <a:p>
          <a:endParaRPr lang="cs-CZ"/>
        </a:p>
      </dgm:t>
    </dgm:pt>
    <dgm:pt modelId="{6FF5C385-D56E-415B-8408-3F58A40E0F76}" type="sibTrans" cxnId="{8B782E81-7364-4803-86DD-043C8F6E80DC}">
      <dgm:prSet/>
      <dgm:spPr/>
      <dgm:t>
        <a:bodyPr/>
        <a:lstStyle/>
        <a:p>
          <a:endParaRPr lang="cs-CZ"/>
        </a:p>
      </dgm:t>
    </dgm:pt>
    <dgm:pt modelId="{372D5CBE-E52F-4722-930F-85B3D72A026A}">
      <dgm:prSet/>
      <dgm:spPr/>
      <dgm:t>
        <a:bodyPr/>
        <a:lstStyle/>
        <a:p>
          <a:pPr rtl="0"/>
          <a:r>
            <a:rPr lang="cs-CZ" smtClean="0"/>
            <a:t>Krajský plán vyrovnávání příležitostí</a:t>
          </a:r>
          <a:endParaRPr lang="cs-CZ" dirty="0"/>
        </a:p>
      </dgm:t>
    </dgm:pt>
    <dgm:pt modelId="{3BF9F637-F1FE-4BA1-B331-C26E4E015DA6}" type="parTrans" cxnId="{FEC8F7C4-9DF5-4F95-8122-9AE54981E335}">
      <dgm:prSet/>
      <dgm:spPr/>
      <dgm:t>
        <a:bodyPr/>
        <a:lstStyle/>
        <a:p>
          <a:endParaRPr lang="cs-CZ"/>
        </a:p>
      </dgm:t>
    </dgm:pt>
    <dgm:pt modelId="{B75883FE-A0D9-41FF-8097-4919AA390D99}" type="sibTrans" cxnId="{FEC8F7C4-9DF5-4F95-8122-9AE54981E335}">
      <dgm:prSet/>
      <dgm:spPr/>
      <dgm:t>
        <a:bodyPr/>
        <a:lstStyle/>
        <a:p>
          <a:endParaRPr lang="cs-CZ"/>
        </a:p>
      </dgm:t>
    </dgm:pt>
    <dgm:pt modelId="{B3F13451-9856-421C-AA7E-8FB2AD8EDB5C}" type="pres">
      <dgm:prSet presAssocID="{950F7D57-A716-4E9F-B643-1210A31D672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ACBBD81-D5E8-4FBD-AF8A-7DEE857D5E60}" type="pres">
      <dgm:prSet presAssocID="{93EF0756-E0C9-4B80-93B8-2F78601E390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A202A2E-825A-4F92-B2C2-0C816876D396}" type="pres">
      <dgm:prSet presAssocID="{9BB393AD-182A-4F98-8684-ED6728CBB58A}" presName="sibTrans" presStyleCnt="0"/>
      <dgm:spPr/>
      <dgm:t>
        <a:bodyPr/>
        <a:lstStyle/>
        <a:p>
          <a:endParaRPr lang="cs-CZ"/>
        </a:p>
      </dgm:t>
    </dgm:pt>
    <dgm:pt modelId="{6E91DF07-3FA9-43E1-B59B-A11077827B91}" type="pres">
      <dgm:prSet presAssocID="{2182A08F-5186-4423-AE8C-F483D5B3774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C884581-B384-4C4C-905B-55814487CC1F}" type="pres">
      <dgm:prSet presAssocID="{0DE6048B-ACAA-49A3-9AEC-06AA7DCC85C0}" presName="sibTrans" presStyleCnt="0"/>
      <dgm:spPr/>
      <dgm:t>
        <a:bodyPr/>
        <a:lstStyle/>
        <a:p>
          <a:endParaRPr lang="cs-CZ"/>
        </a:p>
      </dgm:t>
    </dgm:pt>
    <dgm:pt modelId="{0519A0CB-F5EE-43FD-958D-8ADB3A4B5A61}" type="pres">
      <dgm:prSet presAssocID="{10A725BB-4644-4C41-954D-DE991668802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2FAA188-B770-4534-BAFC-3C07CC79C2DC}" type="pres">
      <dgm:prSet presAssocID="{78BFBA76-E398-4CF3-8BC7-F42188820891}" presName="sibTrans" presStyleCnt="0"/>
      <dgm:spPr/>
      <dgm:t>
        <a:bodyPr/>
        <a:lstStyle/>
        <a:p>
          <a:endParaRPr lang="cs-CZ"/>
        </a:p>
      </dgm:t>
    </dgm:pt>
    <dgm:pt modelId="{511BBF06-B94C-4C26-884B-1BC111864CBD}" type="pres">
      <dgm:prSet presAssocID="{363E6410-9278-43A5-9935-51ED798F16C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67F460C-AD13-43EF-9202-D7D37F060402}" type="pres">
      <dgm:prSet presAssocID="{6FF5C385-D56E-415B-8408-3F58A40E0F76}" presName="sibTrans" presStyleCnt="0"/>
      <dgm:spPr/>
      <dgm:t>
        <a:bodyPr/>
        <a:lstStyle/>
        <a:p>
          <a:endParaRPr lang="cs-CZ"/>
        </a:p>
      </dgm:t>
    </dgm:pt>
    <dgm:pt modelId="{37DC75CE-167D-49B4-892E-D2B4D5A67A55}" type="pres">
      <dgm:prSet presAssocID="{372D5CBE-E52F-4722-930F-85B3D72A026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ED63078D-2E5A-43FC-9E2A-9BA0C8D71C44}" type="presOf" srcId="{93EF0756-E0C9-4B80-93B8-2F78601E3902}" destId="{EACBBD81-D5E8-4FBD-AF8A-7DEE857D5E60}" srcOrd="0" destOrd="0" presId="urn:microsoft.com/office/officeart/2005/8/layout/default#4"/>
    <dgm:cxn modelId="{99762B82-15AF-40FD-8023-7FC5739E2E02}" srcId="{950F7D57-A716-4E9F-B643-1210A31D6724}" destId="{10A725BB-4644-4C41-954D-DE9916688021}" srcOrd="2" destOrd="0" parTransId="{33487135-307A-467A-8B11-3BC8F6336151}" sibTransId="{78BFBA76-E398-4CF3-8BC7-F42188820891}"/>
    <dgm:cxn modelId="{9A868693-ADD4-418C-A632-4304A9A92967}" type="presOf" srcId="{10A725BB-4644-4C41-954D-DE9916688021}" destId="{0519A0CB-F5EE-43FD-958D-8ADB3A4B5A61}" srcOrd="0" destOrd="0" presId="urn:microsoft.com/office/officeart/2005/8/layout/default#4"/>
    <dgm:cxn modelId="{5E70DE2F-0E32-4E27-956C-DCC9773DC510}" type="presOf" srcId="{372D5CBE-E52F-4722-930F-85B3D72A026A}" destId="{37DC75CE-167D-49B4-892E-D2B4D5A67A55}" srcOrd="0" destOrd="0" presId="urn:microsoft.com/office/officeart/2005/8/layout/default#4"/>
    <dgm:cxn modelId="{FEC8F7C4-9DF5-4F95-8122-9AE54981E335}" srcId="{950F7D57-A716-4E9F-B643-1210A31D6724}" destId="{372D5CBE-E52F-4722-930F-85B3D72A026A}" srcOrd="4" destOrd="0" parTransId="{3BF9F637-F1FE-4BA1-B331-C26E4E015DA6}" sibTransId="{B75883FE-A0D9-41FF-8097-4919AA390D99}"/>
    <dgm:cxn modelId="{4284CF91-FA25-4624-AADF-1112DF50EDAB}" type="presOf" srcId="{950F7D57-A716-4E9F-B643-1210A31D6724}" destId="{B3F13451-9856-421C-AA7E-8FB2AD8EDB5C}" srcOrd="0" destOrd="0" presId="urn:microsoft.com/office/officeart/2005/8/layout/default#4"/>
    <dgm:cxn modelId="{370F5545-7C05-49BE-B72F-9C2D3C27300F}" srcId="{950F7D57-A716-4E9F-B643-1210A31D6724}" destId="{93EF0756-E0C9-4B80-93B8-2F78601E3902}" srcOrd="0" destOrd="0" parTransId="{90BD0D6C-AFE2-44FF-A636-7631BC12C3E6}" sibTransId="{9BB393AD-182A-4F98-8684-ED6728CBB58A}"/>
    <dgm:cxn modelId="{D3585075-8506-474D-895F-92283935E7C6}" srcId="{950F7D57-A716-4E9F-B643-1210A31D6724}" destId="{2182A08F-5186-4423-AE8C-F483D5B37746}" srcOrd="1" destOrd="0" parTransId="{D3C37970-B4B0-4F40-ACDF-F776C5F430D6}" sibTransId="{0DE6048B-ACAA-49A3-9AEC-06AA7DCC85C0}"/>
    <dgm:cxn modelId="{C59AC88C-BA11-40BF-8E17-22DEB6721054}" type="presOf" srcId="{2182A08F-5186-4423-AE8C-F483D5B37746}" destId="{6E91DF07-3FA9-43E1-B59B-A11077827B91}" srcOrd="0" destOrd="0" presId="urn:microsoft.com/office/officeart/2005/8/layout/default#4"/>
    <dgm:cxn modelId="{CA89F1AE-636F-40AD-A1E4-4A99BB2AE5A2}" type="presOf" srcId="{363E6410-9278-43A5-9935-51ED798F16C9}" destId="{511BBF06-B94C-4C26-884B-1BC111864CBD}" srcOrd="0" destOrd="0" presId="urn:microsoft.com/office/officeart/2005/8/layout/default#4"/>
    <dgm:cxn modelId="{8B782E81-7364-4803-86DD-043C8F6E80DC}" srcId="{950F7D57-A716-4E9F-B643-1210A31D6724}" destId="{363E6410-9278-43A5-9935-51ED798F16C9}" srcOrd="3" destOrd="0" parTransId="{CBE7B29C-665D-4D30-94C9-9E26138A16EF}" sibTransId="{6FF5C385-D56E-415B-8408-3F58A40E0F76}"/>
    <dgm:cxn modelId="{8911261A-88BB-4390-AA16-6F77038FD959}" type="presParOf" srcId="{B3F13451-9856-421C-AA7E-8FB2AD8EDB5C}" destId="{EACBBD81-D5E8-4FBD-AF8A-7DEE857D5E60}" srcOrd="0" destOrd="0" presId="urn:microsoft.com/office/officeart/2005/8/layout/default#4"/>
    <dgm:cxn modelId="{6533EC62-DCD6-44F4-9BAE-66A2E6185278}" type="presParOf" srcId="{B3F13451-9856-421C-AA7E-8FB2AD8EDB5C}" destId="{4A202A2E-825A-4F92-B2C2-0C816876D396}" srcOrd="1" destOrd="0" presId="urn:microsoft.com/office/officeart/2005/8/layout/default#4"/>
    <dgm:cxn modelId="{52DB1BF1-A398-4CB7-A015-8F6AB3B1DDE2}" type="presParOf" srcId="{B3F13451-9856-421C-AA7E-8FB2AD8EDB5C}" destId="{6E91DF07-3FA9-43E1-B59B-A11077827B91}" srcOrd="2" destOrd="0" presId="urn:microsoft.com/office/officeart/2005/8/layout/default#4"/>
    <dgm:cxn modelId="{72EB4939-696C-435D-BB0B-9196E86E59E5}" type="presParOf" srcId="{B3F13451-9856-421C-AA7E-8FB2AD8EDB5C}" destId="{DC884581-B384-4C4C-905B-55814487CC1F}" srcOrd="3" destOrd="0" presId="urn:microsoft.com/office/officeart/2005/8/layout/default#4"/>
    <dgm:cxn modelId="{04D3C7E6-7F9E-4BAD-A323-F9F5CEA341EA}" type="presParOf" srcId="{B3F13451-9856-421C-AA7E-8FB2AD8EDB5C}" destId="{0519A0CB-F5EE-43FD-958D-8ADB3A4B5A61}" srcOrd="4" destOrd="0" presId="urn:microsoft.com/office/officeart/2005/8/layout/default#4"/>
    <dgm:cxn modelId="{64D15E70-528B-4DAC-912F-4C6F7676AA41}" type="presParOf" srcId="{B3F13451-9856-421C-AA7E-8FB2AD8EDB5C}" destId="{62FAA188-B770-4534-BAFC-3C07CC79C2DC}" srcOrd="5" destOrd="0" presId="urn:microsoft.com/office/officeart/2005/8/layout/default#4"/>
    <dgm:cxn modelId="{96B98A4D-4989-42A5-96E7-BAD8980B8724}" type="presParOf" srcId="{B3F13451-9856-421C-AA7E-8FB2AD8EDB5C}" destId="{511BBF06-B94C-4C26-884B-1BC111864CBD}" srcOrd="6" destOrd="0" presId="urn:microsoft.com/office/officeart/2005/8/layout/default#4"/>
    <dgm:cxn modelId="{7E35A8B3-9930-432E-AEA9-319CB2CF9174}" type="presParOf" srcId="{B3F13451-9856-421C-AA7E-8FB2AD8EDB5C}" destId="{F67F460C-AD13-43EF-9202-D7D37F060402}" srcOrd="7" destOrd="0" presId="urn:microsoft.com/office/officeart/2005/8/layout/default#4"/>
    <dgm:cxn modelId="{F6E450C0-D9C4-462A-B77A-1484A94E94B6}" type="presParOf" srcId="{B3F13451-9856-421C-AA7E-8FB2AD8EDB5C}" destId="{37DC75CE-167D-49B4-892E-D2B4D5A67A55}" srcOrd="8" destOrd="0" presId="urn:microsoft.com/office/officeart/2005/8/layout/default#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F8A70F0-B706-45B6-9211-4C5B242969A9}" type="doc">
      <dgm:prSet loTypeId="urn:microsoft.com/office/officeart/2005/8/layout/default#5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89C46BCA-9886-4217-95A6-94A0DFBAAF55}">
      <dgm:prSet custT="1"/>
      <dgm:spPr/>
      <dgm:t>
        <a:bodyPr/>
        <a:lstStyle/>
        <a:p>
          <a:pPr rtl="0"/>
          <a:r>
            <a:rPr lang="cs-CZ" sz="2000" dirty="0" smtClean="0"/>
            <a:t>„Osoby s chováním náročným na péči“ napříč cílovými skupinami</a:t>
          </a:r>
          <a:endParaRPr lang="cs-CZ" sz="2000" dirty="0"/>
        </a:p>
      </dgm:t>
    </dgm:pt>
    <dgm:pt modelId="{5E586FDC-C5A8-4F6E-B1EC-C7B6A278150D}" type="parTrans" cxnId="{BBD5918C-EB55-426F-A325-5B4CE31FD0DC}">
      <dgm:prSet/>
      <dgm:spPr/>
      <dgm:t>
        <a:bodyPr/>
        <a:lstStyle/>
        <a:p>
          <a:endParaRPr lang="cs-CZ"/>
        </a:p>
      </dgm:t>
    </dgm:pt>
    <dgm:pt modelId="{1C2A8C28-45D3-4359-84B8-8E55EB5625DD}" type="sibTrans" cxnId="{BBD5918C-EB55-426F-A325-5B4CE31FD0DC}">
      <dgm:prSet/>
      <dgm:spPr/>
      <dgm:t>
        <a:bodyPr/>
        <a:lstStyle/>
        <a:p>
          <a:endParaRPr lang="cs-CZ"/>
        </a:p>
      </dgm:t>
    </dgm:pt>
    <dgm:pt modelId="{0D9DCE78-099C-430B-9440-524F8C617463}">
      <dgm:prSet custT="1"/>
      <dgm:spPr/>
      <dgm:t>
        <a:bodyPr/>
        <a:lstStyle/>
        <a:p>
          <a:pPr rtl="0"/>
          <a:r>
            <a:rPr lang="cs-CZ" sz="2000" dirty="0" smtClean="0"/>
            <a:t>Nároky na personální i MT zabezpečení služby </a:t>
          </a:r>
          <a:endParaRPr lang="cs-CZ" sz="2000" dirty="0"/>
        </a:p>
      </dgm:t>
    </dgm:pt>
    <dgm:pt modelId="{6A7265F0-E3F1-4154-8322-9BC95069FCF7}" type="parTrans" cxnId="{6F7F998B-2CB5-451F-A63A-AEB16A3D8741}">
      <dgm:prSet/>
      <dgm:spPr/>
      <dgm:t>
        <a:bodyPr/>
        <a:lstStyle/>
        <a:p>
          <a:endParaRPr lang="cs-CZ"/>
        </a:p>
      </dgm:t>
    </dgm:pt>
    <dgm:pt modelId="{1FCC46E0-9248-4548-835C-8A9572387148}" type="sibTrans" cxnId="{6F7F998B-2CB5-451F-A63A-AEB16A3D8741}">
      <dgm:prSet/>
      <dgm:spPr/>
      <dgm:t>
        <a:bodyPr/>
        <a:lstStyle/>
        <a:p>
          <a:endParaRPr lang="cs-CZ"/>
        </a:p>
      </dgm:t>
    </dgm:pt>
    <dgm:pt modelId="{7B740EF4-0F05-4C21-9F2D-486CC00999D3}">
      <dgm:prSet custT="1"/>
      <dgm:spPr/>
      <dgm:t>
        <a:bodyPr/>
        <a:lstStyle/>
        <a:p>
          <a:pPr rtl="0"/>
          <a:r>
            <a:rPr lang="cs-CZ" sz="2000" dirty="0" smtClean="0"/>
            <a:t>Zvýšená dotace na lůžko od roku 2019</a:t>
          </a:r>
          <a:endParaRPr lang="cs-CZ" sz="2000" dirty="0"/>
        </a:p>
      </dgm:t>
    </dgm:pt>
    <dgm:pt modelId="{D60CB477-6BC9-4E2E-85CE-EBFCBF0E6895}" type="parTrans" cxnId="{37184718-5AFF-4B3B-BDA3-E60FE2A47E30}">
      <dgm:prSet/>
      <dgm:spPr/>
      <dgm:t>
        <a:bodyPr/>
        <a:lstStyle/>
        <a:p>
          <a:endParaRPr lang="cs-CZ"/>
        </a:p>
      </dgm:t>
    </dgm:pt>
    <dgm:pt modelId="{30847F7C-30DC-4766-99EE-E03FC3197982}" type="sibTrans" cxnId="{37184718-5AFF-4B3B-BDA3-E60FE2A47E30}">
      <dgm:prSet/>
      <dgm:spPr/>
      <dgm:t>
        <a:bodyPr/>
        <a:lstStyle/>
        <a:p>
          <a:endParaRPr lang="cs-CZ"/>
        </a:p>
      </dgm:t>
    </dgm:pt>
    <dgm:pt modelId="{2C336720-D9D8-410A-AD3A-2287BB5556AB}">
      <dgm:prSet custT="1"/>
      <dgm:spPr/>
      <dgm:t>
        <a:bodyPr/>
        <a:lstStyle/>
        <a:p>
          <a:pPr rtl="0"/>
          <a:r>
            <a:rPr lang="cs-CZ" sz="2000" smtClean="0"/>
            <a:t>78 osob v pobytových službách (šetření 2018)</a:t>
          </a:r>
          <a:endParaRPr lang="cs-CZ" sz="2000" dirty="0"/>
        </a:p>
      </dgm:t>
    </dgm:pt>
    <dgm:pt modelId="{294C1033-ECA7-494D-B0E8-A094C98019D7}" type="parTrans" cxnId="{EB87BC18-0605-4DB1-A8CC-98220DF426E9}">
      <dgm:prSet/>
      <dgm:spPr/>
      <dgm:t>
        <a:bodyPr/>
        <a:lstStyle/>
        <a:p>
          <a:endParaRPr lang="cs-CZ"/>
        </a:p>
      </dgm:t>
    </dgm:pt>
    <dgm:pt modelId="{52AF6097-FC8F-4044-B674-8750456908D3}" type="sibTrans" cxnId="{EB87BC18-0605-4DB1-A8CC-98220DF426E9}">
      <dgm:prSet/>
      <dgm:spPr/>
      <dgm:t>
        <a:bodyPr/>
        <a:lstStyle/>
        <a:p>
          <a:endParaRPr lang="cs-CZ"/>
        </a:p>
      </dgm:t>
    </dgm:pt>
    <dgm:pt modelId="{0A0F47E4-2FBB-4628-8560-3D297C1BC2F3}">
      <dgm:prSet custT="1"/>
      <dgm:spPr/>
      <dgm:t>
        <a:bodyPr/>
        <a:lstStyle/>
        <a:p>
          <a:pPr rtl="0"/>
          <a:r>
            <a:rPr lang="cs-CZ" sz="1900" dirty="0" smtClean="0"/>
            <a:t>Osoby se sníženou soběstačností z důvodu vzácného onemocnění, CMP, RS, NG </a:t>
          </a:r>
          <a:r>
            <a:rPr lang="cs-CZ" sz="2000" dirty="0" smtClean="0"/>
            <a:t>onemocnění</a:t>
          </a:r>
          <a:r>
            <a:rPr lang="cs-CZ" sz="1900" dirty="0" smtClean="0"/>
            <a:t>, MRSA</a:t>
          </a:r>
          <a:endParaRPr lang="cs-CZ" sz="1900" dirty="0"/>
        </a:p>
      </dgm:t>
    </dgm:pt>
    <dgm:pt modelId="{C4221341-3EC6-48E3-B402-F090C144219C}" type="parTrans" cxnId="{A56AB8F5-950D-4F30-A95B-F4526061D0B0}">
      <dgm:prSet/>
      <dgm:spPr/>
      <dgm:t>
        <a:bodyPr/>
        <a:lstStyle/>
        <a:p>
          <a:endParaRPr lang="cs-CZ"/>
        </a:p>
      </dgm:t>
    </dgm:pt>
    <dgm:pt modelId="{9467FEF2-2AE2-4553-AD33-3B38AC99457C}" type="sibTrans" cxnId="{A56AB8F5-950D-4F30-A95B-F4526061D0B0}">
      <dgm:prSet/>
      <dgm:spPr/>
      <dgm:t>
        <a:bodyPr/>
        <a:lstStyle/>
        <a:p>
          <a:endParaRPr lang="cs-CZ"/>
        </a:p>
      </dgm:t>
    </dgm:pt>
    <dgm:pt modelId="{3B949974-485A-43B8-8237-DCB47D6B9FD0}">
      <dgm:prSet custT="1"/>
      <dgm:spPr/>
      <dgm:t>
        <a:bodyPr/>
        <a:lstStyle/>
        <a:p>
          <a:pPr rtl="0"/>
          <a:r>
            <a:rPr lang="cs-CZ" sz="2000" smtClean="0"/>
            <a:t>Obtížné hledání vhodné služby (zejm. pobytové)</a:t>
          </a:r>
          <a:endParaRPr lang="cs-CZ" sz="2000" dirty="0"/>
        </a:p>
      </dgm:t>
    </dgm:pt>
    <dgm:pt modelId="{CD1CFCCB-6FEB-40FA-8C66-8E652AEE4453}" type="parTrans" cxnId="{7662747D-A21D-4F14-B9E1-34CE43DC35C0}">
      <dgm:prSet/>
      <dgm:spPr/>
      <dgm:t>
        <a:bodyPr/>
        <a:lstStyle/>
        <a:p>
          <a:endParaRPr lang="cs-CZ"/>
        </a:p>
      </dgm:t>
    </dgm:pt>
    <dgm:pt modelId="{AC081605-8DA0-4884-A90F-B67588852E97}" type="sibTrans" cxnId="{7662747D-A21D-4F14-B9E1-34CE43DC35C0}">
      <dgm:prSet/>
      <dgm:spPr/>
      <dgm:t>
        <a:bodyPr/>
        <a:lstStyle/>
        <a:p>
          <a:endParaRPr lang="cs-CZ"/>
        </a:p>
      </dgm:t>
    </dgm:pt>
    <dgm:pt modelId="{CF595F5F-C41F-49E8-ABC2-7FA68C8E5EC0}" type="pres">
      <dgm:prSet presAssocID="{BF8A70F0-B706-45B6-9211-4C5B242969A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DB31C14-DA1B-4EE1-8D48-D0D036776025}" type="pres">
      <dgm:prSet presAssocID="{89C46BCA-9886-4217-95A6-94A0DFBAAF5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9EC996C-BA9A-4660-A36A-13B7E28F94A5}" type="pres">
      <dgm:prSet presAssocID="{1C2A8C28-45D3-4359-84B8-8E55EB5625DD}" presName="sibTrans" presStyleCnt="0"/>
      <dgm:spPr/>
      <dgm:t>
        <a:bodyPr/>
        <a:lstStyle/>
        <a:p>
          <a:endParaRPr lang="cs-CZ"/>
        </a:p>
      </dgm:t>
    </dgm:pt>
    <dgm:pt modelId="{403DFB6E-17DF-4964-82DF-6D46D89F1933}" type="pres">
      <dgm:prSet presAssocID="{0D9DCE78-099C-430B-9440-524F8C617463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FC00FC3-4A46-4713-BDB3-638D5ED96F4B}" type="pres">
      <dgm:prSet presAssocID="{1FCC46E0-9248-4548-835C-8A9572387148}" presName="sibTrans" presStyleCnt="0"/>
      <dgm:spPr/>
      <dgm:t>
        <a:bodyPr/>
        <a:lstStyle/>
        <a:p>
          <a:endParaRPr lang="cs-CZ"/>
        </a:p>
      </dgm:t>
    </dgm:pt>
    <dgm:pt modelId="{0379ED3C-1165-4394-816F-A4B3C963A925}" type="pres">
      <dgm:prSet presAssocID="{7B740EF4-0F05-4C21-9F2D-486CC00999D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C486DF7-0C77-47B9-ADE8-F0D30CF30DBE}" type="pres">
      <dgm:prSet presAssocID="{30847F7C-30DC-4766-99EE-E03FC3197982}" presName="sibTrans" presStyleCnt="0"/>
      <dgm:spPr/>
      <dgm:t>
        <a:bodyPr/>
        <a:lstStyle/>
        <a:p>
          <a:endParaRPr lang="cs-CZ"/>
        </a:p>
      </dgm:t>
    </dgm:pt>
    <dgm:pt modelId="{0EF87FEF-ED11-4AFA-ABC5-0F4D43994AA1}" type="pres">
      <dgm:prSet presAssocID="{2C336720-D9D8-410A-AD3A-2287BB5556A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DB29A96-8283-48B9-94E0-ADCAE34552A9}" type="pres">
      <dgm:prSet presAssocID="{52AF6097-FC8F-4044-B674-8750456908D3}" presName="sibTrans" presStyleCnt="0"/>
      <dgm:spPr/>
      <dgm:t>
        <a:bodyPr/>
        <a:lstStyle/>
        <a:p>
          <a:endParaRPr lang="cs-CZ"/>
        </a:p>
      </dgm:t>
    </dgm:pt>
    <dgm:pt modelId="{0DF72107-8518-4FBB-903A-8F58E984FAFF}" type="pres">
      <dgm:prSet presAssocID="{0A0F47E4-2FBB-4628-8560-3D297C1BC2F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DBB7055-34BA-46CF-984E-A37A3E23C4E1}" type="pres">
      <dgm:prSet presAssocID="{9467FEF2-2AE2-4553-AD33-3B38AC99457C}" presName="sibTrans" presStyleCnt="0"/>
      <dgm:spPr/>
      <dgm:t>
        <a:bodyPr/>
        <a:lstStyle/>
        <a:p>
          <a:endParaRPr lang="cs-CZ"/>
        </a:p>
      </dgm:t>
    </dgm:pt>
    <dgm:pt modelId="{8A203422-978F-4D04-B895-DF14571E2C25}" type="pres">
      <dgm:prSet presAssocID="{3B949974-485A-43B8-8237-DCB47D6B9FD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F7F998B-2CB5-451F-A63A-AEB16A3D8741}" srcId="{BF8A70F0-B706-45B6-9211-4C5B242969A9}" destId="{0D9DCE78-099C-430B-9440-524F8C617463}" srcOrd="1" destOrd="0" parTransId="{6A7265F0-E3F1-4154-8322-9BC95069FCF7}" sibTransId="{1FCC46E0-9248-4548-835C-8A9572387148}"/>
    <dgm:cxn modelId="{37184718-5AFF-4B3B-BDA3-E60FE2A47E30}" srcId="{BF8A70F0-B706-45B6-9211-4C5B242969A9}" destId="{7B740EF4-0F05-4C21-9F2D-486CC00999D3}" srcOrd="2" destOrd="0" parTransId="{D60CB477-6BC9-4E2E-85CE-EBFCBF0E6895}" sibTransId="{30847F7C-30DC-4766-99EE-E03FC3197982}"/>
    <dgm:cxn modelId="{E1F784A7-8354-4290-8FEA-DCF64CC00D70}" type="presOf" srcId="{BF8A70F0-B706-45B6-9211-4C5B242969A9}" destId="{CF595F5F-C41F-49E8-ABC2-7FA68C8E5EC0}" srcOrd="0" destOrd="0" presId="urn:microsoft.com/office/officeart/2005/8/layout/default#5"/>
    <dgm:cxn modelId="{8C05E758-7E7D-4DAC-B3A3-01A4A9BEC4E8}" type="presOf" srcId="{0D9DCE78-099C-430B-9440-524F8C617463}" destId="{403DFB6E-17DF-4964-82DF-6D46D89F1933}" srcOrd="0" destOrd="0" presId="urn:microsoft.com/office/officeart/2005/8/layout/default#5"/>
    <dgm:cxn modelId="{EB87BC18-0605-4DB1-A8CC-98220DF426E9}" srcId="{BF8A70F0-B706-45B6-9211-4C5B242969A9}" destId="{2C336720-D9D8-410A-AD3A-2287BB5556AB}" srcOrd="3" destOrd="0" parTransId="{294C1033-ECA7-494D-B0E8-A094C98019D7}" sibTransId="{52AF6097-FC8F-4044-B674-8750456908D3}"/>
    <dgm:cxn modelId="{8ADE67D0-1C22-4500-B4E2-F74F5720DED8}" type="presOf" srcId="{89C46BCA-9886-4217-95A6-94A0DFBAAF55}" destId="{EDB31C14-DA1B-4EE1-8D48-D0D036776025}" srcOrd="0" destOrd="0" presId="urn:microsoft.com/office/officeart/2005/8/layout/default#5"/>
    <dgm:cxn modelId="{85B06437-4462-44C1-BD1D-D0B034F090D4}" type="presOf" srcId="{2C336720-D9D8-410A-AD3A-2287BB5556AB}" destId="{0EF87FEF-ED11-4AFA-ABC5-0F4D43994AA1}" srcOrd="0" destOrd="0" presId="urn:microsoft.com/office/officeart/2005/8/layout/default#5"/>
    <dgm:cxn modelId="{7662747D-A21D-4F14-B9E1-34CE43DC35C0}" srcId="{BF8A70F0-B706-45B6-9211-4C5B242969A9}" destId="{3B949974-485A-43B8-8237-DCB47D6B9FD0}" srcOrd="5" destOrd="0" parTransId="{CD1CFCCB-6FEB-40FA-8C66-8E652AEE4453}" sibTransId="{AC081605-8DA0-4884-A90F-B67588852E97}"/>
    <dgm:cxn modelId="{B412EE04-9759-48F3-8293-7207193D36F3}" type="presOf" srcId="{3B949974-485A-43B8-8237-DCB47D6B9FD0}" destId="{8A203422-978F-4D04-B895-DF14571E2C25}" srcOrd="0" destOrd="0" presId="urn:microsoft.com/office/officeart/2005/8/layout/default#5"/>
    <dgm:cxn modelId="{A56AB8F5-950D-4F30-A95B-F4526061D0B0}" srcId="{BF8A70F0-B706-45B6-9211-4C5B242969A9}" destId="{0A0F47E4-2FBB-4628-8560-3D297C1BC2F3}" srcOrd="4" destOrd="0" parTransId="{C4221341-3EC6-48E3-B402-F090C144219C}" sibTransId="{9467FEF2-2AE2-4553-AD33-3B38AC99457C}"/>
    <dgm:cxn modelId="{C1E26696-AB5B-4B7B-9D9B-536FA830D4D7}" type="presOf" srcId="{0A0F47E4-2FBB-4628-8560-3D297C1BC2F3}" destId="{0DF72107-8518-4FBB-903A-8F58E984FAFF}" srcOrd="0" destOrd="0" presId="urn:microsoft.com/office/officeart/2005/8/layout/default#5"/>
    <dgm:cxn modelId="{BBD5918C-EB55-426F-A325-5B4CE31FD0DC}" srcId="{BF8A70F0-B706-45B6-9211-4C5B242969A9}" destId="{89C46BCA-9886-4217-95A6-94A0DFBAAF55}" srcOrd="0" destOrd="0" parTransId="{5E586FDC-C5A8-4F6E-B1EC-C7B6A278150D}" sibTransId="{1C2A8C28-45D3-4359-84B8-8E55EB5625DD}"/>
    <dgm:cxn modelId="{56417AC6-43F4-4354-85CD-F8351A75252E}" type="presOf" srcId="{7B740EF4-0F05-4C21-9F2D-486CC00999D3}" destId="{0379ED3C-1165-4394-816F-A4B3C963A925}" srcOrd="0" destOrd="0" presId="urn:microsoft.com/office/officeart/2005/8/layout/default#5"/>
    <dgm:cxn modelId="{4B393764-C267-48FA-B3E3-8E0F31D62E8F}" type="presParOf" srcId="{CF595F5F-C41F-49E8-ABC2-7FA68C8E5EC0}" destId="{EDB31C14-DA1B-4EE1-8D48-D0D036776025}" srcOrd="0" destOrd="0" presId="urn:microsoft.com/office/officeart/2005/8/layout/default#5"/>
    <dgm:cxn modelId="{E4C504FA-DA93-4480-973A-9EC269E8645C}" type="presParOf" srcId="{CF595F5F-C41F-49E8-ABC2-7FA68C8E5EC0}" destId="{49EC996C-BA9A-4660-A36A-13B7E28F94A5}" srcOrd="1" destOrd="0" presId="urn:microsoft.com/office/officeart/2005/8/layout/default#5"/>
    <dgm:cxn modelId="{F41CBAE1-E5E5-48F0-81C7-D610CB9445DD}" type="presParOf" srcId="{CF595F5F-C41F-49E8-ABC2-7FA68C8E5EC0}" destId="{403DFB6E-17DF-4964-82DF-6D46D89F1933}" srcOrd="2" destOrd="0" presId="urn:microsoft.com/office/officeart/2005/8/layout/default#5"/>
    <dgm:cxn modelId="{3A51C856-E077-4EE1-AB5A-5F2625A25D4F}" type="presParOf" srcId="{CF595F5F-C41F-49E8-ABC2-7FA68C8E5EC0}" destId="{FFC00FC3-4A46-4713-BDB3-638D5ED96F4B}" srcOrd="3" destOrd="0" presId="urn:microsoft.com/office/officeart/2005/8/layout/default#5"/>
    <dgm:cxn modelId="{15D210CC-4630-41F2-BE77-50F57607355A}" type="presParOf" srcId="{CF595F5F-C41F-49E8-ABC2-7FA68C8E5EC0}" destId="{0379ED3C-1165-4394-816F-A4B3C963A925}" srcOrd="4" destOrd="0" presId="urn:microsoft.com/office/officeart/2005/8/layout/default#5"/>
    <dgm:cxn modelId="{98551D51-546B-4534-B7A9-482C6F705226}" type="presParOf" srcId="{CF595F5F-C41F-49E8-ABC2-7FA68C8E5EC0}" destId="{5C486DF7-0C77-47B9-ADE8-F0D30CF30DBE}" srcOrd="5" destOrd="0" presId="urn:microsoft.com/office/officeart/2005/8/layout/default#5"/>
    <dgm:cxn modelId="{005D8148-4925-482C-85A8-11031F00D2E4}" type="presParOf" srcId="{CF595F5F-C41F-49E8-ABC2-7FA68C8E5EC0}" destId="{0EF87FEF-ED11-4AFA-ABC5-0F4D43994AA1}" srcOrd="6" destOrd="0" presId="urn:microsoft.com/office/officeart/2005/8/layout/default#5"/>
    <dgm:cxn modelId="{57F26A4C-FE99-42BE-ADCF-B778DF011CF0}" type="presParOf" srcId="{CF595F5F-C41F-49E8-ABC2-7FA68C8E5EC0}" destId="{5DB29A96-8283-48B9-94E0-ADCAE34552A9}" srcOrd="7" destOrd="0" presId="urn:microsoft.com/office/officeart/2005/8/layout/default#5"/>
    <dgm:cxn modelId="{8C04E097-387E-49E8-877C-ABACAC17393F}" type="presParOf" srcId="{CF595F5F-C41F-49E8-ABC2-7FA68C8E5EC0}" destId="{0DF72107-8518-4FBB-903A-8F58E984FAFF}" srcOrd="8" destOrd="0" presId="urn:microsoft.com/office/officeart/2005/8/layout/default#5"/>
    <dgm:cxn modelId="{D49E680B-BACC-4001-B158-5A4B35D1C4A1}" type="presParOf" srcId="{CF595F5F-C41F-49E8-ABC2-7FA68C8E5EC0}" destId="{ADBB7055-34BA-46CF-984E-A37A3E23C4E1}" srcOrd="9" destOrd="0" presId="urn:microsoft.com/office/officeart/2005/8/layout/default#5"/>
    <dgm:cxn modelId="{0D142D1D-F65D-460A-ADC6-8081474CC3BC}" type="presParOf" srcId="{CF595F5F-C41F-49E8-ABC2-7FA68C8E5EC0}" destId="{8A203422-978F-4D04-B895-DF14571E2C25}" srcOrd="10" destOrd="0" presId="urn:microsoft.com/office/officeart/2005/8/layout/default#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6531B79-A792-4303-AE30-25098508C762}" type="doc">
      <dgm:prSet loTypeId="urn:microsoft.com/office/officeart/2005/8/layout/default#6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cs-CZ"/>
        </a:p>
      </dgm:t>
    </dgm:pt>
    <dgm:pt modelId="{FEBEB616-FBD9-4754-97F5-04A4195DC04F}">
      <dgm:prSet custT="1"/>
      <dgm:spPr/>
      <dgm:t>
        <a:bodyPr/>
        <a:lstStyle/>
        <a:p>
          <a:pPr rtl="0"/>
          <a:r>
            <a:rPr lang="cs-CZ" sz="1900" dirty="0" smtClean="0"/>
            <a:t>V</a:t>
          </a:r>
          <a:r>
            <a:rPr lang="cs-CZ" sz="2000" dirty="0" smtClean="0"/>
            <a:t> péči SSL v SK bylo v roce 2018 celkem 555 těchto lidí s PAS, z toho 62 z nich užívalo pobytovou sociální péči</a:t>
          </a:r>
          <a:endParaRPr lang="cs-CZ" sz="2000" dirty="0"/>
        </a:p>
      </dgm:t>
    </dgm:pt>
    <dgm:pt modelId="{305CA5F6-8EDF-494A-94A3-66C5502615CA}" type="parTrans" cxnId="{55E1B1B3-AF5E-439A-8BE9-4CC385B6084C}">
      <dgm:prSet/>
      <dgm:spPr/>
      <dgm:t>
        <a:bodyPr/>
        <a:lstStyle/>
        <a:p>
          <a:endParaRPr lang="cs-CZ"/>
        </a:p>
      </dgm:t>
    </dgm:pt>
    <dgm:pt modelId="{395B0D4C-D4FE-4DF6-99CB-203A0B3177DE}" type="sibTrans" cxnId="{55E1B1B3-AF5E-439A-8BE9-4CC385B6084C}">
      <dgm:prSet/>
      <dgm:spPr/>
      <dgm:t>
        <a:bodyPr/>
        <a:lstStyle/>
        <a:p>
          <a:endParaRPr lang="cs-CZ"/>
        </a:p>
      </dgm:t>
    </dgm:pt>
    <dgm:pt modelId="{221598D1-B1BD-414B-8744-02CBD57D5688}">
      <dgm:prSet custT="1"/>
      <dgm:spPr/>
      <dgm:t>
        <a:bodyPr/>
        <a:lstStyle/>
        <a:p>
          <a:pPr rtl="0"/>
          <a:r>
            <a:rPr lang="cs-CZ" sz="2000" smtClean="0"/>
            <a:t>Klíčové služby: rané péče, osobní asistence, denních stacionáře a DOZP a DZR, odlehčovací služby.</a:t>
          </a:r>
          <a:endParaRPr lang="cs-CZ" sz="2000" dirty="0"/>
        </a:p>
      </dgm:t>
    </dgm:pt>
    <dgm:pt modelId="{BAEC9020-E3ED-4614-8D4A-9D9B9678DEBF}" type="parTrans" cxnId="{87217C2C-0CAB-49A6-8517-557D6E27497D}">
      <dgm:prSet/>
      <dgm:spPr/>
      <dgm:t>
        <a:bodyPr/>
        <a:lstStyle/>
        <a:p>
          <a:endParaRPr lang="cs-CZ"/>
        </a:p>
      </dgm:t>
    </dgm:pt>
    <dgm:pt modelId="{C92ADFCF-FB21-4B6C-A2A8-51A86306B171}" type="sibTrans" cxnId="{87217C2C-0CAB-49A6-8517-557D6E27497D}">
      <dgm:prSet/>
      <dgm:spPr/>
      <dgm:t>
        <a:bodyPr/>
        <a:lstStyle/>
        <a:p>
          <a:endParaRPr lang="cs-CZ"/>
        </a:p>
      </dgm:t>
    </dgm:pt>
    <dgm:pt modelId="{07989FA7-51AF-4E78-AB10-0DC134407930}">
      <dgm:prSet custT="1"/>
      <dgm:spPr/>
      <dgm:t>
        <a:bodyPr/>
        <a:lstStyle/>
        <a:p>
          <a:pPr rtl="0"/>
          <a:r>
            <a:rPr lang="cs-CZ" sz="2000" smtClean="0"/>
            <a:t>Nutnost koordinovat rozvoj služeb z národní úrovně</a:t>
          </a:r>
          <a:endParaRPr lang="cs-CZ" sz="2000" dirty="0"/>
        </a:p>
      </dgm:t>
    </dgm:pt>
    <dgm:pt modelId="{452E1342-CF7C-49B2-B490-3F045FBEB20F}" type="parTrans" cxnId="{93CE88F3-2AE3-4768-9E60-C2D3CECD93DC}">
      <dgm:prSet/>
      <dgm:spPr/>
      <dgm:t>
        <a:bodyPr/>
        <a:lstStyle/>
        <a:p>
          <a:endParaRPr lang="cs-CZ"/>
        </a:p>
      </dgm:t>
    </dgm:pt>
    <dgm:pt modelId="{662350D5-B008-471E-94B9-193518CB66B7}" type="sibTrans" cxnId="{93CE88F3-2AE3-4768-9E60-C2D3CECD93DC}">
      <dgm:prSet/>
      <dgm:spPr/>
      <dgm:t>
        <a:bodyPr/>
        <a:lstStyle/>
        <a:p>
          <a:endParaRPr lang="cs-CZ"/>
        </a:p>
      </dgm:t>
    </dgm:pt>
    <dgm:pt modelId="{3AFB2154-CEA4-4F3D-B8CF-F20A06DCBED2}">
      <dgm:prSet custT="1"/>
      <dgm:spPr/>
      <dgm:t>
        <a:bodyPr/>
        <a:lstStyle/>
        <a:p>
          <a:pPr rtl="0"/>
          <a:r>
            <a:rPr lang="cs-CZ" sz="2000" smtClean="0"/>
            <a:t>Potřeba posílení informovanosti pečujících osob</a:t>
          </a:r>
          <a:endParaRPr lang="cs-CZ" sz="2000" dirty="0"/>
        </a:p>
      </dgm:t>
    </dgm:pt>
    <dgm:pt modelId="{BBE73FDE-EC65-467D-9239-6E6506D9DED3}" type="parTrans" cxnId="{F358111B-8E22-40D0-82BB-A60423AE65BC}">
      <dgm:prSet/>
      <dgm:spPr/>
      <dgm:t>
        <a:bodyPr/>
        <a:lstStyle/>
        <a:p>
          <a:endParaRPr lang="cs-CZ"/>
        </a:p>
      </dgm:t>
    </dgm:pt>
    <dgm:pt modelId="{E9E6F442-D885-4472-9CB5-359222B7EDC5}" type="sibTrans" cxnId="{F358111B-8E22-40D0-82BB-A60423AE65BC}">
      <dgm:prSet/>
      <dgm:spPr/>
      <dgm:t>
        <a:bodyPr/>
        <a:lstStyle/>
        <a:p>
          <a:endParaRPr lang="cs-CZ"/>
        </a:p>
      </dgm:t>
    </dgm:pt>
    <dgm:pt modelId="{9E1D25FE-3CFE-4A16-A685-0769928BA79F}">
      <dgm:prSet custT="1"/>
      <dgm:spPr/>
      <dgm:t>
        <a:bodyPr/>
        <a:lstStyle/>
        <a:p>
          <a:pPr rtl="0"/>
          <a:r>
            <a:rPr lang="cs-CZ" sz="2000" smtClean="0"/>
            <a:t>Pilotáž inovativních přístupů - Homesharing</a:t>
          </a:r>
          <a:endParaRPr lang="cs-CZ" sz="2000" dirty="0"/>
        </a:p>
      </dgm:t>
    </dgm:pt>
    <dgm:pt modelId="{39CEDAA0-AF45-45B0-9FF7-218740D6B5EF}" type="parTrans" cxnId="{4314E4DE-921F-473F-A9E9-C7DBCF104E4D}">
      <dgm:prSet/>
      <dgm:spPr/>
      <dgm:t>
        <a:bodyPr/>
        <a:lstStyle/>
        <a:p>
          <a:endParaRPr lang="cs-CZ"/>
        </a:p>
      </dgm:t>
    </dgm:pt>
    <dgm:pt modelId="{178B422A-FDAB-4864-BC6E-16F97F808515}" type="sibTrans" cxnId="{4314E4DE-921F-473F-A9E9-C7DBCF104E4D}">
      <dgm:prSet/>
      <dgm:spPr/>
      <dgm:t>
        <a:bodyPr/>
        <a:lstStyle/>
        <a:p>
          <a:endParaRPr lang="cs-CZ"/>
        </a:p>
      </dgm:t>
    </dgm:pt>
    <dgm:pt modelId="{5BA8FB3E-A800-4EB1-9882-7C3BC68F56C4}" type="pres">
      <dgm:prSet presAssocID="{F6531B79-A792-4303-AE30-25098508C76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6937491-3878-40E2-9109-508D9F2D4C2F}" type="pres">
      <dgm:prSet presAssocID="{FEBEB616-FBD9-4754-97F5-04A4195DC04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ED415CE-C52A-42A8-B6FF-60FB91BEDFEE}" type="pres">
      <dgm:prSet presAssocID="{395B0D4C-D4FE-4DF6-99CB-203A0B3177DE}" presName="sibTrans" presStyleCnt="0"/>
      <dgm:spPr/>
      <dgm:t>
        <a:bodyPr/>
        <a:lstStyle/>
        <a:p>
          <a:endParaRPr lang="cs-CZ"/>
        </a:p>
      </dgm:t>
    </dgm:pt>
    <dgm:pt modelId="{FE5E5953-A039-425D-9463-F869792DF697}" type="pres">
      <dgm:prSet presAssocID="{221598D1-B1BD-414B-8744-02CBD57D568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5E1CD5F-00E5-4A7A-987C-3191A85BB310}" type="pres">
      <dgm:prSet presAssocID="{C92ADFCF-FB21-4B6C-A2A8-51A86306B171}" presName="sibTrans" presStyleCnt="0"/>
      <dgm:spPr/>
      <dgm:t>
        <a:bodyPr/>
        <a:lstStyle/>
        <a:p>
          <a:endParaRPr lang="cs-CZ"/>
        </a:p>
      </dgm:t>
    </dgm:pt>
    <dgm:pt modelId="{B60ECB01-057E-4BEC-91C2-A72B0C46181D}" type="pres">
      <dgm:prSet presAssocID="{07989FA7-51AF-4E78-AB10-0DC13440793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DF45451-FA3A-4866-9CEC-F11F6DFA5B94}" type="pres">
      <dgm:prSet presAssocID="{662350D5-B008-471E-94B9-193518CB66B7}" presName="sibTrans" presStyleCnt="0"/>
      <dgm:spPr/>
      <dgm:t>
        <a:bodyPr/>
        <a:lstStyle/>
        <a:p>
          <a:endParaRPr lang="cs-CZ"/>
        </a:p>
      </dgm:t>
    </dgm:pt>
    <dgm:pt modelId="{38677D56-0386-4197-A15E-121F88B4AD41}" type="pres">
      <dgm:prSet presAssocID="{3AFB2154-CEA4-4F3D-B8CF-F20A06DCBED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4175FBF-8E10-4FCC-84E7-1D8D72F364DA}" type="pres">
      <dgm:prSet presAssocID="{E9E6F442-D885-4472-9CB5-359222B7EDC5}" presName="sibTrans" presStyleCnt="0"/>
      <dgm:spPr/>
      <dgm:t>
        <a:bodyPr/>
        <a:lstStyle/>
        <a:p>
          <a:endParaRPr lang="cs-CZ"/>
        </a:p>
      </dgm:t>
    </dgm:pt>
    <dgm:pt modelId="{82CBAC73-13D0-4375-81D6-B4BE00625FF1}" type="pres">
      <dgm:prSet presAssocID="{9E1D25FE-3CFE-4A16-A685-0769928BA79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E2295F64-6296-42EF-A5FE-4A7AD07035C1}" type="presOf" srcId="{07989FA7-51AF-4E78-AB10-0DC134407930}" destId="{B60ECB01-057E-4BEC-91C2-A72B0C46181D}" srcOrd="0" destOrd="0" presId="urn:microsoft.com/office/officeart/2005/8/layout/default#6"/>
    <dgm:cxn modelId="{F358111B-8E22-40D0-82BB-A60423AE65BC}" srcId="{F6531B79-A792-4303-AE30-25098508C762}" destId="{3AFB2154-CEA4-4F3D-B8CF-F20A06DCBED2}" srcOrd="3" destOrd="0" parTransId="{BBE73FDE-EC65-467D-9239-6E6506D9DED3}" sibTransId="{E9E6F442-D885-4472-9CB5-359222B7EDC5}"/>
    <dgm:cxn modelId="{38358421-22A5-463F-9A7D-547F1C91D7CC}" type="presOf" srcId="{3AFB2154-CEA4-4F3D-B8CF-F20A06DCBED2}" destId="{38677D56-0386-4197-A15E-121F88B4AD41}" srcOrd="0" destOrd="0" presId="urn:microsoft.com/office/officeart/2005/8/layout/default#6"/>
    <dgm:cxn modelId="{99F6F495-FCA6-4029-9F26-1BF88D421336}" type="presOf" srcId="{221598D1-B1BD-414B-8744-02CBD57D5688}" destId="{FE5E5953-A039-425D-9463-F869792DF697}" srcOrd="0" destOrd="0" presId="urn:microsoft.com/office/officeart/2005/8/layout/default#6"/>
    <dgm:cxn modelId="{97C25519-E1B5-4E1C-B0B8-770C613151E5}" type="presOf" srcId="{FEBEB616-FBD9-4754-97F5-04A4195DC04F}" destId="{96937491-3878-40E2-9109-508D9F2D4C2F}" srcOrd="0" destOrd="0" presId="urn:microsoft.com/office/officeart/2005/8/layout/default#6"/>
    <dgm:cxn modelId="{93CE88F3-2AE3-4768-9E60-C2D3CECD93DC}" srcId="{F6531B79-A792-4303-AE30-25098508C762}" destId="{07989FA7-51AF-4E78-AB10-0DC134407930}" srcOrd="2" destOrd="0" parTransId="{452E1342-CF7C-49B2-B490-3F045FBEB20F}" sibTransId="{662350D5-B008-471E-94B9-193518CB66B7}"/>
    <dgm:cxn modelId="{87217C2C-0CAB-49A6-8517-557D6E27497D}" srcId="{F6531B79-A792-4303-AE30-25098508C762}" destId="{221598D1-B1BD-414B-8744-02CBD57D5688}" srcOrd="1" destOrd="0" parTransId="{BAEC9020-E3ED-4614-8D4A-9D9B9678DEBF}" sibTransId="{C92ADFCF-FB21-4B6C-A2A8-51A86306B171}"/>
    <dgm:cxn modelId="{1BF2814C-F18C-44C0-9B1D-5D307BE5C3BA}" type="presOf" srcId="{F6531B79-A792-4303-AE30-25098508C762}" destId="{5BA8FB3E-A800-4EB1-9882-7C3BC68F56C4}" srcOrd="0" destOrd="0" presId="urn:microsoft.com/office/officeart/2005/8/layout/default#6"/>
    <dgm:cxn modelId="{28DA2DD9-970F-461B-96A8-28FC84881869}" type="presOf" srcId="{9E1D25FE-3CFE-4A16-A685-0769928BA79F}" destId="{82CBAC73-13D0-4375-81D6-B4BE00625FF1}" srcOrd="0" destOrd="0" presId="urn:microsoft.com/office/officeart/2005/8/layout/default#6"/>
    <dgm:cxn modelId="{55E1B1B3-AF5E-439A-8BE9-4CC385B6084C}" srcId="{F6531B79-A792-4303-AE30-25098508C762}" destId="{FEBEB616-FBD9-4754-97F5-04A4195DC04F}" srcOrd="0" destOrd="0" parTransId="{305CA5F6-8EDF-494A-94A3-66C5502615CA}" sibTransId="{395B0D4C-D4FE-4DF6-99CB-203A0B3177DE}"/>
    <dgm:cxn modelId="{4314E4DE-921F-473F-A9E9-C7DBCF104E4D}" srcId="{F6531B79-A792-4303-AE30-25098508C762}" destId="{9E1D25FE-3CFE-4A16-A685-0769928BA79F}" srcOrd="4" destOrd="0" parTransId="{39CEDAA0-AF45-45B0-9FF7-218740D6B5EF}" sibTransId="{178B422A-FDAB-4864-BC6E-16F97F808515}"/>
    <dgm:cxn modelId="{0AF426B5-D773-493B-8602-73E08BDA8431}" type="presParOf" srcId="{5BA8FB3E-A800-4EB1-9882-7C3BC68F56C4}" destId="{96937491-3878-40E2-9109-508D9F2D4C2F}" srcOrd="0" destOrd="0" presId="urn:microsoft.com/office/officeart/2005/8/layout/default#6"/>
    <dgm:cxn modelId="{126FC6FD-646A-40EF-9D1E-326C7CBBFC70}" type="presParOf" srcId="{5BA8FB3E-A800-4EB1-9882-7C3BC68F56C4}" destId="{9ED415CE-C52A-42A8-B6FF-60FB91BEDFEE}" srcOrd="1" destOrd="0" presId="urn:microsoft.com/office/officeart/2005/8/layout/default#6"/>
    <dgm:cxn modelId="{1885BE70-8F51-4137-9503-DC516415C1F6}" type="presParOf" srcId="{5BA8FB3E-A800-4EB1-9882-7C3BC68F56C4}" destId="{FE5E5953-A039-425D-9463-F869792DF697}" srcOrd="2" destOrd="0" presId="urn:microsoft.com/office/officeart/2005/8/layout/default#6"/>
    <dgm:cxn modelId="{EF479653-ADBC-4887-B80F-DF27E6BC0DA2}" type="presParOf" srcId="{5BA8FB3E-A800-4EB1-9882-7C3BC68F56C4}" destId="{55E1CD5F-00E5-4A7A-987C-3191A85BB310}" srcOrd="3" destOrd="0" presId="urn:microsoft.com/office/officeart/2005/8/layout/default#6"/>
    <dgm:cxn modelId="{1F22B99E-A2E5-4F48-BF1A-B9DD9ECF987D}" type="presParOf" srcId="{5BA8FB3E-A800-4EB1-9882-7C3BC68F56C4}" destId="{B60ECB01-057E-4BEC-91C2-A72B0C46181D}" srcOrd="4" destOrd="0" presId="urn:microsoft.com/office/officeart/2005/8/layout/default#6"/>
    <dgm:cxn modelId="{385AA574-09DC-4E01-83AC-67634CFF79C5}" type="presParOf" srcId="{5BA8FB3E-A800-4EB1-9882-7C3BC68F56C4}" destId="{8DF45451-FA3A-4866-9CEC-F11F6DFA5B94}" srcOrd="5" destOrd="0" presId="urn:microsoft.com/office/officeart/2005/8/layout/default#6"/>
    <dgm:cxn modelId="{31D0596A-2674-4F5A-935D-B1D6B459E0ED}" type="presParOf" srcId="{5BA8FB3E-A800-4EB1-9882-7C3BC68F56C4}" destId="{38677D56-0386-4197-A15E-121F88B4AD41}" srcOrd="6" destOrd="0" presId="urn:microsoft.com/office/officeart/2005/8/layout/default#6"/>
    <dgm:cxn modelId="{88B00080-DD5C-4A87-A11F-78CC58947BAC}" type="presParOf" srcId="{5BA8FB3E-A800-4EB1-9882-7C3BC68F56C4}" destId="{C4175FBF-8E10-4FCC-84E7-1D8D72F364DA}" srcOrd="7" destOrd="0" presId="urn:microsoft.com/office/officeart/2005/8/layout/default#6"/>
    <dgm:cxn modelId="{9F1027CF-D809-4042-9676-53E91924B90B}" type="presParOf" srcId="{5BA8FB3E-A800-4EB1-9882-7C3BC68F56C4}" destId="{82CBAC73-13D0-4375-81D6-B4BE00625FF1}" srcOrd="8" destOrd="0" presId="urn:microsoft.com/office/officeart/2005/8/layout/default#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7D3F369-2233-4426-B24B-4E49D2DDC7FA}" type="doc">
      <dgm:prSet loTypeId="urn:microsoft.com/office/officeart/2005/8/layout/default#7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cs-CZ"/>
        </a:p>
      </dgm:t>
    </dgm:pt>
    <dgm:pt modelId="{253993EC-1020-4781-B1A5-6AF910AC2B78}">
      <dgm:prSet custT="1"/>
      <dgm:spPr/>
      <dgm:t>
        <a:bodyPr/>
        <a:lstStyle/>
        <a:p>
          <a:pPr rtl="0"/>
          <a:r>
            <a:rPr lang="cs-CZ" sz="2000" smtClean="0"/>
            <a:t>Ve středu pozornosti zejména „závažné dušení onemocnění“ (SMI)</a:t>
          </a:r>
          <a:endParaRPr lang="cs-CZ" sz="2000" dirty="0"/>
        </a:p>
      </dgm:t>
    </dgm:pt>
    <dgm:pt modelId="{FF193BB6-0C02-45BF-A21A-D0F14EC26FD3}" type="parTrans" cxnId="{3B78CED5-EA0A-4FCF-9B93-B252A4D9442D}">
      <dgm:prSet/>
      <dgm:spPr/>
      <dgm:t>
        <a:bodyPr/>
        <a:lstStyle/>
        <a:p>
          <a:endParaRPr lang="cs-CZ"/>
        </a:p>
      </dgm:t>
    </dgm:pt>
    <dgm:pt modelId="{05A8F34B-120A-4C1D-A09B-0EEC28AF0C05}" type="sibTrans" cxnId="{3B78CED5-EA0A-4FCF-9B93-B252A4D9442D}">
      <dgm:prSet/>
      <dgm:spPr/>
      <dgm:t>
        <a:bodyPr/>
        <a:lstStyle/>
        <a:p>
          <a:endParaRPr lang="cs-CZ"/>
        </a:p>
      </dgm:t>
    </dgm:pt>
    <dgm:pt modelId="{AD10DC27-89DC-49FC-B95B-CAB39409630B}">
      <dgm:prSet custT="1"/>
      <dgm:spPr/>
      <dgm:t>
        <a:bodyPr/>
        <a:lstStyle/>
        <a:p>
          <a:pPr rtl="0"/>
          <a:r>
            <a:rPr lang="cs-CZ" sz="2000" smtClean="0"/>
            <a:t>Reforma psychiatrické péče</a:t>
          </a:r>
          <a:endParaRPr lang="cs-CZ" sz="2000" dirty="0"/>
        </a:p>
      </dgm:t>
    </dgm:pt>
    <dgm:pt modelId="{45B6F3F2-FEA3-4621-8E8C-EF48D21920AB}" type="parTrans" cxnId="{2CF27DF7-681D-4320-82D6-31675E750E44}">
      <dgm:prSet/>
      <dgm:spPr/>
      <dgm:t>
        <a:bodyPr/>
        <a:lstStyle/>
        <a:p>
          <a:endParaRPr lang="cs-CZ"/>
        </a:p>
      </dgm:t>
    </dgm:pt>
    <dgm:pt modelId="{1B387819-DBBA-4E57-AD88-F9ABC52FA73D}" type="sibTrans" cxnId="{2CF27DF7-681D-4320-82D6-31675E750E44}">
      <dgm:prSet/>
      <dgm:spPr/>
      <dgm:t>
        <a:bodyPr/>
        <a:lstStyle/>
        <a:p>
          <a:endParaRPr lang="cs-CZ"/>
        </a:p>
      </dgm:t>
    </dgm:pt>
    <dgm:pt modelId="{40AAB4A9-068D-4EF4-903A-9764E0729348}">
      <dgm:prSet custT="1"/>
      <dgm:spPr/>
      <dgm:t>
        <a:bodyPr/>
        <a:lstStyle/>
        <a:p>
          <a:pPr rtl="0"/>
          <a:r>
            <a:rPr lang="cs-CZ" sz="2000" smtClean="0"/>
            <a:t>Akutní lůžka, prevence dlouhodobých pobytů v PN.</a:t>
          </a:r>
          <a:endParaRPr lang="cs-CZ" sz="2000" dirty="0"/>
        </a:p>
      </dgm:t>
    </dgm:pt>
    <dgm:pt modelId="{EE45A855-80F0-4D44-9A58-A782F0F9B7EF}" type="parTrans" cxnId="{745D758A-E673-415E-887A-FF2107D7EC4B}">
      <dgm:prSet/>
      <dgm:spPr/>
      <dgm:t>
        <a:bodyPr/>
        <a:lstStyle/>
        <a:p>
          <a:endParaRPr lang="cs-CZ"/>
        </a:p>
      </dgm:t>
    </dgm:pt>
    <dgm:pt modelId="{DBAB90F3-5DE2-4165-BF8C-7F68CB3847FB}" type="sibTrans" cxnId="{745D758A-E673-415E-887A-FF2107D7EC4B}">
      <dgm:prSet/>
      <dgm:spPr/>
      <dgm:t>
        <a:bodyPr/>
        <a:lstStyle/>
        <a:p>
          <a:endParaRPr lang="cs-CZ"/>
        </a:p>
      </dgm:t>
    </dgm:pt>
    <dgm:pt modelId="{9DAE68DF-1A85-4E44-A02B-AC9CBAEDE5E8}">
      <dgm:prSet custT="1"/>
      <dgm:spPr/>
      <dgm:t>
        <a:bodyPr/>
        <a:lstStyle/>
        <a:p>
          <a:pPr rtl="0"/>
          <a:r>
            <a:rPr lang="cs-CZ" sz="2000" smtClean="0"/>
            <a:t>Rozvoj komunitních služeb. CDZ, terénní týmy, sociální rehabilitace, chráněné bydlení</a:t>
          </a:r>
          <a:endParaRPr lang="cs-CZ" sz="2000" dirty="0"/>
        </a:p>
      </dgm:t>
    </dgm:pt>
    <dgm:pt modelId="{0EC94D54-93D0-4C6D-BA66-35505E9DA1AE}" type="parTrans" cxnId="{1FF949FB-B194-4B37-93C6-A66127A6179E}">
      <dgm:prSet/>
      <dgm:spPr/>
      <dgm:t>
        <a:bodyPr/>
        <a:lstStyle/>
        <a:p>
          <a:endParaRPr lang="cs-CZ"/>
        </a:p>
      </dgm:t>
    </dgm:pt>
    <dgm:pt modelId="{6DCDF6F5-C176-485D-AC26-13E50FBCC4A1}" type="sibTrans" cxnId="{1FF949FB-B194-4B37-93C6-A66127A6179E}">
      <dgm:prSet/>
      <dgm:spPr/>
      <dgm:t>
        <a:bodyPr/>
        <a:lstStyle/>
        <a:p>
          <a:endParaRPr lang="cs-CZ"/>
        </a:p>
      </dgm:t>
    </dgm:pt>
    <dgm:pt modelId="{894D4CEB-33E0-47A2-9E30-0E98B167709C}">
      <dgm:prSet custT="1"/>
      <dgm:spPr/>
      <dgm:t>
        <a:bodyPr/>
        <a:lstStyle/>
        <a:p>
          <a:r>
            <a:rPr lang="cs-CZ" sz="2000" smtClean="0"/>
            <a:t>Nadužívání dlouhodobé hospitalizace v psychiatrických nemocnicích</a:t>
          </a:r>
          <a:endParaRPr lang="cs-CZ" sz="2000" dirty="0"/>
        </a:p>
      </dgm:t>
    </dgm:pt>
    <dgm:pt modelId="{3B71AA42-F278-4530-AAD2-ACA16D808F74}" type="parTrans" cxnId="{E6086B82-2A64-43CD-8FDD-3D15218B301A}">
      <dgm:prSet/>
      <dgm:spPr/>
      <dgm:t>
        <a:bodyPr/>
        <a:lstStyle/>
        <a:p>
          <a:endParaRPr lang="cs-CZ"/>
        </a:p>
      </dgm:t>
    </dgm:pt>
    <dgm:pt modelId="{5A34D3E0-4E6A-4821-B774-47B0785BA9D2}" type="sibTrans" cxnId="{E6086B82-2A64-43CD-8FDD-3D15218B301A}">
      <dgm:prSet/>
      <dgm:spPr/>
      <dgm:t>
        <a:bodyPr/>
        <a:lstStyle/>
        <a:p>
          <a:endParaRPr lang="cs-CZ"/>
        </a:p>
      </dgm:t>
    </dgm:pt>
    <dgm:pt modelId="{47255ED4-5788-4A64-BFAD-3AA8BEF012B5}">
      <dgm:prSet custT="1"/>
      <dgm:spPr/>
      <dgm:t>
        <a:bodyPr/>
        <a:lstStyle/>
        <a:p>
          <a:r>
            <a:rPr lang="cs-CZ" sz="2000" smtClean="0"/>
            <a:t>Zapojení do komunity je součástí naplňování principu zotavení (recovery). </a:t>
          </a:r>
          <a:endParaRPr lang="cs-CZ" sz="2000" dirty="0"/>
        </a:p>
      </dgm:t>
    </dgm:pt>
    <dgm:pt modelId="{2E4BCB8D-04F3-46E5-8CF4-BD3E274A5AE5}" type="parTrans" cxnId="{32F95AE9-3B8E-4375-8E49-A0220CCECE52}">
      <dgm:prSet/>
      <dgm:spPr/>
      <dgm:t>
        <a:bodyPr/>
        <a:lstStyle/>
        <a:p>
          <a:endParaRPr lang="cs-CZ"/>
        </a:p>
      </dgm:t>
    </dgm:pt>
    <dgm:pt modelId="{451301F5-921F-4404-851D-DE5F870EE4A9}" type="sibTrans" cxnId="{32F95AE9-3B8E-4375-8E49-A0220CCECE52}">
      <dgm:prSet/>
      <dgm:spPr/>
      <dgm:t>
        <a:bodyPr/>
        <a:lstStyle/>
        <a:p>
          <a:endParaRPr lang="cs-CZ"/>
        </a:p>
      </dgm:t>
    </dgm:pt>
    <dgm:pt modelId="{7BD50378-16DC-4082-8105-ED94D9057CBB}" type="pres">
      <dgm:prSet presAssocID="{57D3F369-2233-4426-B24B-4E49D2DDC7F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964C195-ADDA-496C-9A74-F2B8CFE1CEBD}" type="pres">
      <dgm:prSet presAssocID="{253993EC-1020-4781-B1A5-6AF910AC2B78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B78322C-4CE9-4D2B-BFF8-06D2686EF22C}" type="pres">
      <dgm:prSet presAssocID="{05A8F34B-120A-4C1D-A09B-0EEC28AF0C05}" presName="sibTrans" presStyleCnt="0"/>
      <dgm:spPr/>
      <dgm:t>
        <a:bodyPr/>
        <a:lstStyle/>
        <a:p>
          <a:endParaRPr lang="cs-CZ"/>
        </a:p>
      </dgm:t>
    </dgm:pt>
    <dgm:pt modelId="{671A4930-AAEC-4378-8A73-200D78D033AA}" type="pres">
      <dgm:prSet presAssocID="{894D4CEB-33E0-47A2-9E30-0E98B167709C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7F756AD-9A1F-439D-8412-E8EE91023514}" type="pres">
      <dgm:prSet presAssocID="{5A34D3E0-4E6A-4821-B774-47B0785BA9D2}" presName="sibTrans" presStyleCnt="0"/>
      <dgm:spPr/>
      <dgm:t>
        <a:bodyPr/>
        <a:lstStyle/>
        <a:p>
          <a:endParaRPr lang="cs-CZ"/>
        </a:p>
      </dgm:t>
    </dgm:pt>
    <dgm:pt modelId="{0227CB58-1D1C-4844-AE55-379EAA9D6325}" type="pres">
      <dgm:prSet presAssocID="{AD10DC27-89DC-49FC-B95B-CAB39409630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7B79621-5B52-4074-91D6-597D0113FEC6}" type="pres">
      <dgm:prSet presAssocID="{1B387819-DBBA-4E57-AD88-F9ABC52FA73D}" presName="sibTrans" presStyleCnt="0"/>
      <dgm:spPr/>
      <dgm:t>
        <a:bodyPr/>
        <a:lstStyle/>
        <a:p>
          <a:endParaRPr lang="cs-CZ"/>
        </a:p>
      </dgm:t>
    </dgm:pt>
    <dgm:pt modelId="{BF3A62F9-311B-4F89-9DE0-01C8D513BCED}" type="pres">
      <dgm:prSet presAssocID="{40AAB4A9-068D-4EF4-903A-9764E072934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06BE062-2429-40E1-A042-51C862AD5116}" type="pres">
      <dgm:prSet presAssocID="{DBAB90F3-5DE2-4165-BF8C-7F68CB3847FB}" presName="sibTrans" presStyleCnt="0"/>
      <dgm:spPr/>
      <dgm:t>
        <a:bodyPr/>
        <a:lstStyle/>
        <a:p>
          <a:endParaRPr lang="cs-CZ"/>
        </a:p>
      </dgm:t>
    </dgm:pt>
    <dgm:pt modelId="{5C5BD4A4-45A9-41AC-B723-EDDA15B0CECE}" type="pres">
      <dgm:prSet presAssocID="{9DAE68DF-1A85-4E44-A02B-AC9CBAEDE5E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B0C2F29-FC35-4D2B-81E3-4D23CCBE316C}" type="pres">
      <dgm:prSet presAssocID="{6DCDF6F5-C176-485D-AC26-13E50FBCC4A1}" presName="sibTrans" presStyleCnt="0"/>
      <dgm:spPr/>
      <dgm:t>
        <a:bodyPr/>
        <a:lstStyle/>
        <a:p>
          <a:endParaRPr lang="cs-CZ"/>
        </a:p>
      </dgm:t>
    </dgm:pt>
    <dgm:pt modelId="{A6814C22-BA94-481F-AEAF-EA6E0E5F75C6}" type="pres">
      <dgm:prSet presAssocID="{47255ED4-5788-4A64-BFAD-3AA8BEF012B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2F95AE9-3B8E-4375-8E49-A0220CCECE52}" srcId="{57D3F369-2233-4426-B24B-4E49D2DDC7FA}" destId="{47255ED4-5788-4A64-BFAD-3AA8BEF012B5}" srcOrd="5" destOrd="0" parTransId="{2E4BCB8D-04F3-46E5-8CF4-BD3E274A5AE5}" sibTransId="{451301F5-921F-4404-851D-DE5F870EE4A9}"/>
    <dgm:cxn modelId="{8D862927-3223-4206-A992-CE769B836FCF}" type="presOf" srcId="{57D3F369-2233-4426-B24B-4E49D2DDC7FA}" destId="{7BD50378-16DC-4082-8105-ED94D9057CBB}" srcOrd="0" destOrd="0" presId="urn:microsoft.com/office/officeart/2005/8/layout/default#7"/>
    <dgm:cxn modelId="{D7F88508-1933-428A-82B5-B0D12C036AC6}" type="presOf" srcId="{253993EC-1020-4781-B1A5-6AF910AC2B78}" destId="{8964C195-ADDA-496C-9A74-F2B8CFE1CEBD}" srcOrd="0" destOrd="0" presId="urn:microsoft.com/office/officeart/2005/8/layout/default#7"/>
    <dgm:cxn modelId="{1FF949FB-B194-4B37-93C6-A66127A6179E}" srcId="{57D3F369-2233-4426-B24B-4E49D2DDC7FA}" destId="{9DAE68DF-1A85-4E44-A02B-AC9CBAEDE5E8}" srcOrd="4" destOrd="0" parTransId="{0EC94D54-93D0-4C6D-BA66-35505E9DA1AE}" sibTransId="{6DCDF6F5-C176-485D-AC26-13E50FBCC4A1}"/>
    <dgm:cxn modelId="{3B78CED5-EA0A-4FCF-9B93-B252A4D9442D}" srcId="{57D3F369-2233-4426-B24B-4E49D2DDC7FA}" destId="{253993EC-1020-4781-B1A5-6AF910AC2B78}" srcOrd="0" destOrd="0" parTransId="{FF193BB6-0C02-45BF-A21A-D0F14EC26FD3}" sibTransId="{05A8F34B-120A-4C1D-A09B-0EEC28AF0C05}"/>
    <dgm:cxn modelId="{2CF27DF7-681D-4320-82D6-31675E750E44}" srcId="{57D3F369-2233-4426-B24B-4E49D2DDC7FA}" destId="{AD10DC27-89DC-49FC-B95B-CAB39409630B}" srcOrd="2" destOrd="0" parTransId="{45B6F3F2-FEA3-4621-8E8C-EF48D21920AB}" sibTransId="{1B387819-DBBA-4E57-AD88-F9ABC52FA73D}"/>
    <dgm:cxn modelId="{C4F3B81D-6AA6-45B0-AFB3-DA4F03B06553}" type="presOf" srcId="{47255ED4-5788-4A64-BFAD-3AA8BEF012B5}" destId="{A6814C22-BA94-481F-AEAF-EA6E0E5F75C6}" srcOrd="0" destOrd="0" presId="urn:microsoft.com/office/officeart/2005/8/layout/default#7"/>
    <dgm:cxn modelId="{66B5C957-10C1-489F-B467-4E2F15E1D252}" type="presOf" srcId="{AD10DC27-89DC-49FC-B95B-CAB39409630B}" destId="{0227CB58-1D1C-4844-AE55-379EAA9D6325}" srcOrd="0" destOrd="0" presId="urn:microsoft.com/office/officeart/2005/8/layout/default#7"/>
    <dgm:cxn modelId="{E6086B82-2A64-43CD-8FDD-3D15218B301A}" srcId="{57D3F369-2233-4426-B24B-4E49D2DDC7FA}" destId="{894D4CEB-33E0-47A2-9E30-0E98B167709C}" srcOrd="1" destOrd="0" parTransId="{3B71AA42-F278-4530-AAD2-ACA16D808F74}" sibTransId="{5A34D3E0-4E6A-4821-B774-47B0785BA9D2}"/>
    <dgm:cxn modelId="{C2811AA5-385D-4DBC-959F-36F5919E2818}" type="presOf" srcId="{9DAE68DF-1A85-4E44-A02B-AC9CBAEDE5E8}" destId="{5C5BD4A4-45A9-41AC-B723-EDDA15B0CECE}" srcOrd="0" destOrd="0" presId="urn:microsoft.com/office/officeart/2005/8/layout/default#7"/>
    <dgm:cxn modelId="{745D758A-E673-415E-887A-FF2107D7EC4B}" srcId="{57D3F369-2233-4426-B24B-4E49D2DDC7FA}" destId="{40AAB4A9-068D-4EF4-903A-9764E0729348}" srcOrd="3" destOrd="0" parTransId="{EE45A855-80F0-4D44-9A58-A782F0F9B7EF}" sibTransId="{DBAB90F3-5DE2-4165-BF8C-7F68CB3847FB}"/>
    <dgm:cxn modelId="{824C5213-3874-463F-A7E2-FA5168E9B28C}" type="presOf" srcId="{894D4CEB-33E0-47A2-9E30-0E98B167709C}" destId="{671A4930-AAEC-4378-8A73-200D78D033AA}" srcOrd="0" destOrd="0" presId="urn:microsoft.com/office/officeart/2005/8/layout/default#7"/>
    <dgm:cxn modelId="{D4ED9489-60A4-4EF0-AE65-9507541149D6}" type="presOf" srcId="{40AAB4A9-068D-4EF4-903A-9764E0729348}" destId="{BF3A62F9-311B-4F89-9DE0-01C8D513BCED}" srcOrd="0" destOrd="0" presId="urn:microsoft.com/office/officeart/2005/8/layout/default#7"/>
    <dgm:cxn modelId="{8D571B6B-1B87-4757-9F11-CCE8303A8CA0}" type="presParOf" srcId="{7BD50378-16DC-4082-8105-ED94D9057CBB}" destId="{8964C195-ADDA-496C-9A74-F2B8CFE1CEBD}" srcOrd="0" destOrd="0" presId="urn:microsoft.com/office/officeart/2005/8/layout/default#7"/>
    <dgm:cxn modelId="{4FF06826-F3F1-44F9-BFB0-983A56B5FF4B}" type="presParOf" srcId="{7BD50378-16DC-4082-8105-ED94D9057CBB}" destId="{BB78322C-4CE9-4D2B-BFF8-06D2686EF22C}" srcOrd="1" destOrd="0" presId="urn:microsoft.com/office/officeart/2005/8/layout/default#7"/>
    <dgm:cxn modelId="{20028DBB-9820-443A-BCB4-EA17A77A5554}" type="presParOf" srcId="{7BD50378-16DC-4082-8105-ED94D9057CBB}" destId="{671A4930-AAEC-4378-8A73-200D78D033AA}" srcOrd="2" destOrd="0" presId="urn:microsoft.com/office/officeart/2005/8/layout/default#7"/>
    <dgm:cxn modelId="{87784B9C-D171-4D76-A6B9-718D6E02AE6B}" type="presParOf" srcId="{7BD50378-16DC-4082-8105-ED94D9057CBB}" destId="{97F756AD-9A1F-439D-8412-E8EE91023514}" srcOrd="3" destOrd="0" presId="urn:microsoft.com/office/officeart/2005/8/layout/default#7"/>
    <dgm:cxn modelId="{37F08014-491A-40F3-BCB8-40F733700227}" type="presParOf" srcId="{7BD50378-16DC-4082-8105-ED94D9057CBB}" destId="{0227CB58-1D1C-4844-AE55-379EAA9D6325}" srcOrd="4" destOrd="0" presId="urn:microsoft.com/office/officeart/2005/8/layout/default#7"/>
    <dgm:cxn modelId="{228216EA-5FDA-4D54-80D3-C011AA64512A}" type="presParOf" srcId="{7BD50378-16DC-4082-8105-ED94D9057CBB}" destId="{47B79621-5B52-4074-91D6-597D0113FEC6}" srcOrd="5" destOrd="0" presId="urn:microsoft.com/office/officeart/2005/8/layout/default#7"/>
    <dgm:cxn modelId="{687A1DCD-0A2C-4096-9BE4-DFFE8A4BB249}" type="presParOf" srcId="{7BD50378-16DC-4082-8105-ED94D9057CBB}" destId="{BF3A62F9-311B-4F89-9DE0-01C8D513BCED}" srcOrd="6" destOrd="0" presId="urn:microsoft.com/office/officeart/2005/8/layout/default#7"/>
    <dgm:cxn modelId="{A72938F8-A8B6-4EEE-B079-822C19AB0676}" type="presParOf" srcId="{7BD50378-16DC-4082-8105-ED94D9057CBB}" destId="{F06BE062-2429-40E1-A042-51C862AD5116}" srcOrd="7" destOrd="0" presId="urn:microsoft.com/office/officeart/2005/8/layout/default#7"/>
    <dgm:cxn modelId="{D30F084C-92BA-4D98-AA70-7EF1FEFB9E6D}" type="presParOf" srcId="{7BD50378-16DC-4082-8105-ED94D9057CBB}" destId="{5C5BD4A4-45A9-41AC-B723-EDDA15B0CECE}" srcOrd="8" destOrd="0" presId="urn:microsoft.com/office/officeart/2005/8/layout/default#7"/>
    <dgm:cxn modelId="{485B7D19-C467-4BEF-80AA-6E5164EDE5BC}" type="presParOf" srcId="{7BD50378-16DC-4082-8105-ED94D9057CBB}" destId="{7B0C2F29-FC35-4D2B-81E3-4D23CCBE316C}" srcOrd="9" destOrd="0" presId="urn:microsoft.com/office/officeart/2005/8/layout/default#7"/>
    <dgm:cxn modelId="{1E11EC0F-8EE0-4404-9D02-AFCE0C086A7A}" type="presParOf" srcId="{7BD50378-16DC-4082-8105-ED94D9057CBB}" destId="{A6814C22-BA94-481F-AEAF-EA6E0E5F75C6}" srcOrd="10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BEA4C6-C4EC-48C0-9FAC-B05383252CBF}">
      <dsp:nvSpPr>
        <dsp:cNvPr id="0" name=""/>
        <dsp:cNvSpPr/>
      </dsp:nvSpPr>
      <dsp:spPr>
        <a:xfrm>
          <a:off x="335718" y="3641"/>
          <a:ext cx="2372623" cy="14235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Největší </a:t>
          </a:r>
        </a:p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10 929 km</a:t>
          </a:r>
          <a:r>
            <a:rPr lang="cs-CZ" sz="2200" b="1" kern="1200" baseline="30000" dirty="0" smtClean="0"/>
            <a:t>2</a:t>
          </a:r>
          <a:endParaRPr lang="cs-CZ" sz="2200" b="1" kern="1200" dirty="0" smtClean="0"/>
        </a:p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14% území ČR</a:t>
          </a:r>
          <a:endParaRPr lang="cs-CZ" sz="2200" b="1" kern="1200" baseline="30000" dirty="0"/>
        </a:p>
      </dsp:txBody>
      <dsp:txXfrm>
        <a:off x="335718" y="3641"/>
        <a:ext cx="2372623" cy="1423573"/>
      </dsp:txXfrm>
    </dsp:sp>
    <dsp:sp modelId="{346AD435-1BF3-4F93-AB87-FA7EB544D462}">
      <dsp:nvSpPr>
        <dsp:cNvPr id="0" name=""/>
        <dsp:cNvSpPr/>
      </dsp:nvSpPr>
      <dsp:spPr>
        <a:xfrm>
          <a:off x="2945603" y="3641"/>
          <a:ext cx="2372623" cy="142357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i="0" kern="1200" dirty="0" smtClean="0"/>
            <a:t>1.144 obcí</a:t>
          </a:r>
        </a:p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i="0" kern="1200" dirty="0" smtClean="0"/>
            <a:t>20% ČR</a:t>
          </a:r>
          <a:endParaRPr lang="cs-CZ" sz="2200" b="1" i="0" kern="1200" dirty="0"/>
        </a:p>
      </dsp:txBody>
      <dsp:txXfrm>
        <a:off x="2945603" y="3641"/>
        <a:ext cx="2372623" cy="1423573"/>
      </dsp:txXfrm>
    </dsp:sp>
    <dsp:sp modelId="{EB0B9A26-5B2E-400B-A38D-507B983CBD91}">
      <dsp:nvSpPr>
        <dsp:cNvPr id="0" name=""/>
        <dsp:cNvSpPr/>
      </dsp:nvSpPr>
      <dsp:spPr>
        <a:xfrm>
          <a:off x="5555488" y="3641"/>
          <a:ext cx="2372623" cy="142357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26 obcí s rozšířenou působností</a:t>
          </a:r>
          <a:endParaRPr lang="cs-CZ" sz="2200" b="1" kern="1200" dirty="0"/>
        </a:p>
      </dsp:txBody>
      <dsp:txXfrm>
        <a:off x="5555488" y="3641"/>
        <a:ext cx="2372623" cy="1423573"/>
      </dsp:txXfrm>
    </dsp:sp>
    <dsp:sp modelId="{551DFED8-342E-4572-86F4-A332A6EA1822}">
      <dsp:nvSpPr>
        <dsp:cNvPr id="0" name=""/>
        <dsp:cNvSpPr/>
      </dsp:nvSpPr>
      <dsp:spPr>
        <a:xfrm>
          <a:off x="335718" y="1664477"/>
          <a:ext cx="2372623" cy="142357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Nejlidnatější </a:t>
          </a:r>
        </a:p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1 369 332 obyvatel</a:t>
          </a:r>
        </a:p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K 1. 1. 2019</a:t>
          </a:r>
          <a:endParaRPr lang="cs-CZ" sz="2200" b="1" kern="1200" dirty="0"/>
        </a:p>
      </dsp:txBody>
      <dsp:txXfrm>
        <a:off x="335718" y="1664477"/>
        <a:ext cx="2372623" cy="1423573"/>
      </dsp:txXfrm>
    </dsp:sp>
    <dsp:sp modelId="{2ED60AAA-4238-4393-A505-98D4F8F66741}">
      <dsp:nvSpPr>
        <dsp:cNvPr id="0" name=""/>
        <dsp:cNvSpPr/>
      </dsp:nvSpPr>
      <dsp:spPr>
        <a:xfrm>
          <a:off x="2945603" y="1664477"/>
          <a:ext cx="2372623" cy="142357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41% obyvatel </a:t>
          </a:r>
        </a:p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v obcích do 2.000</a:t>
          </a:r>
          <a:endParaRPr lang="cs-CZ" sz="2200" b="1" kern="1200" dirty="0"/>
        </a:p>
      </dsp:txBody>
      <dsp:txXfrm>
        <a:off x="2945603" y="1664477"/>
        <a:ext cx="2372623" cy="1423573"/>
      </dsp:txXfrm>
    </dsp:sp>
    <dsp:sp modelId="{737F5A8A-F3EA-4407-BE23-6585D20F2219}">
      <dsp:nvSpPr>
        <dsp:cNvPr id="0" name=""/>
        <dsp:cNvSpPr/>
      </dsp:nvSpPr>
      <dsp:spPr>
        <a:xfrm>
          <a:off x="5555488" y="1664477"/>
          <a:ext cx="2372623" cy="14235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Nejnižší podíl městského obyvatelstva v ČR 53%</a:t>
          </a:r>
          <a:endParaRPr lang="cs-CZ" sz="2200" b="1" kern="1200" dirty="0"/>
        </a:p>
      </dsp:txBody>
      <dsp:txXfrm>
        <a:off x="5555488" y="1664477"/>
        <a:ext cx="2372623" cy="1423573"/>
      </dsp:txXfrm>
    </dsp:sp>
    <dsp:sp modelId="{524693D5-27BC-4850-98E0-2F30E142BE8A}">
      <dsp:nvSpPr>
        <dsp:cNvPr id="0" name=""/>
        <dsp:cNvSpPr/>
      </dsp:nvSpPr>
      <dsp:spPr>
        <a:xfrm>
          <a:off x="335718" y="3325313"/>
          <a:ext cx="2372623" cy="142357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Absence krajského města </a:t>
          </a:r>
          <a:endParaRPr lang="cs-CZ" sz="2200" b="1" kern="1200" dirty="0"/>
        </a:p>
      </dsp:txBody>
      <dsp:txXfrm>
        <a:off x="335718" y="3325313"/>
        <a:ext cx="2372623" cy="1423573"/>
      </dsp:txXfrm>
    </dsp:sp>
    <dsp:sp modelId="{DF8D00CD-B6F1-4DF5-8C76-776021ED443B}">
      <dsp:nvSpPr>
        <dsp:cNvPr id="0" name=""/>
        <dsp:cNvSpPr/>
      </dsp:nvSpPr>
      <dsp:spPr>
        <a:xfrm>
          <a:off x="2945603" y="3325313"/>
          <a:ext cx="2372623" cy="142357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Obklopuje Hl. m. Prahu a sousedí s dalšími 7 kraji</a:t>
          </a:r>
          <a:endParaRPr lang="cs-CZ" sz="2200" b="1" kern="1200" dirty="0"/>
        </a:p>
      </dsp:txBody>
      <dsp:txXfrm>
        <a:off x="2945603" y="3325313"/>
        <a:ext cx="2372623" cy="1423573"/>
      </dsp:txXfrm>
    </dsp:sp>
    <dsp:sp modelId="{34EF3AA7-CF6F-4AFC-9667-45E5B8DE34F9}">
      <dsp:nvSpPr>
        <dsp:cNvPr id="0" name=""/>
        <dsp:cNvSpPr/>
      </dsp:nvSpPr>
      <dsp:spPr>
        <a:xfrm>
          <a:off x="5555488" y="3325313"/>
          <a:ext cx="2372623" cy="142357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Silná disparita území</a:t>
          </a:r>
          <a:endParaRPr lang="cs-CZ" sz="2200" b="1" kern="1200" dirty="0"/>
        </a:p>
      </dsp:txBody>
      <dsp:txXfrm>
        <a:off x="5555488" y="3325313"/>
        <a:ext cx="2372623" cy="1423573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2F616D-086C-466B-A3CE-964FC30EF13B}">
      <dsp:nvSpPr>
        <dsp:cNvPr id="0" name=""/>
        <dsp:cNvSpPr/>
      </dsp:nvSpPr>
      <dsp:spPr>
        <a:xfrm>
          <a:off x="0" y="353437"/>
          <a:ext cx="2613522" cy="15681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Největší nárůst obyvatel okresy Praha-východ a Praha-západ</a:t>
          </a:r>
          <a:endParaRPr lang="cs-CZ" sz="2000" kern="1200" dirty="0"/>
        </a:p>
      </dsp:txBody>
      <dsp:txXfrm>
        <a:off x="0" y="353437"/>
        <a:ext cx="2613522" cy="1568113"/>
      </dsp:txXfrm>
    </dsp:sp>
    <dsp:sp modelId="{FB8AB432-07EE-4704-BB2F-A5D68248B2F1}">
      <dsp:nvSpPr>
        <dsp:cNvPr id="0" name=""/>
        <dsp:cNvSpPr/>
      </dsp:nvSpPr>
      <dsp:spPr>
        <a:xfrm>
          <a:off x="2874874" y="353437"/>
          <a:ext cx="2613522" cy="15681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Až 80 % neúplných rodin tvoří matky s dětmi</a:t>
          </a:r>
          <a:endParaRPr lang="cs-CZ" sz="2000" kern="1200" dirty="0"/>
        </a:p>
      </dsp:txBody>
      <dsp:txXfrm>
        <a:off x="2874874" y="353437"/>
        <a:ext cx="2613522" cy="1568113"/>
      </dsp:txXfrm>
    </dsp:sp>
    <dsp:sp modelId="{68C495E1-6386-4560-BE9F-A373C28BF4D1}">
      <dsp:nvSpPr>
        <dsp:cNvPr id="0" name=""/>
        <dsp:cNvSpPr/>
      </dsp:nvSpPr>
      <dsp:spPr>
        <a:xfrm>
          <a:off x="5749749" y="353437"/>
          <a:ext cx="2613522" cy="15681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smtClean="0"/>
            <a:t>Z hlediska OSPOD vysoká míry náročnosti výkonu Kladno, Mladá Boleslav, Černošice, Kolín, Příbram, Mělník a Kutná Hora</a:t>
          </a:r>
          <a:endParaRPr lang="cs-CZ" sz="1600" kern="1200" dirty="0"/>
        </a:p>
      </dsp:txBody>
      <dsp:txXfrm>
        <a:off x="5749749" y="353437"/>
        <a:ext cx="2613522" cy="1568113"/>
      </dsp:txXfrm>
    </dsp:sp>
    <dsp:sp modelId="{5C1185E2-FD0B-4C06-ACFD-CC6839F7839D}">
      <dsp:nvSpPr>
        <dsp:cNvPr id="0" name=""/>
        <dsp:cNvSpPr/>
      </dsp:nvSpPr>
      <dsp:spPr>
        <a:xfrm>
          <a:off x="0" y="2182903"/>
          <a:ext cx="2613522" cy="15681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smtClean="0"/>
            <a:t>Zvýšená míra: Rakovník, Brandýs nad Labem-Stará Boleslav, Slaný, Beroun, Nymburk, Benešov, Neratovice, Říčany, Lysá nad Labem, Kralupy nad Vltavou, Čáslav, Poděbrady</a:t>
          </a:r>
          <a:endParaRPr lang="cs-CZ" sz="1600" kern="1200" dirty="0"/>
        </a:p>
      </dsp:txBody>
      <dsp:txXfrm>
        <a:off x="0" y="2182903"/>
        <a:ext cx="2613522" cy="1568113"/>
      </dsp:txXfrm>
    </dsp:sp>
    <dsp:sp modelId="{450CD96D-675C-458A-840E-FF395B4A4DB2}">
      <dsp:nvSpPr>
        <dsp:cNvPr id="0" name=""/>
        <dsp:cNvSpPr/>
      </dsp:nvSpPr>
      <dsp:spPr>
        <a:xfrm>
          <a:off x="2874874" y="2182903"/>
          <a:ext cx="2613522" cy="15681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smtClean="0"/>
            <a:t>Běžná míra: Hořovice, Český Brod, Sedlčany, Vlašim, Dobříš, Votice, Mnichovo Hradiště</a:t>
          </a:r>
          <a:r>
            <a:rPr lang="cs-CZ" sz="2100" kern="1200" smtClean="0"/>
            <a:t>. </a:t>
          </a:r>
          <a:endParaRPr lang="cs-CZ" sz="2100" kern="1200" dirty="0"/>
        </a:p>
      </dsp:txBody>
      <dsp:txXfrm>
        <a:off x="2874874" y="2182903"/>
        <a:ext cx="2613522" cy="1568113"/>
      </dsp:txXfrm>
    </dsp:sp>
    <dsp:sp modelId="{F6B9D03E-A5E5-4953-82BF-94D3F9E901EC}">
      <dsp:nvSpPr>
        <dsp:cNvPr id="0" name=""/>
        <dsp:cNvSpPr/>
      </dsp:nvSpPr>
      <dsp:spPr>
        <a:xfrm>
          <a:off x="5749749" y="2182903"/>
          <a:ext cx="2613522" cy="15681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Potřebné služby: raná péče, SASRD, AD pro celé rodiny</a:t>
          </a:r>
          <a:endParaRPr lang="cs-CZ" sz="2000" kern="1200" dirty="0"/>
        </a:p>
      </dsp:txBody>
      <dsp:txXfrm>
        <a:off x="5749749" y="2182903"/>
        <a:ext cx="2613522" cy="1568113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E896A9-7236-4AFA-BB91-46A75111E0D0}">
      <dsp:nvSpPr>
        <dsp:cNvPr id="0" name=""/>
        <dsp:cNvSpPr/>
      </dsp:nvSpPr>
      <dsp:spPr>
        <a:xfrm>
          <a:off x="0" y="260058"/>
          <a:ext cx="2613522" cy="1568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4000 – 5 500 obyvatel v SVL ve Středočeském kraji</a:t>
          </a:r>
          <a:endParaRPr lang="cs-CZ" sz="2000" kern="1200" dirty="0"/>
        </a:p>
      </dsp:txBody>
      <dsp:txXfrm>
        <a:off x="0" y="260058"/>
        <a:ext cx="2613522" cy="1568113"/>
      </dsp:txXfrm>
    </dsp:sp>
    <dsp:sp modelId="{49E5D3A8-39DC-4604-A2F8-5344F79CE812}">
      <dsp:nvSpPr>
        <dsp:cNvPr id="0" name=""/>
        <dsp:cNvSpPr/>
      </dsp:nvSpPr>
      <dsp:spPr>
        <a:xfrm>
          <a:off x="2874874" y="260058"/>
          <a:ext cx="2613522" cy="1568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v roce 2006 36 SVL, nyní 64 (prům. 98 osob/lokalita)</a:t>
          </a:r>
          <a:endParaRPr lang="cs-CZ" sz="2000" kern="1200" dirty="0"/>
        </a:p>
      </dsp:txBody>
      <dsp:txXfrm>
        <a:off x="2874874" y="260058"/>
        <a:ext cx="2613522" cy="1568113"/>
      </dsp:txXfrm>
    </dsp:sp>
    <dsp:sp modelId="{C3B25C64-6452-4BFA-B15D-9F2B287C324A}">
      <dsp:nvSpPr>
        <dsp:cNvPr id="0" name=""/>
        <dsp:cNvSpPr/>
      </dsp:nvSpPr>
      <dsp:spPr>
        <a:xfrm>
          <a:off x="5749749" y="260058"/>
          <a:ext cx="2613522" cy="1568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6. místo v počtu obyvatel SVL v rámci ČR</a:t>
          </a:r>
          <a:endParaRPr lang="cs-CZ" sz="2000" kern="1200" dirty="0"/>
        </a:p>
      </dsp:txBody>
      <dsp:txXfrm>
        <a:off x="5749749" y="260058"/>
        <a:ext cx="2613522" cy="1568113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91A378-5C48-4256-AE44-668F905F7EE7}">
      <dsp:nvSpPr>
        <dsp:cNvPr id="0" name=""/>
        <dsp:cNvSpPr/>
      </dsp:nvSpPr>
      <dsp:spPr>
        <a:xfrm>
          <a:off x="672982" y="3335"/>
          <a:ext cx="2192908" cy="131574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„Na ulici“ cca 1157 osob </a:t>
          </a:r>
          <a:endParaRPr lang="cs-CZ" sz="2000" kern="1200" dirty="0"/>
        </a:p>
      </dsp:txBody>
      <dsp:txXfrm>
        <a:off x="672982" y="3335"/>
        <a:ext cx="2192908" cy="1315745"/>
      </dsp:txXfrm>
    </dsp:sp>
    <dsp:sp modelId="{05957856-5154-488D-899C-67569EB409D1}">
      <dsp:nvSpPr>
        <dsp:cNvPr id="0" name=""/>
        <dsp:cNvSpPr/>
      </dsp:nvSpPr>
      <dsp:spPr>
        <a:xfrm>
          <a:off x="3085181" y="3335"/>
          <a:ext cx="2192908" cy="131574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249 v azylových domech</a:t>
          </a:r>
          <a:endParaRPr lang="cs-CZ" sz="2000" kern="1200" dirty="0"/>
        </a:p>
      </dsp:txBody>
      <dsp:txXfrm>
        <a:off x="3085181" y="3335"/>
        <a:ext cx="2192908" cy="1315745"/>
      </dsp:txXfrm>
    </dsp:sp>
    <dsp:sp modelId="{646EF9AF-3B66-4AA3-9D37-F915642B8035}">
      <dsp:nvSpPr>
        <dsp:cNvPr id="0" name=""/>
        <dsp:cNvSpPr/>
      </dsp:nvSpPr>
      <dsp:spPr>
        <a:xfrm>
          <a:off x="5497381" y="3335"/>
          <a:ext cx="2192908" cy="131574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23 v domech na půl cesty</a:t>
          </a:r>
          <a:endParaRPr lang="cs-CZ" sz="2000" kern="1200" dirty="0"/>
        </a:p>
      </dsp:txBody>
      <dsp:txXfrm>
        <a:off x="5497381" y="3335"/>
        <a:ext cx="2192908" cy="1315745"/>
      </dsp:txXfrm>
    </dsp:sp>
    <dsp:sp modelId="{203801AE-169F-4F2B-BEF8-2492D46DEF63}">
      <dsp:nvSpPr>
        <dsp:cNvPr id="0" name=""/>
        <dsp:cNvSpPr/>
      </dsp:nvSpPr>
      <dsp:spPr>
        <a:xfrm>
          <a:off x="672982" y="1538371"/>
          <a:ext cx="2192908" cy="131574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68 v obecních ubytovnách</a:t>
          </a:r>
          <a:endParaRPr lang="cs-CZ" sz="2000" kern="1200" dirty="0"/>
        </a:p>
      </dsp:txBody>
      <dsp:txXfrm>
        <a:off x="672982" y="1538371"/>
        <a:ext cx="2192908" cy="1315745"/>
      </dsp:txXfrm>
    </dsp:sp>
    <dsp:sp modelId="{C0C93B04-9AD5-49B6-B985-A1101B718D1F}">
      <dsp:nvSpPr>
        <dsp:cNvPr id="0" name=""/>
        <dsp:cNvSpPr/>
      </dsp:nvSpPr>
      <dsp:spPr>
        <a:xfrm>
          <a:off x="3085181" y="1538371"/>
          <a:ext cx="2192908" cy="131574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299 ve VTOS</a:t>
          </a:r>
          <a:endParaRPr lang="cs-CZ" sz="2000" kern="1200" dirty="0"/>
        </a:p>
      </dsp:txBody>
      <dsp:txXfrm>
        <a:off x="3085181" y="1538371"/>
        <a:ext cx="2192908" cy="1315745"/>
      </dsp:txXfrm>
    </dsp:sp>
    <dsp:sp modelId="{ECE3CAAD-DD23-42CD-B8CD-B8D624DC875A}">
      <dsp:nvSpPr>
        <dsp:cNvPr id="0" name=""/>
        <dsp:cNvSpPr/>
      </dsp:nvSpPr>
      <dsp:spPr>
        <a:xfrm>
          <a:off x="5497381" y="1538371"/>
          <a:ext cx="2192908" cy="131574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Akutní umístění v nemocnicích 174 osob</a:t>
          </a:r>
          <a:endParaRPr lang="cs-CZ" sz="2000" kern="1200" dirty="0"/>
        </a:p>
      </dsp:txBody>
      <dsp:txXfrm>
        <a:off x="5497381" y="1538371"/>
        <a:ext cx="2192908" cy="1315745"/>
      </dsp:txXfrm>
    </dsp:sp>
    <dsp:sp modelId="{F178F59F-F16A-4EF8-87A5-96C03B96A806}">
      <dsp:nvSpPr>
        <dsp:cNvPr id="0" name=""/>
        <dsp:cNvSpPr/>
      </dsp:nvSpPr>
      <dsp:spPr>
        <a:xfrm>
          <a:off x="3085181" y="3073407"/>
          <a:ext cx="2192908" cy="131574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Osoby bez přístřeší se často přesouvají do Prahy</a:t>
          </a:r>
          <a:endParaRPr lang="cs-CZ" sz="2000" kern="1200" dirty="0"/>
        </a:p>
      </dsp:txBody>
      <dsp:txXfrm>
        <a:off x="3085181" y="3073407"/>
        <a:ext cx="2192908" cy="1315745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816B7D-B202-4744-9164-842B58D4ECAD}">
      <dsp:nvSpPr>
        <dsp:cNvPr id="0" name=""/>
        <dsp:cNvSpPr/>
      </dsp:nvSpPr>
      <dsp:spPr>
        <a:xfrm>
          <a:off x="0" y="605466"/>
          <a:ext cx="2613522" cy="15681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Odhadem 2300 osob </a:t>
          </a:r>
          <a:endParaRPr lang="cs-CZ" sz="2000" kern="1200" dirty="0"/>
        </a:p>
      </dsp:txBody>
      <dsp:txXfrm>
        <a:off x="0" y="605466"/>
        <a:ext cx="2613522" cy="1568113"/>
      </dsp:txXfrm>
    </dsp:sp>
    <dsp:sp modelId="{7C7D2CB6-FD9F-435A-B5A3-FC124A914A1D}">
      <dsp:nvSpPr>
        <dsp:cNvPr id="0" name=""/>
        <dsp:cNvSpPr/>
      </dsp:nvSpPr>
      <dsp:spPr>
        <a:xfrm>
          <a:off x="2874874" y="605466"/>
          <a:ext cx="2613522" cy="15681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Třetí nejnižší počet v přepočtu na 1 000 osob ve věku 15 – 64 let ve srovnání s ostatními kraji (2,68/1000)</a:t>
          </a:r>
          <a:endParaRPr lang="cs-CZ" sz="2000" kern="1200" dirty="0"/>
        </a:p>
      </dsp:txBody>
      <dsp:txXfrm>
        <a:off x="2874874" y="605466"/>
        <a:ext cx="2613522" cy="1568113"/>
      </dsp:txXfrm>
    </dsp:sp>
    <dsp:sp modelId="{960FAFD0-08BC-4666-AA99-439CA74B9875}">
      <dsp:nvSpPr>
        <dsp:cNvPr id="0" name=""/>
        <dsp:cNvSpPr/>
      </dsp:nvSpPr>
      <dsp:spPr>
        <a:xfrm>
          <a:off x="5749749" y="605466"/>
          <a:ext cx="2613522" cy="15681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V péči sociálních služeb v SK 95 osob v roce 2018</a:t>
          </a:r>
          <a:endParaRPr lang="cs-CZ" sz="2000" kern="1200" dirty="0"/>
        </a:p>
      </dsp:txBody>
      <dsp:txXfrm>
        <a:off x="5749749" y="605466"/>
        <a:ext cx="2613522" cy="1568113"/>
      </dsp:txXfrm>
    </dsp:sp>
    <dsp:sp modelId="{73C2CF24-07CC-4303-B67C-D0E232A786D2}">
      <dsp:nvSpPr>
        <dsp:cNvPr id="0" name=""/>
        <dsp:cNvSpPr/>
      </dsp:nvSpPr>
      <dsp:spPr>
        <a:xfrm>
          <a:off x="0" y="2434932"/>
          <a:ext cx="2613522" cy="15681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Nejvíce problémových drogových uživatelů žije v Praze. </a:t>
          </a:r>
          <a:endParaRPr lang="cs-CZ" sz="2000" kern="1200" dirty="0"/>
        </a:p>
      </dsp:txBody>
      <dsp:txXfrm>
        <a:off x="0" y="2434932"/>
        <a:ext cx="2613522" cy="1568113"/>
      </dsp:txXfrm>
    </dsp:sp>
    <dsp:sp modelId="{E2AE12A1-A92E-4849-96EE-7FD24584EC4F}">
      <dsp:nvSpPr>
        <dsp:cNvPr id="0" name=""/>
        <dsp:cNvSpPr/>
      </dsp:nvSpPr>
      <dsp:spPr>
        <a:xfrm>
          <a:off x="2874874" y="2434932"/>
          <a:ext cx="2613522" cy="15681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Aktivní migrace uživatelů mezi oběma ÚSC</a:t>
          </a:r>
          <a:endParaRPr lang="cs-CZ" sz="2000" kern="1200" dirty="0"/>
        </a:p>
      </dsp:txBody>
      <dsp:txXfrm>
        <a:off x="2874874" y="2434932"/>
        <a:ext cx="2613522" cy="1568113"/>
      </dsp:txXfrm>
    </dsp:sp>
    <dsp:sp modelId="{E99AFCC0-8CED-4CED-AC98-2A4F4AA9268E}">
      <dsp:nvSpPr>
        <dsp:cNvPr id="0" name=""/>
        <dsp:cNvSpPr/>
      </dsp:nvSpPr>
      <dsp:spPr>
        <a:xfrm>
          <a:off x="5749749" y="2434932"/>
          <a:ext cx="2613522" cy="15681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Nutná spolupráce mezi SK a HMP</a:t>
          </a:r>
          <a:endParaRPr lang="cs-CZ" sz="2000" kern="1200" dirty="0"/>
        </a:p>
      </dsp:txBody>
      <dsp:txXfrm>
        <a:off x="5749749" y="2434932"/>
        <a:ext cx="2613522" cy="1568113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0D61A7-661E-4390-9D00-4A26058F89C3}">
      <dsp:nvSpPr>
        <dsp:cNvPr id="0" name=""/>
        <dsp:cNvSpPr/>
      </dsp:nvSpPr>
      <dsp:spPr>
        <a:xfrm>
          <a:off x="0" y="605466"/>
          <a:ext cx="2613522" cy="15681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smtClean="0"/>
            <a:t>cca 5% středočeské populace</a:t>
          </a:r>
          <a:endParaRPr lang="cs-CZ" sz="2100" kern="1200" dirty="0"/>
        </a:p>
      </dsp:txBody>
      <dsp:txXfrm>
        <a:off x="0" y="605466"/>
        <a:ext cx="2613522" cy="1568113"/>
      </dsp:txXfrm>
    </dsp:sp>
    <dsp:sp modelId="{E7419597-56F5-4925-AF2B-3408C671F6AF}">
      <dsp:nvSpPr>
        <dsp:cNvPr id="0" name=""/>
        <dsp:cNvSpPr/>
      </dsp:nvSpPr>
      <dsp:spPr>
        <a:xfrm>
          <a:off x="2874874" y="605466"/>
          <a:ext cx="2613522" cy="15681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smtClean="0"/>
            <a:t>celkem 69 096 osob na konci roku 2017</a:t>
          </a:r>
          <a:endParaRPr lang="cs-CZ" sz="2100" kern="1200" dirty="0"/>
        </a:p>
      </dsp:txBody>
      <dsp:txXfrm>
        <a:off x="2874874" y="605466"/>
        <a:ext cx="2613522" cy="1568113"/>
      </dsp:txXfrm>
    </dsp:sp>
    <dsp:sp modelId="{5E28F884-1EF5-44B0-BEA3-7B3F65C9B5AA}">
      <dsp:nvSpPr>
        <dsp:cNvPr id="0" name=""/>
        <dsp:cNvSpPr/>
      </dsp:nvSpPr>
      <dsp:spPr>
        <a:xfrm>
          <a:off x="5749749" y="605466"/>
          <a:ext cx="2613522" cy="15681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smtClean="0"/>
            <a:t>nejvíce v okresech Mladá Boleslav, Praha-západ a Praha-východ</a:t>
          </a:r>
          <a:endParaRPr lang="cs-CZ" sz="2100" kern="1200" dirty="0"/>
        </a:p>
      </dsp:txBody>
      <dsp:txXfrm>
        <a:off x="5749749" y="605466"/>
        <a:ext cx="2613522" cy="1568113"/>
      </dsp:txXfrm>
    </dsp:sp>
    <dsp:sp modelId="{7A9B2D86-693C-49BB-9531-248789D294C8}">
      <dsp:nvSpPr>
        <dsp:cNvPr id="0" name=""/>
        <dsp:cNvSpPr/>
      </dsp:nvSpPr>
      <dsp:spPr>
        <a:xfrm>
          <a:off x="0" y="2434932"/>
          <a:ext cx="2613522" cy="15681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/>
            <a:t>nejméně v okresech Příbram a Benešov</a:t>
          </a:r>
          <a:endParaRPr lang="cs-CZ" sz="2100" kern="1200" dirty="0"/>
        </a:p>
      </dsp:txBody>
      <dsp:txXfrm>
        <a:off x="0" y="2434932"/>
        <a:ext cx="2613522" cy="1568113"/>
      </dsp:txXfrm>
    </dsp:sp>
    <dsp:sp modelId="{92F06A2E-6846-47BD-BAD4-03C308E6B462}">
      <dsp:nvSpPr>
        <dsp:cNvPr id="0" name=""/>
        <dsp:cNvSpPr/>
      </dsp:nvSpPr>
      <dsp:spPr>
        <a:xfrm>
          <a:off x="2874874" y="2434932"/>
          <a:ext cx="2613522" cy="15681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smtClean="0"/>
            <a:t>nejčastější země původu: Slovensko, Ukrajina, Vietnam a Rusko</a:t>
          </a:r>
          <a:endParaRPr lang="cs-CZ" sz="2100" kern="1200" dirty="0"/>
        </a:p>
      </dsp:txBody>
      <dsp:txXfrm>
        <a:off x="2874874" y="2434932"/>
        <a:ext cx="2613522" cy="1568113"/>
      </dsp:txXfrm>
    </dsp:sp>
    <dsp:sp modelId="{2452B27F-FE77-48B9-BF7C-3EEF39FE98CB}">
      <dsp:nvSpPr>
        <dsp:cNvPr id="0" name=""/>
        <dsp:cNvSpPr/>
      </dsp:nvSpPr>
      <dsp:spPr>
        <a:xfrm>
          <a:off x="5749749" y="2434932"/>
          <a:ext cx="2613522" cy="15681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smtClean="0"/>
            <a:t>sociální práce zajišťována především nadregionálními službami</a:t>
          </a:r>
          <a:endParaRPr lang="cs-CZ" sz="2100" kern="1200" dirty="0"/>
        </a:p>
      </dsp:txBody>
      <dsp:txXfrm>
        <a:off x="5749749" y="2434932"/>
        <a:ext cx="2613522" cy="1568113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45C800-E5DB-4C1A-A55E-C10748663624}">
      <dsp:nvSpPr>
        <dsp:cNvPr id="0" name=""/>
        <dsp:cNvSpPr/>
      </dsp:nvSpPr>
      <dsp:spPr>
        <a:xfrm>
          <a:off x="0" y="785486"/>
          <a:ext cx="2613522" cy="1568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Klíčová a nenahraditelná, až 70% dlouhodobé péče </a:t>
          </a:r>
          <a:endParaRPr lang="cs-CZ" sz="2000" kern="1200" dirty="0"/>
        </a:p>
      </dsp:txBody>
      <dsp:txXfrm>
        <a:off x="0" y="785486"/>
        <a:ext cx="2613522" cy="1568113"/>
      </dsp:txXfrm>
    </dsp:sp>
    <dsp:sp modelId="{C5BB8836-355B-448F-A396-5797279DFF29}">
      <dsp:nvSpPr>
        <dsp:cNvPr id="0" name=""/>
        <dsp:cNvSpPr/>
      </dsp:nvSpPr>
      <dsp:spPr>
        <a:xfrm>
          <a:off x="2874874" y="785486"/>
          <a:ext cx="2613522" cy="1568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Vícečetné ohrožení pečujících (existenční problémy, izolace, stres, syndrom vyhoření, zdravotní</a:t>
          </a:r>
          <a:endParaRPr lang="cs-CZ" sz="1700" kern="1200" dirty="0"/>
        </a:p>
      </dsp:txBody>
      <dsp:txXfrm>
        <a:off x="2874874" y="785486"/>
        <a:ext cx="2613522" cy="1568113"/>
      </dsp:txXfrm>
    </dsp:sp>
    <dsp:sp modelId="{5E3259CC-A730-4D21-9F91-35D565E17686}">
      <dsp:nvSpPr>
        <dsp:cNvPr id="0" name=""/>
        <dsp:cNvSpPr/>
      </dsp:nvSpPr>
      <dsp:spPr>
        <a:xfrm>
          <a:off x="5749749" y="785486"/>
          <a:ext cx="2613522" cy="1568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Vzdělávací potřeby: oblast zdravotní , sociálně-právní psychosociální aspekty péče </a:t>
          </a:r>
          <a:endParaRPr lang="cs-CZ" sz="2000" kern="1200" dirty="0"/>
        </a:p>
      </dsp:txBody>
      <dsp:txXfrm>
        <a:off x="5749749" y="785486"/>
        <a:ext cx="2613522" cy="1568113"/>
      </dsp:txXfrm>
    </dsp:sp>
    <dsp:sp modelId="{0F8D4EB7-37C8-4603-A354-1914EF43A2AA}">
      <dsp:nvSpPr>
        <dsp:cNvPr id="0" name=""/>
        <dsp:cNvSpPr/>
      </dsp:nvSpPr>
      <dsp:spPr>
        <a:xfrm>
          <a:off x="0" y="2614952"/>
          <a:ext cx="2613522" cy="1568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Potřeba psychologické a psychoterapeutické podpory</a:t>
          </a:r>
          <a:endParaRPr lang="cs-CZ" sz="2000" kern="1200" dirty="0"/>
        </a:p>
      </dsp:txBody>
      <dsp:txXfrm>
        <a:off x="0" y="2614952"/>
        <a:ext cx="2613522" cy="1568113"/>
      </dsp:txXfrm>
    </dsp:sp>
    <dsp:sp modelId="{C284F989-BB47-4DEE-8502-EF9380F2B8FD}">
      <dsp:nvSpPr>
        <dsp:cNvPr id="0" name=""/>
        <dsp:cNvSpPr/>
      </dsp:nvSpPr>
      <dsp:spPr>
        <a:xfrm>
          <a:off x="2874874" y="2614952"/>
          <a:ext cx="2613522" cy="1568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Potřeba komplexní informovanosti</a:t>
          </a:r>
          <a:endParaRPr lang="cs-CZ" sz="2000" kern="1200" dirty="0"/>
        </a:p>
      </dsp:txBody>
      <dsp:txXfrm>
        <a:off x="2874874" y="2614952"/>
        <a:ext cx="2613522" cy="1568113"/>
      </dsp:txXfrm>
    </dsp:sp>
    <dsp:sp modelId="{AC33E114-8184-41FC-8002-60A4C0A7583D}">
      <dsp:nvSpPr>
        <dsp:cNvPr id="0" name=""/>
        <dsp:cNvSpPr/>
      </dsp:nvSpPr>
      <dsp:spPr>
        <a:xfrm>
          <a:off x="5749749" y="2614952"/>
          <a:ext cx="2613522" cy="1568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Potřeba sdílení, společenského uznání</a:t>
          </a:r>
          <a:endParaRPr lang="cs-CZ" sz="2000" kern="1200" dirty="0"/>
        </a:p>
      </dsp:txBody>
      <dsp:txXfrm>
        <a:off x="5749749" y="2614952"/>
        <a:ext cx="2613522" cy="1568113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3FCD60D-C43D-4995-B790-2B44ACD5BD8B}">
      <dsp:nvSpPr>
        <dsp:cNvPr id="0" name=""/>
        <dsp:cNvSpPr/>
      </dsp:nvSpPr>
      <dsp:spPr>
        <a:xfrm>
          <a:off x="0" y="677474"/>
          <a:ext cx="2613522" cy="1568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Podpůrné svépomocné skupiny </a:t>
          </a:r>
          <a:endParaRPr lang="cs-CZ" sz="2000" kern="1200" dirty="0"/>
        </a:p>
      </dsp:txBody>
      <dsp:txXfrm>
        <a:off x="0" y="677474"/>
        <a:ext cx="2613522" cy="1568113"/>
      </dsp:txXfrm>
    </dsp:sp>
    <dsp:sp modelId="{CEDA9C58-DE0E-43E5-8811-6B3163F2B19A}">
      <dsp:nvSpPr>
        <dsp:cNvPr id="0" name=""/>
        <dsp:cNvSpPr/>
      </dsp:nvSpPr>
      <dsp:spPr>
        <a:xfrm>
          <a:off x="2874874" y="677474"/>
          <a:ext cx="2613522" cy="1568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Okresní či MO a pobočky Svazů, SONS, další NNO  </a:t>
          </a:r>
          <a:endParaRPr lang="cs-CZ" sz="2000" kern="1200" dirty="0"/>
        </a:p>
      </dsp:txBody>
      <dsp:txXfrm>
        <a:off x="2874874" y="677474"/>
        <a:ext cx="2613522" cy="1568113"/>
      </dsp:txXfrm>
    </dsp:sp>
    <dsp:sp modelId="{541DD287-F5F9-4DB0-9BD6-7B2DB3AC8AB4}">
      <dsp:nvSpPr>
        <dsp:cNvPr id="0" name=""/>
        <dsp:cNvSpPr/>
      </dsp:nvSpPr>
      <dsp:spPr>
        <a:xfrm>
          <a:off x="5749749" y="677474"/>
          <a:ext cx="2613522" cy="1568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Půjčovny kompenzačních pomůcek </a:t>
          </a:r>
          <a:endParaRPr lang="cs-CZ" sz="2000" kern="1200" dirty="0"/>
        </a:p>
      </dsp:txBody>
      <dsp:txXfrm>
        <a:off x="5749749" y="677474"/>
        <a:ext cx="2613522" cy="1568113"/>
      </dsp:txXfrm>
    </dsp:sp>
    <dsp:sp modelId="{CBD4844B-C6A0-44BB-9900-0739F06BDFE8}">
      <dsp:nvSpPr>
        <dsp:cNvPr id="0" name=""/>
        <dsp:cNvSpPr/>
      </dsp:nvSpPr>
      <dsp:spPr>
        <a:xfrm>
          <a:off x="0" y="2506940"/>
          <a:ext cx="2613522" cy="1568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Odlehčovací služby</a:t>
          </a:r>
          <a:endParaRPr lang="cs-CZ" sz="2000" kern="1200" dirty="0"/>
        </a:p>
      </dsp:txBody>
      <dsp:txXfrm>
        <a:off x="0" y="2506940"/>
        <a:ext cx="2613522" cy="1568113"/>
      </dsp:txXfrm>
    </dsp:sp>
    <dsp:sp modelId="{B1FFD9C6-D3B8-4AF9-8AD8-96F155778BFD}">
      <dsp:nvSpPr>
        <dsp:cNvPr id="0" name=""/>
        <dsp:cNvSpPr/>
      </dsp:nvSpPr>
      <dsp:spPr>
        <a:xfrm>
          <a:off x="2874874" y="2506940"/>
          <a:ext cx="2613522" cy="1568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Různé způsoby a intenzita předávání informací v ORP</a:t>
          </a:r>
          <a:endParaRPr lang="cs-CZ" sz="2000" kern="1200" dirty="0"/>
        </a:p>
      </dsp:txBody>
      <dsp:txXfrm>
        <a:off x="2874874" y="2506940"/>
        <a:ext cx="2613522" cy="1568113"/>
      </dsp:txXfrm>
    </dsp:sp>
    <dsp:sp modelId="{311B64C5-59D3-422B-BA77-F6033DF70429}">
      <dsp:nvSpPr>
        <dsp:cNvPr id="0" name=""/>
        <dsp:cNvSpPr/>
      </dsp:nvSpPr>
      <dsp:spPr>
        <a:xfrm>
          <a:off x="5749749" y="2506940"/>
          <a:ext cx="2613522" cy="1568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Humanitární fond SK</a:t>
          </a:r>
          <a:endParaRPr lang="cs-CZ" sz="2000" kern="1200" dirty="0"/>
        </a:p>
      </dsp:txBody>
      <dsp:txXfrm>
        <a:off x="5749749" y="2506940"/>
        <a:ext cx="2613522" cy="1568113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2E0437A-F708-4459-9E35-6140FFBCF183}">
      <dsp:nvSpPr>
        <dsp:cNvPr id="0" name=""/>
        <dsp:cNvSpPr/>
      </dsp:nvSpPr>
      <dsp:spPr>
        <a:xfrm>
          <a:off x="0" y="29497"/>
          <a:ext cx="8363272" cy="715052"/>
        </a:xfrm>
        <a:prstGeom prst="roundRect">
          <a:avLst/>
        </a:prstGeom>
        <a:solidFill>
          <a:srgbClr val="F7E1E4"/>
        </a:solidFill>
        <a:ln w="28575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>
              <a:solidFill>
                <a:srgbClr val="C00000"/>
              </a:solidFill>
            </a:rPr>
            <a:t>KVALITA PŘENOSU INFORMACÍ ,  PERSONÁLNÍ ZAJIŠTĚNÍ SOCIÁLNÍ PRÁCE A SLUŽEB</a:t>
          </a:r>
          <a:endParaRPr lang="cs-CZ" sz="1800" kern="1200" dirty="0">
            <a:solidFill>
              <a:srgbClr val="C00000"/>
            </a:solidFill>
          </a:endParaRPr>
        </a:p>
      </dsp:txBody>
      <dsp:txXfrm>
        <a:off x="0" y="29497"/>
        <a:ext cx="8363272" cy="715052"/>
      </dsp:txXfrm>
    </dsp:sp>
    <dsp:sp modelId="{E5F5FF79-2B77-4F9F-B36F-33D09564733F}">
      <dsp:nvSpPr>
        <dsp:cNvPr id="0" name=""/>
        <dsp:cNvSpPr/>
      </dsp:nvSpPr>
      <dsp:spPr>
        <a:xfrm>
          <a:off x="0" y="796390"/>
          <a:ext cx="8363272" cy="71505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Nedostatečná informovanost nejen občanů, ale i samotných obcí o možnostech využití registrovaných sociálních služeb</a:t>
          </a:r>
          <a:endParaRPr lang="cs-CZ" sz="1800" kern="1200" dirty="0"/>
        </a:p>
      </dsp:txBody>
      <dsp:txXfrm>
        <a:off x="0" y="796390"/>
        <a:ext cx="8363272" cy="715052"/>
      </dsp:txXfrm>
    </dsp:sp>
    <dsp:sp modelId="{A63EC86B-8646-457D-8104-BDE985B6FC4A}">
      <dsp:nvSpPr>
        <dsp:cNvPr id="0" name=""/>
        <dsp:cNvSpPr/>
      </dsp:nvSpPr>
      <dsp:spPr>
        <a:xfrm>
          <a:off x="0" y="1563283"/>
          <a:ext cx="8363272" cy="71505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Registr poskytovatelů sociálních služeb je nepřehledný</a:t>
          </a:r>
          <a:endParaRPr lang="cs-CZ" sz="1800" kern="1200" dirty="0"/>
        </a:p>
      </dsp:txBody>
      <dsp:txXfrm>
        <a:off x="0" y="1563283"/>
        <a:ext cx="8363272" cy="715052"/>
      </dsp:txXfrm>
    </dsp:sp>
    <dsp:sp modelId="{989A5E0D-A02F-45B9-870C-0CC61B5C4A4E}">
      <dsp:nvSpPr>
        <dsp:cNvPr id="0" name=""/>
        <dsp:cNvSpPr/>
      </dsp:nvSpPr>
      <dsp:spPr>
        <a:xfrm>
          <a:off x="0" y="2330176"/>
          <a:ext cx="8363272" cy="71505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Nabídka </a:t>
          </a:r>
          <a:r>
            <a:rPr lang="cs-CZ" sz="1800" kern="1200" smtClean="0"/>
            <a:t>poskytovatelů sociálních </a:t>
          </a:r>
          <a:r>
            <a:rPr lang="cs-CZ" sz="1800" kern="1200" dirty="0" smtClean="0"/>
            <a:t>služeb ve smyslu časové a místní dostupnosti </a:t>
          </a:r>
          <a:r>
            <a:rPr lang="cs-CZ" sz="1800" kern="1200" smtClean="0"/>
            <a:t>je často nejasná</a:t>
          </a:r>
          <a:endParaRPr lang="cs-CZ" sz="1800" kern="1200" dirty="0"/>
        </a:p>
      </dsp:txBody>
      <dsp:txXfrm>
        <a:off x="0" y="2330176"/>
        <a:ext cx="8363272" cy="715052"/>
      </dsp:txXfrm>
    </dsp:sp>
    <dsp:sp modelId="{FA7CF2CE-B2AC-4F8B-AAC2-B8D39AB31472}">
      <dsp:nvSpPr>
        <dsp:cNvPr id="0" name=""/>
        <dsp:cNvSpPr/>
      </dsp:nvSpPr>
      <dsp:spPr>
        <a:xfrm>
          <a:off x="0" y="3097068"/>
          <a:ext cx="8363272" cy="71505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Nedostatečné personální kapacity sociálních pracovníků na obcích, kumulace agend</a:t>
          </a:r>
          <a:endParaRPr lang="cs-CZ" sz="1800" kern="1200" dirty="0"/>
        </a:p>
      </dsp:txBody>
      <dsp:txXfrm>
        <a:off x="0" y="3097068"/>
        <a:ext cx="8363272" cy="715052"/>
      </dsp:txXfrm>
    </dsp:sp>
    <dsp:sp modelId="{9FCB631F-38CE-45C9-9FB1-0B739481A327}">
      <dsp:nvSpPr>
        <dsp:cNvPr id="0" name=""/>
        <dsp:cNvSpPr/>
      </dsp:nvSpPr>
      <dsp:spPr>
        <a:xfrm>
          <a:off x="0" y="3863961"/>
          <a:ext cx="8363272" cy="71505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Nedostatečné personální kapacity SSL zejména dál od Prahy a v menších obcích</a:t>
          </a:r>
          <a:endParaRPr lang="cs-CZ" sz="1800" kern="1200" dirty="0"/>
        </a:p>
      </dsp:txBody>
      <dsp:txXfrm>
        <a:off x="0" y="3863961"/>
        <a:ext cx="8363272" cy="715052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0ADF34D-CA3F-4AC7-B4C6-AF895DE37347}">
      <dsp:nvSpPr>
        <dsp:cNvPr id="0" name=""/>
        <dsp:cNvSpPr/>
      </dsp:nvSpPr>
      <dsp:spPr>
        <a:xfrm>
          <a:off x="0" y="72008"/>
          <a:ext cx="8363272" cy="675327"/>
        </a:xfrm>
        <a:prstGeom prst="roundRect">
          <a:avLst/>
        </a:prstGeom>
        <a:solidFill>
          <a:srgbClr val="F7E1E4"/>
        </a:solidFill>
        <a:ln w="28575" cap="flat" cmpd="sng" algn="ctr">
          <a:solidFill>
            <a:srgbClr val="A62C3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b="1" kern="1200" dirty="0" smtClean="0">
              <a:solidFill>
                <a:srgbClr val="C00000"/>
              </a:solidFill>
            </a:rPr>
            <a:t>NAPLŇOVÁNÍ POTŘEB OSOB SE SNÍŽENOU SOBĚSTAČNOSTÍ</a:t>
          </a:r>
          <a:endParaRPr lang="cs-CZ" sz="1700" kern="1200" dirty="0">
            <a:solidFill>
              <a:srgbClr val="C00000"/>
            </a:solidFill>
          </a:endParaRPr>
        </a:p>
      </dsp:txBody>
      <dsp:txXfrm>
        <a:off x="0" y="72008"/>
        <a:ext cx="8363272" cy="675327"/>
      </dsp:txXfrm>
    </dsp:sp>
    <dsp:sp modelId="{114CE46C-622C-4DE4-A705-E93F5DC2090C}">
      <dsp:nvSpPr>
        <dsp:cNvPr id="0" name=""/>
        <dsp:cNvSpPr/>
      </dsp:nvSpPr>
      <dsp:spPr>
        <a:xfrm>
          <a:off x="0" y="806048"/>
          <a:ext cx="8363272" cy="67532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Nedostatečná dostupnost terénních služeb sociální péče  -  a to místní (zejm. malé obce) a časová (večery, víkendy)</a:t>
          </a:r>
          <a:endParaRPr lang="cs-CZ" sz="1700" kern="1200" dirty="0"/>
        </a:p>
      </dsp:txBody>
      <dsp:txXfrm>
        <a:off x="0" y="806048"/>
        <a:ext cx="8363272" cy="675327"/>
      </dsp:txXfrm>
    </dsp:sp>
    <dsp:sp modelId="{7BAF657A-B375-4074-9F5D-50C6381C0AB4}">
      <dsp:nvSpPr>
        <dsp:cNvPr id="0" name=""/>
        <dsp:cNvSpPr/>
      </dsp:nvSpPr>
      <dsp:spPr>
        <a:xfrm>
          <a:off x="0" y="1530336"/>
          <a:ext cx="8363272" cy="67532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Neoptimální využití kapacit PS (v neprospěch úkonů osobní péče)</a:t>
          </a:r>
          <a:endParaRPr lang="cs-CZ" sz="1700" kern="1200" dirty="0"/>
        </a:p>
      </dsp:txBody>
      <dsp:txXfrm>
        <a:off x="0" y="1530336"/>
        <a:ext cx="8363272" cy="675327"/>
      </dsp:txXfrm>
    </dsp:sp>
    <dsp:sp modelId="{5A182F2F-C579-4D1E-8807-363D81BF1363}">
      <dsp:nvSpPr>
        <dsp:cNvPr id="0" name=""/>
        <dsp:cNvSpPr/>
      </dsp:nvSpPr>
      <dsp:spPr>
        <a:xfrm>
          <a:off x="0" y="2254623"/>
          <a:ext cx="8363272" cy="67532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Nedostatek odlehčovacích služeb, zejména pobytových</a:t>
          </a:r>
          <a:endParaRPr lang="cs-CZ" sz="1700" kern="1200" dirty="0"/>
        </a:p>
      </dsp:txBody>
      <dsp:txXfrm>
        <a:off x="0" y="2254623"/>
        <a:ext cx="8363272" cy="675327"/>
      </dsp:txXfrm>
    </dsp:sp>
    <dsp:sp modelId="{07DD0C28-AE51-44C0-A3D2-BC66985E97C7}">
      <dsp:nvSpPr>
        <dsp:cNvPr id="0" name=""/>
        <dsp:cNvSpPr/>
      </dsp:nvSpPr>
      <dsp:spPr>
        <a:xfrm>
          <a:off x="0" y="2978911"/>
          <a:ext cx="8363272" cy="67532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DS, DZR - potřebnost byla vyjádřena ze strany ORP, kde služby územně chybí, či není zohledňován lokální princip přístupu</a:t>
          </a:r>
          <a:endParaRPr lang="cs-CZ" sz="1700" kern="1200" dirty="0"/>
        </a:p>
      </dsp:txBody>
      <dsp:txXfrm>
        <a:off x="0" y="2978911"/>
        <a:ext cx="8363272" cy="675327"/>
      </dsp:txXfrm>
    </dsp:sp>
    <dsp:sp modelId="{B7F06508-624B-4B99-8D75-8196BA10EBBA}">
      <dsp:nvSpPr>
        <dsp:cNvPr id="0" name=""/>
        <dsp:cNvSpPr/>
      </dsp:nvSpPr>
      <dsp:spPr>
        <a:xfrm>
          <a:off x="0" y="3703198"/>
          <a:ext cx="8363272" cy="67532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Tristní nedostupnost pobytových SSL pro specifické CS</a:t>
          </a:r>
          <a:endParaRPr lang="cs-CZ" sz="1700" kern="1200" dirty="0"/>
        </a:p>
      </dsp:txBody>
      <dsp:txXfrm>
        <a:off x="0" y="3703198"/>
        <a:ext cx="8363272" cy="675327"/>
      </dsp:txXfrm>
    </dsp:sp>
    <dsp:sp modelId="{8CB0C549-1043-4E8B-A30D-31ACC64E0DCF}">
      <dsp:nvSpPr>
        <dsp:cNvPr id="0" name=""/>
        <dsp:cNvSpPr/>
      </dsp:nvSpPr>
      <dsp:spPr>
        <a:xfrm>
          <a:off x="0" y="4427486"/>
          <a:ext cx="8363272" cy="67532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Návazné služby: absence dostupného bydlení pro </a:t>
          </a:r>
          <a:r>
            <a:rPr lang="cs-CZ" sz="1700" kern="1200" dirty="0" err="1" smtClean="0"/>
            <a:t>nízkopříjmové</a:t>
          </a:r>
          <a:r>
            <a:rPr lang="cs-CZ" sz="1700" kern="1200" dirty="0" smtClean="0"/>
            <a:t> seniory, OZP, osoby s dušením onemocněním apod.</a:t>
          </a:r>
          <a:endParaRPr lang="cs-CZ" sz="1700" kern="1200" dirty="0"/>
        </a:p>
      </dsp:txBody>
      <dsp:txXfrm>
        <a:off x="0" y="4427486"/>
        <a:ext cx="8363272" cy="675327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28DB162-D07B-4234-AA91-B5165A99E586}">
      <dsp:nvSpPr>
        <dsp:cNvPr id="0" name=""/>
        <dsp:cNvSpPr/>
      </dsp:nvSpPr>
      <dsp:spPr>
        <a:xfrm>
          <a:off x="0" y="127851"/>
          <a:ext cx="8363272" cy="754777"/>
        </a:xfrm>
        <a:prstGeom prst="roundRect">
          <a:avLst/>
        </a:prstGeom>
        <a:solidFill>
          <a:srgbClr val="F7E1E4"/>
        </a:solidFill>
        <a:ln w="28575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b="1" kern="1200" dirty="0" smtClean="0">
              <a:solidFill>
                <a:srgbClr val="C00000"/>
              </a:solidFill>
            </a:rPr>
            <a:t>NAPLŇOVÁNÍ POTŘEB RODIN S DĚTMI A DĚTÍ</a:t>
          </a:r>
          <a:endParaRPr lang="cs-CZ" sz="1900" kern="1200" dirty="0">
            <a:solidFill>
              <a:srgbClr val="C00000"/>
            </a:solidFill>
          </a:endParaRPr>
        </a:p>
      </dsp:txBody>
      <dsp:txXfrm>
        <a:off x="0" y="127851"/>
        <a:ext cx="8363272" cy="754777"/>
      </dsp:txXfrm>
    </dsp:sp>
    <dsp:sp modelId="{99521023-7BF4-4310-919E-52B196304BF3}">
      <dsp:nvSpPr>
        <dsp:cNvPr id="0" name=""/>
        <dsp:cNvSpPr/>
      </dsp:nvSpPr>
      <dsp:spPr>
        <a:xfrm>
          <a:off x="0" y="937349"/>
          <a:ext cx="8363272" cy="75477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 smtClean="0"/>
            <a:t>Malá kapacita terénních forem sociálně aktivizačních služeb pro rodiny s dětmi</a:t>
          </a:r>
          <a:endParaRPr lang="cs-CZ" sz="1900" kern="1200" dirty="0"/>
        </a:p>
      </dsp:txBody>
      <dsp:txXfrm>
        <a:off x="0" y="937349"/>
        <a:ext cx="8363272" cy="754777"/>
      </dsp:txXfrm>
    </dsp:sp>
    <dsp:sp modelId="{6AAC957A-ECA3-4356-8C78-0625DE30E851}">
      <dsp:nvSpPr>
        <dsp:cNvPr id="0" name=""/>
        <dsp:cNvSpPr/>
      </dsp:nvSpPr>
      <dsp:spPr>
        <a:xfrm>
          <a:off x="0" y="1746847"/>
          <a:ext cx="8363272" cy="75477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 smtClean="0"/>
            <a:t>Malé zastoupení AD pro celé a početné rodiny</a:t>
          </a:r>
          <a:endParaRPr lang="cs-CZ" sz="1900" kern="1200" dirty="0"/>
        </a:p>
      </dsp:txBody>
      <dsp:txXfrm>
        <a:off x="0" y="1746847"/>
        <a:ext cx="8363272" cy="754777"/>
      </dsp:txXfrm>
    </dsp:sp>
    <dsp:sp modelId="{819B63F2-30AB-41E6-8237-D6696815FB77}">
      <dsp:nvSpPr>
        <dsp:cNvPr id="0" name=""/>
        <dsp:cNvSpPr/>
      </dsp:nvSpPr>
      <dsp:spPr>
        <a:xfrm>
          <a:off x="0" y="2556344"/>
          <a:ext cx="8363272" cy="75477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 smtClean="0"/>
            <a:t>Návazné služby: chybí dostupné, prostupné a sociální bydlení pro </a:t>
          </a:r>
          <a:r>
            <a:rPr lang="cs-CZ" sz="1900" kern="1200" dirty="0" err="1" smtClean="0"/>
            <a:t>nízkopříjmové</a:t>
          </a:r>
          <a:r>
            <a:rPr lang="cs-CZ" sz="1900" kern="1200" dirty="0" smtClean="0"/>
            <a:t> rodiny = nestabilní a nevyhovující bydlení na ubytovnách či v azylových domech</a:t>
          </a:r>
          <a:endParaRPr lang="cs-CZ" sz="1900" kern="1200" dirty="0"/>
        </a:p>
      </dsp:txBody>
      <dsp:txXfrm>
        <a:off x="0" y="2556344"/>
        <a:ext cx="8363272" cy="754777"/>
      </dsp:txXfrm>
    </dsp:sp>
    <dsp:sp modelId="{4FF5114D-3092-4D68-9CAE-ECDE379AF485}">
      <dsp:nvSpPr>
        <dsp:cNvPr id="0" name=""/>
        <dsp:cNvSpPr/>
      </dsp:nvSpPr>
      <dsp:spPr>
        <a:xfrm>
          <a:off x="0" y="3365842"/>
          <a:ext cx="8363272" cy="75477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 smtClean="0"/>
            <a:t>Návazné služby: chybí volnočasové aktivity pro děti a mládež (generující požadavky na zajištění NZDM)</a:t>
          </a:r>
          <a:endParaRPr lang="cs-CZ" sz="1900" kern="1200" dirty="0"/>
        </a:p>
      </dsp:txBody>
      <dsp:txXfrm>
        <a:off x="0" y="3365842"/>
        <a:ext cx="8363272" cy="75477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A6A7BB6-3903-4E1D-907E-A185ECA55C4F}">
      <dsp:nvSpPr>
        <dsp:cNvPr id="0" name=""/>
        <dsp:cNvSpPr/>
      </dsp:nvSpPr>
      <dsp:spPr>
        <a:xfrm>
          <a:off x="0" y="7456"/>
          <a:ext cx="7759774" cy="1029600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0" kern="1200" dirty="0" smtClean="0"/>
            <a:t>Kontinuální přírůstek zejména v „satelitech“</a:t>
          </a:r>
          <a:endParaRPr lang="cs-CZ" sz="2400" b="0" kern="1200" dirty="0"/>
        </a:p>
      </dsp:txBody>
      <dsp:txXfrm>
        <a:off x="0" y="7456"/>
        <a:ext cx="7759774" cy="1029600"/>
      </dsp:txXfrm>
    </dsp:sp>
    <dsp:sp modelId="{505F8E79-8E8F-4201-8995-41D02272EB1A}">
      <dsp:nvSpPr>
        <dsp:cNvPr id="0" name=""/>
        <dsp:cNvSpPr/>
      </dsp:nvSpPr>
      <dsp:spPr>
        <a:xfrm>
          <a:off x="0" y="1195456"/>
          <a:ext cx="7759774" cy="1029600"/>
        </a:xfrm>
        <a:prstGeom prst="roundRect">
          <a:avLst/>
        </a:prstGeom>
        <a:solidFill>
          <a:schemeClr val="accent3"/>
        </a:solidFill>
        <a:ln w="12700" cap="flat" cmpd="sng" algn="ctr">
          <a:solidFill>
            <a:schemeClr val="accent3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0" kern="1200" dirty="0" smtClean="0"/>
            <a:t>Od roku 2006 více narozených než zemřelých</a:t>
          </a:r>
          <a:endParaRPr lang="cs-CZ" sz="2400" b="0" kern="1200" dirty="0"/>
        </a:p>
      </dsp:txBody>
      <dsp:txXfrm>
        <a:off x="0" y="1195456"/>
        <a:ext cx="7759774" cy="1029600"/>
      </dsp:txXfrm>
    </dsp:sp>
    <dsp:sp modelId="{9193A231-1129-4BDA-A5E5-4EB45864D618}">
      <dsp:nvSpPr>
        <dsp:cNvPr id="0" name=""/>
        <dsp:cNvSpPr/>
      </dsp:nvSpPr>
      <dsp:spPr>
        <a:xfrm>
          <a:off x="0" y="2383456"/>
          <a:ext cx="7759774" cy="1029600"/>
        </a:xfrm>
        <a:prstGeom prst="round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0" kern="1200" dirty="0" smtClean="0"/>
            <a:t>Nejmladší kraj, přesto průměrný věk roste</a:t>
          </a:r>
          <a:endParaRPr lang="cs-CZ" sz="2400" b="0" kern="1200" dirty="0"/>
        </a:p>
      </dsp:txBody>
      <dsp:txXfrm>
        <a:off x="0" y="2383456"/>
        <a:ext cx="7759774" cy="1029600"/>
      </dsp:txXfrm>
    </dsp:sp>
    <dsp:sp modelId="{476B75B5-0B0D-4B4A-A81C-643579F93491}">
      <dsp:nvSpPr>
        <dsp:cNvPr id="0" name=""/>
        <dsp:cNvSpPr/>
      </dsp:nvSpPr>
      <dsp:spPr>
        <a:xfrm>
          <a:off x="0" y="3571456"/>
          <a:ext cx="7759774" cy="1029600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0" kern="1200" dirty="0" smtClean="0"/>
            <a:t>2. nejvyšší míra zaměstnanosti v ČR</a:t>
          </a:r>
          <a:endParaRPr lang="cs-CZ" sz="2400" b="0" kern="1200" dirty="0"/>
        </a:p>
      </dsp:txBody>
      <dsp:txXfrm>
        <a:off x="0" y="3571456"/>
        <a:ext cx="7759774" cy="1029600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7378EFD-9A18-4371-A973-7F0CE40109B1}">
      <dsp:nvSpPr>
        <dsp:cNvPr id="0" name=""/>
        <dsp:cNvSpPr/>
      </dsp:nvSpPr>
      <dsp:spPr>
        <a:xfrm>
          <a:off x="0" y="119146"/>
          <a:ext cx="8363272" cy="754777"/>
        </a:xfrm>
        <a:prstGeom prst="roundRect">
          <a:avLst/>
        </a:prstGeom>
        <a:solidFill>
          <a:srgbClr val="F7E1E4"/>
        </a:solidFill>
        <a:ln w="28575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b="1" u="none" kern="1200" dirty="0" smtClean="0">
              <a:solidFill>
                <a:srgbClr val="C00000"/>
              </a:solidFill>
            </a:rPr>
            <a:t>NAPLŇOVÁNÍ POTŘEB OSOB OHROŽENÝCH SOCIÁLNÍM VYLOUČENÍM</a:t>
          </a:r>
          <a:endParaRPr lang="cs-CZ" sz="1900" u="none" kern="1200" dirty="0">
            <a:solidFill>
              <a:srgbClr val="C00000"/>
            </a:solidFill>
          </a:endParaRPr>
        </a:p>
      </dsp:txBody>
      <dsp:txXfrm>
        <a:off x="0" y="119146"/>
        <a:ext cx="8363272" cy="754777"/>
      </dsp:txXfrm>
    </dsp:sp>
    <dsp:sp modelId="{AD2D8D32-5729-444D-955E-0D98BE6A546E}">
      <dsp:nvSpPr>
        <dsp:cNvPr id="0" name=""/>
        <dsp:cNvSpPr/>
      </dsp:nvSpPr>
      <dsp:spPr>
        <a:xfrm>
          <a:off x="0" y="928644"/>
          <a:ext cx="8363272" cy="75477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 smtClean="0"/>
            <a:t>Potřebnost služeb nocleháren a </a:t>
          </a:r>
          <a:r>
            <a:rPr lang="cs-CZ" sz="1900" kern="1200" dirty="0" err="1" smtClean="0"/>
            <a:t>nízkoprahových</a:t>
          </a:r>
          <a:r>
            <a:rPr lang="cs-CZ" sz="1900" kern="1200" dirty="0" smtClean="0"/>
            <a:t> denních center (cca 1/3 ORP)</a:t>
          </a:r>
          <a:endParaRPr lang="cs-CZ" sz="1900" kern="1200" dirty="0"/>
        </a:p>
      </dsp:txBody>
      <dsp:txXfrm>
        <a:off x="0" y="928644"/>
        <a:ext cx="8363272" cy="754777"/>
      </dsp:txXfrm>
    </dsp:sp>
    <dsp:sp modelId="{D4176271-9823-4B30-B6D7-ACB3AACB4B57}">
      <dsp:nvSpPr>
        <dsp:cNvPr id="0" name=""/>
        <dsp:cNvSpPr/>
      </dsp:nvSpPr>
      <dsp:spPr>
        <a:xfrm>
          <a:off x="0" y="1738142"/>
          <a:ext cx="8363272" cy="75477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 smtClean="0"/>
            <a:t>Návazné služby: absence dostupného, prostupného a sociálního bydlení</a:t>
          </a:r>
          <a:endParaRPr lang="cs-CZ" sz="1900" kern="1200" dirty="0"/>
        </a:p>
      </dsp:txBody>
      <dsp:txXfrm>
        <a:off x="0" y="1738142"/>
        <a:ext cx="8363272" cy="754777"/>
      </dsp:txXfrm>
    </dsp:sp>
    <dsp:sp modelId="{E7190BCE-A33B-4EF1-B427-483494278ADE}">
      <dsp:nvSpPr>
        <dsp:cNvPr id="0" name=""/>
        <dsp:cNvSpPr/>
      </dsp:nvSpPr>
      <dsp:spPr>
        <a:xfrm>
          <a:off x="0" y="2592288"/>
          <a:ext cx="8363272" cy="754777"/>
        </a:xfrm>
        <a:prstGeom prst="roundRect">
          <a:avLst/>
        </a:prstGeom>
        <a:solidFill>
          <a:srgbClr val="F7E1E4"/>
        </a:solidFill>
        <a:ln w="28575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b="1" u="none" kern="1200" dirty="0" smtClean="0">
              <a:solidFill>
                <a:srgbClr val="C00000"/>
              </a:solidFill>
            </a:rPr>
            <a:t>ZAJIŠTĚNÍ SPECIFICKÝCH PRŮŘEZOVÝCH POTŘEB</a:t>
          </a:r>
          <a:endParaRPr lang="cs-CZ" sz="1900" u="none" kern="1200" dirty="0">
            <a:solidFill>
              <a:srgbClr val="C00000"/>
            </a:solidFill>
          </a:endParaRPr>
        </a:p>
      </dsp:txBody>
      <dsp:txXfrm>
        <a:off x="0" y="2592288"/>
        <a:ext cx="8363272" cy="754777"/>
      </dsp:txXfrm>
    </dsp:sp>
    <dsp:sp modelId="{2E28FC8B-B81F-4CE2-9C66-EAAB47743579}">
      <dsp:nvSpPr>
        <dsp:cNvPr id="0" name=""/>
        <dsp:cNvSpPr/>
      </dsp:nvSpPr>
      <dsp:spPr>
        <a:xfrm>
          <a:off x="0" y="3357137"/>
          <a:ext cx="8363272" cy="75477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 smtClean="0"/>
            <a:t>Vysoká potřebnost zajištění informací a pomoci v oblasti dluhové problematiky (sociálních či návazných služeb)</a:t>
          </a:r>
          <a:endParaRPr lang="cs-CZ" sz="1900" kern="1200" dirty="0"/>
        </a:p>
      </dsp:txBody>
      <dsp:txXfrm>
        <a:off x="0" y="3357137"/>
        <a:ext cx="8363272" cy="754777"/>
      </dsp:txXfrm>
    </dsp:sp>
    <dsp:sp modelId="{E80FE81D-795F-4F72-BE85-CBF82998F099}">
      <dsp:nvSpPr>
        <dsp:cNvPr id="0" name=""/>
        <dsp:cNvSpPr/>
      </dsp:nvSpPr>
      <dsp:spPr>
        <a:xfrm>
          <a:off x="0" y="4166635"/>
          <a:ext cx="8363272" cy="75477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 smtClean="0"/>
            <a:t>Potřebnost kompenzace smyslových postižení včetně odstraňování bariér v běžném prostředí</a:t>
          </a:r>
          <a:endParaRPr lang="cs-CZ" sz="1900" kern="1200" dirty="0"/>
        </a:p>
      </dsp:txBody>
      <dsp:txXfrm>
        <a:off x="0" y="4166635"/>
        <a:ext cx="8363272" cy="75477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2766B06-6E6D-4985-8636-99CEF68955DB}">
      <dsp:nvSpPr>
        <dsp:cNvPr id="0" name=""/>
        <dsp:cNvSpPr/>
      </dsp:nvSpPr>
      <dsp:spPr>
        <a:xfrm>
          <a:off x="133665" y="2231"/>
          <a:ext cx="2462474" cy="147748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Tlak v oblasti pobytových služeb péče</a:t>
          </a:r>
          <a:endParaRPr lang="cs-CZ" sz="2300" kern="1200" dirty="0"/>
        </a:p>
      </dsp:txBody>
      <dsp:txXfrm>
        <a:off x="133665" y="2231"/>
        <a:ext cx="2462474" cy="1477484"/>
      </dsp:txXfrm>
    </dsp:sp>
    <dsp:sp modelId="{233C9CF3-5766-40B4-A5D3-0FCD9E2132A5}">
      <dsp:nvSpPr>
        <dsp:cNvPr id="0" name=""/>
        <dsp:cNvSpPr/>
      </dsp:nvSpPr>
      <dsp:spPr>
        <a:xfrm>
          <a:off x="2842387" y="2231"/>
          <a:ext cx="2462474" cy="147748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Odčerpání 20% lůžek v síti SK</a:t>
          </a:r>
          <a:endParaRPr lang="cs-CZ" sz="2300" kern="1200" dirty="0"/>
        </a:p>
      </dsp:txBody>
      <dsp:txXfrm>
        <a:off x="2842387" y="2231"/>
        <a:ext cx="2462474" cy="1477484"/>
      </dsp:txXfrm>
    </dsp:sp>
    <dsp:sp modelId="{A150EFFA-3C13-484B-A96B-2DDE8A882921}">
      <dsp:nvSpPr>
        <dsp:cNvPr id="0" name=""/>
        <dsp:cNvSpPr/>
      </dsp:nvSpPr>
      <dsp:spPr>
        <a:xfrm>
          <a:off x="5551109" y="2231"/>
          <a:ext cx="2462474" cy="147748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Podnícení výstavby kapacit mimo síť SK</a:t>
          </a:r>
          <a:endParaRPr lang="cs-CZ" sz="2300" kern="1200" dirty="0"/>
        </a:p>
      </dsp:txBody>
      <dsp:txXfrm>
        <a:off x="5551109" y="2231"/>
        <a:ext cx="2462474" cy="1477484"/>
      </dsp:txXfrm>
    </dsp:sp>
    <dsp:sp modelId="{0DAE85E6-3A52-497E-99E8-84D73A4E6C07}">
      <dsp:nvSpPr>
        <dsp:cNvPr id="0" name=""/>
        <dsp:cNvSpPr/>
      </dsp:nvSpPr>
      <dsp:spPr>
        <a:xfrm>
          <a:off x="133665" y="1725963"/>
          <a:ext cx="2462474" cy="147748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Odlehčení v oblasti preventivních služeb</a:t>
          </a:r>
          <a:endParaRPr lang="cs-CZ" sz="2300" kern="1200" dirty="0"/>
        </a:p>
      </dsp:txBody>
      <dsp:txXfrm>
        <a:off x="133665" y="1725963"/>
        <a:ext cx="2462474" cy="1477484"/>
      </dsp:txXfrm>
    </dsp:sp>
    <dsp:sp modelId="{BFE8F2F2-A423-4BD7-B7C4-B1F643C359ED}">
      <dsp:nvSpPr>
        <dsp:cNvPr id="0" name=""/>
        <dsp:cNvSpPr/>
      </dsp:nvSpPr>
      <dsp:spPr>
        <a:xfrm>
          <a:off x="2842387" y="1725963"/>
          <a:ext cx="2462474" cy="147748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Specializace „na dosah v Praze“ za předpokladu mobility</a:t>
          </a:r>
          <a:endParaRPr lang="cs-CZ" sz="2300" kern="1200" dirty="0"/>
        </a:p>
      </dsp:txBody>
      <dsp:txXfrm>
        <a:off x="2842387" y="1725963"/>
        <a:ext cx="2462474" cy="1477484"/>
      </dsp:txXfrm>
    </dsp:sp>
    <dsp:sp modelId="{6F6C5AF5-42AF-4534-A389-CE1ED356936D}">
      <dsp:nvSpPr>
        <dsp:cNvPr id="0" name=""/>
        <dsp:cNvSpPr/>
      </dsp:nvSpPr>
      <dsp:spPr>
        <a:xfrm>
          <a:off x="5551109" y="1725963"/>
          <a:ext cx="2462474" cy="147748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Absence specializace mimo Prahu v případě imobility</a:t>
          </a:r>
          <a:endParaRPr lang="cs-CZ" sz="2300" kern="1200" dirty="0"/>
        </a:p>
      </dsp:txBody>
      <dsp:txXfrm>
        <a:off x="5551109" y="1725963"/>
        <a:ext cx="2462474" cy="1477484"/>
      </dsp:txXfrm>
    </dsp:sp>
    <dsp:sp modelId="{1DF561B3-201E-48F0-B1D9-93ED1BD53ECC}">
      <dsp:nvSpPr>
        <dsp:cNvPr id="0" name=""/>
        <dsp:cNvSpPr/>
      </dsp:nvSpPr>
      <dsp:spPr>
        <a:xfrm>
          <a:off x="133665" y="3449695"/>
          <a:ext cx="2462474" cy="147748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Nutnost sektorového zajištění</a:t>
          </a:r>
          <a:endParaRPr lang="cs-CZ" sz="2300" kern="1200" dirty="0"/>
        </a:p>
      </dsp:txBody>
      <dsp:txXfrm>
        <a:off x="133665" y="3449695"/>
        <a:ext cx="2462474" cy="1477484"/>
      </dsp:txXfrm>
    </dsp:sp>
    <dsp:sp modelId="{A875D912-EB3C-454A-9A1F-293D6BB522BD}">
      <dsp:nvSpPr>
        <dsp:cNvPr id="0" name=""/>
        <dsp:cNvSpPr/>
      </dsp:nvSpPr>
      <dsp:spPr>
        <a:xfrm>
          <a:off x="2842387" y="3449695"/>
          <a:ext cx="2462474" cy="147748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Dělená působnost služeb</a:t>
          </a:r>
          <a:endParaRPr lang="cs-CZ" sz="2300" kern="1200" dirty="0"/>
        </a:p>
      </dsp:txBody>
      <dsp:txXfrm>
        <a:off x="2842387" y="3449695"/>
        <a:ext cx="2462474" cy="1477484"/>
      </dsp:txXfrm>
    </dsp:sp>
    <dsp:sp modelId="{FDD4609B-520F-4F2B-B03F-F97B7DA24704}">
      <dsp:nvSpPr>
        <dsp:cNvPr id="0" name=""/>
        <dsp:cNvSpPr/>
      </dsp:nvSpPr>
      <dsp:spPr>
        <a:xfrm>
          <a:off x="5551109" y="3449695"/>
          <a:ext cx="2462474" cy="147748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Odlišný metodický přístup a požadavky</a:t>
          </a:r>
          <a:endParaRPr lang="cs-CZ" sz="2300" kern="1200" dirty="0"/>
        </a:p>
      </dsp:txBody>
      <dsp:txXfrm>
        <a:off x="5551109" y="3449695"/>
        <a:ext cx="2462474" cy="147748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B4BE97C-5631-44DB-A3A2-AB370661BF9E}">
      <dsp:nvSpPr>
        <dsp:cNvPr id="0" name=""/>
        <dsp:cNvSpPr/>
      </dsp:nvSpPr>
      <dsp:spPr>
        <a:xfrm>
          <a:off x="0" y="11898"/>
          <a:ext cx="8147248" cy="455715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b="1" kern="1200" dirty="0" smtClean="0"/>
            <a:t>Senioři a lidé s ALZ chorobou nebo jiným typem </a:t>
          </a:r>
          <a:r>
            <a:rPr lang="cs-CZ" sz="1900" b="1" kern="1200" dirty="0" smtClean="0"/>
            <a:t>stařecké demence</a:t>
          </a:r>
          <a:endParaRPr lang="cs-CZ" sz="1900" kern="1200" dirty="0"/>
        </a:p>
      </dsp:txBody>
      <dsp:txXfrm>
        <a:off x="0" y="11898"/>
        <a:ext cx="8147248" cy="455715"/>
      </dsp:txXfrm>
    </dsp:sp>
    <dsp:sp modelId="{A83DA91E-6E3B-4B91-92D8-1CA046F712CE}">
      <dsp:nvSpPr>
        <dsp:cNvPr id="0" name=""/>
        <dsp:cNvSpPr/>
      </dsp:nvSpPr>
      <dsp:spPr>
        <a:xfrm>
          <a:off x="0" y="522333"/>
          <a:ext cx="8147248" cy="455715"/>
        </a:xfrm>
        <a:prstGeom prst="roundRect">
          <a:avLst/>
        </a:prstGeom>
        <a:solidFill>
          <a:schemeClr val="accent3"/>
        </a:solidFill>
        <a:ln w="12700" cap="flat" cmpd="sng" algn="ctr">
          <a:solidFill>
            <a:schemeClr val="accent3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b="1" kern="1200" dirty="0" smtClean="0"/>
            <a:t>Lidé se zdravotním postižením </a:t>
          </a:r>
          <a:endParaRPr lang="cs-CZ" sz="1900" kern="1200" dirty="0"/>
        </a:p>
      </dsp:txBody>
      <dsp:txXfrm>
        <a:off x="0" y="522333"/>
        <a:ext cx="8147248" cy="455715"/>
      </dsp:txXfrm>
    </dsp:sp>
    <dsp:sp modelId="{DB44909C-DD7B-4F0A-975C-4883763C0676}">
      <dsp:nvSpPr>
        <dsp:cNvPr id="0" name=""/>
        <dsp:cNvSpPr/>
      </dsp:nvSpPr>
      <dsp:spPr>
        <a:xfrm>
          <a:off x="0" y="1032768"/>
          <a:ext cx="8147248" cy="455715"/>
        </a:xfrm>
        <a:prstGeom prst="roundRect">
          <a:avLst/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b="1" kern="1200" smtClean="0"/>
            <a:t>Lidé se zdravotním postižením s potřebou nákladné péče</a:t>
          </a:r>
          <a:endParaRPr lang="cs-CZ" sz="1900" kern="1200" dirty="0"/>
        </a:p>
      </dsp:txBody>
      <dsp:txXfrm>
        <a:off x="0" y="1032768"/>
        <a:ext cx="8147248" cy="455715"/>
      </dsp:txXfrm>
    </dsp:sp>
    <dsp:sp modelId="{3F976E19-C52A-48AB-B498-C7F70C55B8C3}">
      <dsp:nvSpPr>
        <dsp:cNvPr id="0" name=""/>
        <dsp:cNvSpPr/>
      </dsp:nvSpPr>
      <dsp:spPr>
        <a:xfrm>
          <a:off x="0" y="1543203"/>
          <a:ext cx="8147248" cy="455715"/>
        </a:xfrm>
        <a:prstGeom prst="round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b="1" kern="1200" dirty="0" smtClean="0"/>
            <a:t>Lidé s poruchou autistického </a:t>
          </a:r>
          <a:r>
            <a:rPr lang="cs-CZ" sz="1900" b="1" kern="1200" dirty="0" smtClean="0"/>
            <a:t>spektra (PAS)</a:t>
          </a:r>
          <a:endParaRPr lang="cs-CZ" sz="1900" kern="1200" dirty="0"/>
        </a:p>
      </dsp:txBody>
      <dsp:txXfrm>
        <a:off x="0" y="1543203"/>
        <a:ext cx="8147248" cy="455715"/>
      </dsp:txXfrm>
    </dsp:sp>
    <dsp:sp modelId="{7619023A-941B-4510-848E-4CCE7B0FB886}">
      <dsp:nvSpPr>
        <dsp:cNvPr id="0" name=""/>
        <dsp:cNvSpPr/>
      </dsp:nvSpPr>
      <dsp:spPr>
        <a:xfrm>
          <a:off x="0" y="2053638"/>
          <a:ext cx="8147248" cy="455715"/>
        </a:xfrm>
        <a:prstGeom prst="roundRect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b="1" kern="1200" dirty="0" smtClean="0"/>
            <a:t>Lidé s duševním onemocněním</a:t>
          </a:r>
          <a:endParaRPr lang="cs-CZ" sz="1900" kern="1200" dirty="0"/>
        </a:p>
      </dsp:txBody>
      <dsp:txXfrm>
        <a:off x="0" y="2053638"/>
        <a:ext cx="8147248" cy="455715"/>
      </dsp:txXfrm>
    </dsp:sp>
    <dsp:sp modelId="{1E75A86D-7D16-436B-84F8-BB81FF1F15DA}">
      <dsp:nvSpPr>
        <dsp:cNvPr id="0" name=""/>
        <dsp:cNvSpPr/>
      </dsp:nvSpPr>
      <dsp:spPr>
        <a:xfrm>
          <a:off x="0" y="2564073"/>
          <a:ext cx="8147248" cy="455715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b="1" kern="1200" dirty="0" smtClean="0"/>
            <a:t>Rodiny s dětmi, děti a mládež ve věku od 6 do 26 let </a:t>
          </a:r>
          <a:endParaRPr lang="cs-CZ" sz="1900" kern="1200" dirty="0"/>
        </a:p>
      </dsp:txBody>
      <dsp:txXfrm>
        <a:off x="0" y="2564073"/>
        <a:ext cx="8147248" cy="455715"/>
      </dsp:txXfrm>
    </dsp:sp>
    <dsp:sp modelId="{714327C1-F058-457A-B11A-707951FD198A}">
      <dsp:nvSpPr>
        <dsp:cNvPr id="0" name=""/>
        <dsp:cNvSpPr/>
      </dsp:nvSpPr>
      <dsp:spPr>
        <a:xfrm>
          <a:off x="0" y="3074508"/>
          <a:ext cx="8147248" cy="455715"/>
        </a:xfrm>
        <a:prstGeom prst="roundRect">
          <a:avLst/>
        </a:prstGeom>
        <a:solidFill>
          <a:schemeClr val="accent3"/>
        </a:solidFill>
        <a:ln w="12700" cap="flat" cmpd="sng" algn="ctr">
          <a:solidFill>
            <a:schemeClr val="accent3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b="1" kern="1200" dirty="0" smtClean="0"/>
            <a:t>Lidé žijící v sociálně vyloučených lokalitách</a:t>
          </a:r>
          <a:endParaRPr lang="cs-CZ" sz="1900" kern="1200" dirty="0"/>
        </a:p>
      </dsp:txBody>
      <dsp:txXfrm>
        <a:off x="0" y="3074508"/>
        <a:ext cx="8147248" cy="455715"/>
      </dsp:txXfrm>
    </dsp:sp>
    <dsp:sp modelId="{D48B15FD-A5BC-47BF-9DE6-D464BB852B00}">
      <dsp:nvSpPr>
        <dsp:cNvPr id="0" name=""/>
        <dsp:cNvSpPr/>
      </dsp:nvSpPr>
      <dsp:spPr>
        <a:xfrm>
          <a:off x="0" y="3584943"/>
          <a:ext cx="8147248" cy="455715"/>
        </a:xfrm>
        <a:prstGeom prst="round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b="1" kern="1200" dirty="0" smtClean="0"/>
            <a:t>Lidé bez domova </a:t>
          </a:r>
          <a:endParaRPr lang="cs-CZ" sz="1900" kern="1200" dirty="0"/>
        </a:p>
      </dsp:txBody>
      <dsp:txXfrm>
        <a:off x="0" y="3584943"/>
        <a:ext cx="8147248" cy="455715"/>
      </dsp:txXfrm>
    </dsp:sp>
    <dsp:sp modelId="{CECDC484-408C-4DDC-8F77-E5B74BFFC88A}">
      <dsp:nvSpPr>
        <dsp:cNvPr id="0" name=""/>
        <dsp:cNvSpPr/>
      </dsp:nvSpPr>
      <dsp:spPr>
        <a:xfrm>
          <a:off x="0" y="4095378"/>
          <a:ext cx="8147248" cy="455715"/>
        </a:xfrm>
        <a:prstGeom prst="roundRect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b="1" kern="1200" dirty="0" smtClean="0"/>
            <a:t>Rizikoví uživatelé návykových látek</a:t>
          </a:r>
          <a:endParaRPr lang="cs-CZ" sz="1900" kern="1200" dirty="0"/>
        </a:p>
      </dsp:txBody>
      <dsp:txXfrm>
        <a:off x="0" y="4095378"/>
        <a:ext cx="8147248" cy="455715"/>
      </dsp:txXfrm>
    </dsp:sp>
    <dsp:sp modelId="{1D1E79DC-1DC5-4DE8-BC94-EB1D83E61FEF}">
      <dsp:nvSpPr>
        <dsp:cNvPr id="0" name=""/>
        <dsp:cNvSpPr/>
      </dsp:nvSpPr>
      <dsp:spPr>
        <a:xfrm>
          <a:off x="0" y="4605813"/>
          <a:ext cx="8147248" cy="455715"/>
        </a:xfrm>
        <a:prstGeom prst="roundRect">
          <a:avLst/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b="1" kern="1200" dirty="0" smtClean="0"/>
            <a:t>Cizinci</a:t>
          </a:r>
          <a:endParaRPr lang="cs-CZ" sz="1900" kern="1200" dirty="0"/>
        </a:p>
      </dsp:txBody>
      <dsp:txXfrm>
        <a:off x="0" y="4605813"/>
        <a:ext cx="8147248" cy="45571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2806D4-4D56-461D-8F11-E598EB93A630}">
      <dsp:nvSpPr>
        <dsp:cNvPr id="0" name=""/>
        <dsp:cNvSpPr/>
      </dsp:nvSpPr>
      <dsp:spPr>
        <a:xfrm>
          <a:off x="248236" y="1830"/>
          <a:ext cx="2390867" cy="14345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b="0" kern="1200" dirty="0" smtClean="0"/>
            <a:t>18 % obyvatelstva SK senioři 65+, 1/3 domácností, do 2050 dvojnásobek</a:t>
          </a:r>
          <a:endParaRPr lang="cs-CZ" sz="2100" b="0" kern="1200" dirty="0"/>
        </a:p>
      </dsp:txBody>
      <dsp:txXfrm>
        <a:off x="248236" y="1830"/>
        <a:ext cx="2390867" cy="1434520"/>
      </dsp:txXfrm>
    </dsp:sp>
    <dsp:sp modelId="{47CC83B9-99A1-448D-887D-CBE7FC0B093B}">
      <dsp:nvSpPr>
        <dsp:cNvPr id="0" name=""/>
        <dsp:cNvSpPr/>
      </dsp:nvSpPr>
      <dsp:spPr>
        <a:xfrm>
          <a:off x="2878190" y="1830"/>
          <a:ext cx="2390867" cy="14345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/>
            <a:t>Síť (k 1. 7. 2019) 6089 lůžek DS a DZR, 635 úvazků PS</a:t>
          </a:r>
          <a:endParaRPr lang="cs-CZ" sz="2100" kern="1200" dirty="0"/>
        </a:p>
      </dsp:txBody>
      <dsp:txXfrm>
        <a:off x="2878190" y="1830"/>
        <a:ext cx="2390867" cy="1434520"/>
      </dsp:txXfrm>
    </dsp:sp>
    <dsp:sp modelId="{236D2E95-F7C6-48B7-B74F-27B7138E16D0}">
      <dsp:nvSpPr>
        <dsp:cNvPr id="0" name=""/>
        <dsp:cNvSpPr/>
      </dsp:nvSpPr>
      <dsp:spPr>
        <a:xfrm>
          <a:off x="5508144" y="1830"/>
          <a:ext cx="2390867" cy="14345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/>
            <a:t>Dle sběru dat 2018 8.147 žádostí do pobytových zařízení</a:t>
          </a:r>
          <a:endParaRPr lang="cs-CZ" sz="2100" kern="1200" dirty="0"/>
        </a:p>
      </dsp:txBody>
      <dsp:txXfrm>
        <a:off x="5508144" y="1830"/>
        <a:ext cx="2390867" cy="1434520"/>
      </dsp:txXfrm>
    </dsp:sp>
    <dsp:sp modelId="{3354AF63-F3A0-4146-9287-3DA1E8FE7BFB}">
      <dsp:nvSpPr>
        <dsp:cNvPr id="0" name=""/>
        <dsp:cNvSpPr/>
      </dsp:nvSpPr>
      <dsp:spPr>
        <a:xfrm>
          <a:off x="248236" y="1675437"/>
          <a:ext cx="2390867" cy="14345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/>
            <a:t>Zkreslení: oprávněnost, ¼ vícečetné žádosti</a:t>
          </a:r>
          <a:endParaRPr lang="cs-CZ" sz="2100" kern="1200" dirty="0"/>
        </a:p>
      </dsp:txBody>
      <dsp:txXfrm>
        <a:off x="248236" y="1675437"/>
        <a:ext cx="2390867" cy="1434520"/>
      </dsp:txXfrm>
    </dsp:sp>
    <dsp:sp modelId="{C3592F9D-C7C8-4D37-B429-9479684BD777}">
      <dsp:nvSpPr>
        <dsp:cNvPr id="0" name=""/>
        <dsp:cNvSpPr/>
      </dsp:nvSpPr>
      <dsp:spPr>
        <a:xfrm>
          <a:off x="2878190" y="1675437"/>
          <a:ext cx="2390867" cy="14345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/>
            <a:t>543 žadatelů u jiných krajů, z toho 393 z Prahy</a:t>
          </a:r>
          <a:endParaRPr lang="cs-CZ" sz="2100" kern="1200" dirty="0"/>
        </a:p>
      </dsp:txBody>
      <dsp:txXfrm>
        <a:off x="2878190" y="1675437"/>
        <a:ext cx="2390867" cy="1434520"/>
      </dsp:txXfrm>
    </dsp:sp>
    <dsp:sp modelId="{B4F68CF2-CFD5-41DF-A510-F9629C4DD6AF}">
      <dsp:nvSpPr>
        <dsp:cNvPr id="0" name=""/>
        <dsp:cNvSpPr/>
      </dsp:nvSpPr>
      <dsp:spPr>
        <a:xfrm>
          <a:off x="5508144" y="1675437"/>
          <a:ext cx="2390867" cy="14345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smtClean="0"/>
            <a:t>Nutnost rozvoje terénních a ambulantních služeb</a:t>
          </a:r>
          <a:endParaRPr lang="cs-CZ" sz="2100" kern="1200" dirty="0"/>
        </a:p>
      </dsp:txBody>
      <dsp:txXfrm>
        <a:off x="5508144" y="1675437"/>
        <a:ext cx="2390867" cy="1434520"/>
      </dsp:txXfrm>
    </dsp:sp>
    <dsp:sp modelId="{78414080-0389-4DBF-A4DA-3A6D3E68C664}">
      <dsp:nvSpPr>
        <dsp:cNvPr id="0" name=""/>
        <dsp:cNvSpPr/>
      </dsp:nvSpPr>
      <dsp:spPr>
        <a:xfrm>
          <a:off x="1563213" y="3349044"/>
          <a:ext cx="2390867" cy="14345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smtClean="0"/>
            <a:t>Posílení pobytových kapacit v málo saturovaných okresech</a:t>
          </a:r>
          <a:endParaRPr lang="cs-CZ" sz="2100" kern="1200" dirty="0"/>
        </a:p>
      </dsp:txBody>
      <dsp:txXfrm>
        <a:off x="1563213" y="3349044"/>
        <a:ext cx="2390867" cy="1434520"/>
      </dsp:txXfrm>
    </dsp:sp>
    <dsp:sp modelId="{B9BCF1C2-A5E1-411A-B7A6-3BBB29098C76}">
      <dsp:nvSpPr>
        <dsp:cNvPr id="0" name=""/>
        <dsp:cNvSpPr/>
      </dsp:nvSpPr>
      <dsp:spPr>
        <a:xfrm>
          <a:off x="4193167" y="3349044"/>
          <a:ext cx="2390867" cy="14345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smtClean="0"/>
            <a:t>Spolupráce s Hlavním městem Prahou</a:t>
          </a:r>
          <a:endParaRPr lang="cs-CZ" sz="2100" kern="1200" dirty="0"/>
        </a:p>
      </dsp:txBody>
      <dsp:txXfrm>
        <a:off x="4193167" y="3349044"/>
        <a:ext cx="2390867" cy="143452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ACBBD81-D5E8-4FBD-AF8A-7DEE857D5E60}">
      <dsp:nvSpPr>
        <dsp:cNvPr id="0" name=""/>
        <dsp:cNvSpPr/>
      </dsp:nvSpPr>
      <dsp:spPr>
        <a:xfrm>
          <a:off x="111074" y="2517"/>
          <a:ext cx="2544100" cy="152646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Velmi různorodá skupina</a:t>
          </a:r>
          <a:endParaRPr lang="cs-CZ" sz="2300" kern="1200" dirty="0"/>
        </a:p>
      </dsp:txBody>
      <dsp:txXfrm>
        <a:off x="111074" y="2517"/>
        <a:ext cx="2544100" cy="1526460"/>
      </dsp:txXfrm>
    </dsp:sp>
    <dsp:sp modelId="{6E91DF07-3FA9-43E1-B59B-A11077827B91}">
      <dsp:nvSpPr>
        <dsp:cNvPr id="0" name=""/>
        <dsp:cNvSpPr/>
      </dsp:nvSpPr>
      <dsp:spPr>
        <a:xfrm>
          <a:off x="2909585" y="2517"/>
          <a:ext cx="2544100" cy="152646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Převažují starší osoby a senioři</a:t>
          </a:r>
          <a:endParaRPr lang="cs-CZ" sz="2300" kern="1200" dirty="0"/>
        </a:p>
      </dsp:txBody>
      <dsp:txXfrm>
        <a:off x="2909585" y="2517"/>
        <a:ext cx="2544100" cy="1526460"/>
      </dsp:txXfrm>
    </dsp:sp>
    <dsp:sp modelId="{0519A0CB-F5EE-43FD-958D-8ADB3A4B5A61}">
      <dsp:nvSpPr>
        <dsp:cNvPr id="0" name=""/>
        <dsp:cNvSpPr/>
      </dsp:nvSpPr>
      <dsp:spPr>
        <a:xfrm>
          <a:off x="5708096" y="2517"/>
          <a:ext cx="2544100" cy="152646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smtClean="0"/>
            <a:t>Trend humanizace a deinstitucionalizace pobytových služeb</a:t>
          </a:r>
          <a:endParaRPr lang="cs-CZ" sz="2300" kern="1200" dirty="0"/>
        </a:p>
      </dsp:txBody>
      <dsp:txXfrm>
        <a:off x="5708096" y="2517"/>
        <a:ext cx="2544100" cy="1526460"/>
      </dsp:txXfrm>
    </dsp:sp>
    <dsp:sp modelId="{511BBF06-B94C-4C26-884B-1BC111864CBD}">
      <dsp:nvSpPr>
        <dsp:cNvPr id="0" name=""/>
        <dsp:cNvSpPr/>
      </dsp:nvSpPr>
      <dsp:spPr>
        <a:xfrm>
          <a:off x="1510330" y="1783388"/>
          <a:ext cx="2544100" cy="152646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Zásadní role neformálních pečujících, především rodičů</a:t>
          </a:r>
          <a:endParaRPr lang="cs-CZ" sz="2300" kern="1200" dirty="0"/>
        </a:p>
      </dsp:txBody>
      <dsp:txXfrm>
        <a:off x="1510330" y="1783388"/>
        <a:ext cx="2544100" cy="1526460"/>
      </dsp:txXfrm>
    </dsp:sp>
    <dsp:sp modelId="{37DC75CE-167D-49B4-892E-D2B4D5A67A55}">
      <dsp:nvSpPr>
        <dsp:cNvPr id="0" name=""/>
        <dsp:cNvSpPr/>
      </dsp:nvSpPr>
      <dsp:spPr>
        <a:xfrm>
          <a:off x="4308841" y="1783388"/>
          <a:ext cx="2544100" cy="152646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smtClean="0"/>
            <a:t>Krajský plán vyrovnávání příležitostí</a:t>
          </a:r>
          <a:endParaRPr lang="cs-CZ" sz="2300" kern="1200" dirty="0"/>
        </a:p>
      </dsp:txBody>
      <dsp:txXfrm>
        <a:off x="4308841" y="1783388"/>
        <a:ext cx="2544100" cy="152646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B31C14-DA1B-4EE1-8D48-D0D036776025}">
      <dsp:nvSpPr>
        <dsp:cNvPr id="0" name=""/>
        <dsp:cNvSpPr/>
      </dsp:nvSpPr>
      <dsp:spPr>
        <a:xfrm>
          <a:off x="0" y="260052"/>
          <a:ext cx="2591020" cy="15546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„Osoby s chováním náročným na péči“ napříč cílovými skupinami</a:t>
          </a:r>
          <a:endParaRPr lang="cs-CZ" sz="2000" kern="1200" dirty="0"/>
        </a:p>
      </dsp:txBody>
      <dsp:txXfrm>
        <a:off x="0" y="260052"/>
        <a:ext cx="2591020" cy="1554612"/>
      </dsp:txXfrm>
    </dsp:sp>
    <dsp:sp modelId="{403DFB6E-17DF-4964-82DF-6D46D89F1933}">
      <dsp:nvSpPr>
        <dsp:cNvPr id="0" name=""/>
        <dsp:cNvSpPr/>
      </dsp:nvSpPr>
      <dsp:spPr>
        <a:xfrm>
          <a:off x="2850122" y="260052"/>
          <a:ext cx="2591020" cy="15546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Nároky na personální i MT zabezpečení služby </a:t>
          </a:r>
          <a:endParaRPr lang="cs-CZ" sz="2000" kern="1200" dirty="0"/>
        </a:p>
      </dsp:txBody>
      <dsp:txXfrm>
        <a:off x="2850122" y="260052"/>
        <a:ext cx="2591020" cy="1554612"/>
      </dsp:txXfrm>
    </dsp:sp>
    <dsp:sp modelId="{0379ED3C-1165-4394-816F-A4B3C963A925}">
      <dsp:nvSpPr>
        <dsp:cNvPr id="0" name=""/>
        <dsp:cNvSpPr/>
      </dsp:nvSpPr>
      <dsp:spPr>
        <a:xfrm>
          <a:off x="5700244" y="260052"/>
          <a:ext cx="2591020" cy="15546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Zvýšená dotace na lůžko od roku 2019</a:t>
          </a:r>
          <a:endParaRPr lang="cs-CZ" sz="2000" kern="1200" dirty="0"/>
        </a:p>
      </dsp:txBody>
      <dsp:txXfrm>
        <a:off x="5700244" y="260052"/>
        <a:ext cx="2591020" cy="1554612"/>
      </dsp:txXfrm>
    </dsp:sp>
    <dsp:sp modelId="{0EF87FEF-ED11-4AFA-ABC5-0F4D43994AA1}">
      <dsp:nvSpPr>
        <dsp:cNvPr id="0" name=""/>
        <dsp:cNvSpPr/>
      </dsp:nvSpPr>
      <dsp:spPr>
        <a:xfrm>
          <a:off x="0" y="2073766"/>
          <a:ext cx="2591020" cy="15546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78 osob v pobytových službách (šetření 2018)</a:t>
          </a:r>
          <a:endParaRPr lang="cs-CZ" sz="2000" kern="1200" dirty="0"/>
        </a:p>
      </dsp:txBody>
      <dsp:txXfrm>
        <a:off x="0" y="2073766"/>
        <a:ext cx="2591020" cy="1554612"/>
      </dsp:txXfrm>
    </dsp:sp>
    <dsp:sp modelId="{0DF72107-8518-4FBB-903A-8F58E984FAFF}">
      <dsp:nvSpPr>
        <dsp:cNvPr id="0" name=""/>
        <dsp:cNvSpPr/>
      </dsp:nvSpPr>
      <dsp:spPr>
        <a:xfrm>
          <a:off x="2850122" y="2073766"/>
          <a:ext cx="2591020" cy="15546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 smtClean="0"/>
            <a:t>Osoby se sníženou soběstačností z důvodu vzácného onemocnění, CMP, RS, NG </a:t>
          </a:r>
          <a:r>
            <a:rPr lang="cs-CZ" sz="2000" kern="1200" dirty="0" smtClean="0"/>
            <a:t>onemocnění</a:t>
          </a:r>
          <a:r>
            <a:rPr lang="cs-CZ" sz="1900" kern="1200" dirty="0" smtClean="0"/>
            <a:t>, MRSA</a:t>
          </a:r>
          <a:endParaRPr lang="cs-CZ" sz="1900" kern="1200" dirty="0"/>
        </a:p>
      </dsp:txBody>
      <dsp:txXfrm>
        <a:off x="2850122" y="2073766"/>
        <a:ext cx="2591020" cy="1554612"/>
      </dsp:txXfrm>
    </dsp:sp>
    <dsp:sp modelId="{8A203422-978F-4D04-B895-DF14571E2C25}">
      <dsp:nvSpPr>
        <dsp:cNvPr id="0" name=""/>
        <dsp:cNvSpPr/>
      </dsp:nvSpPr>
      <dsp:spPr>
        <a:xfrm>
          <a:off x="5700244" y="2073766"/>
          <a:ext cx="2591020" cy="15546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Obtížné hledání vhodné služby (zejm. pobytové)</a:t>
          </a:r>
          <a:endParaRPr lang="cs-CZ" sz="2000" kern="1200" dirty="0"/>
        </a:p>
      </dsp:txBody>
      <dsp:txXfrm>
        <a:off x="5700244" y="2073766"/>
        <a:ext cx="2591020" cy="1554612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937491-3878-40E2-9109-508D9F2D4C2F}">
      <dsp:nvSpPr>
        <dsp:cNvPr id="0" name=""/>
        <dsp:cNvSpPr/>
      </dsp:nvSpPr>
      <dsp:spPr>
        <a:xfrm>
          <a:off x="0" y="310682"/>
          <a:ext cx="2568517" cy="154111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 smtClean="0"/>
            <a:t>V</a:t>
          </a:r>
          <a:r>
            <a:rPr lang="cs-CZ" sz="2000" kern="1200" dirty="0" smtClean="0"/>
            <a:t> péči SSL v SK bylo v roce 2018 celkem 555 těchto lidí s PAS, z toho 62 z nich užívalo pobytovou sociální péči</a:t>
          </a:r>
          <a:endParaRPr lang="cs-CZ" sz="2000" kern="1200" dirty="0"/>
        </a:p>
      </dsp:txBody>
      <dsp:txXfrm>
        <a:off x="0" y="310682"/>
        <a:ext cx="2568517" cy="1541110"/>
      </dsp:txXfrm>
    </dsp:sp>
    <dsp:sp modelId="{FE5E5953-A039-425D-9463-F869792DF697}">
      <dsp:nvSpPr>
        <dsp:cNvPr id="0" name=""/>
        <dsp:cNvSpPr/>
      </dsp:nvSpPr>
      <dsp:spPr>
        <a:xfrm>
          <a:off x="2825369" y="310682"/>
          <a:ext cx="2568517" cy="154111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Klíčové služby: rané péče, osobní asistence, denních stacionáře a DOZP a DZR, odlehčovací služby.</a:t>
          </a:r>
          <a:endParaRPr lang="cs-CZ" sz="2000" kern="1200" dirty="0"/>
        </a:p>
      </dsp:txBody>
      <dsp:txXfrm>
        <a:off x="2825369" y="310682"/>
        <a:ext cx="2568517" cy="1541110"/>
      </dsp:txXfrm>
    </dsp:sp>
    <dsp:sp modelId="{B60ECB01-057E-4BEC-91C2-A72B0C46181D}">
      <dsp:nvSpPr>
        <dsp:cNvPr id="0" name=""/>
        <dsp:cNvSpPr/>
      </dsp:nvSpPr>
      <dsp:spPr>
        <a:xfrm>
          <a:off x="5650739" y="310682"/>
          <a:ext cx="2568517" cy="154111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Nutnost koordinovat rozvoj služeb z národní úrovně</a:t>
          </a:r>
          <a:endParaRPr lang="cs-CZ" sz="2000" kern="1200" dirty="0"/>
        </a:p>
      </dsp:txBody>
      <dsp:txXfrm>
        <a:off x="5650739" y="310682"/>
        <a:ext cx="2568517" cy="1541110"/>
      </dsp:txXfrm>
    </dsp:sp>
    <dsp:sp modelId="{38677D56-0386-4197-A15E-121F88B4AD41}">
      <dsp:nvSpPr>
        <dsp:cNvPr id="0" name=""/>
        <dsp:cNvSpPr/>
      </dsp:nvSpPr>
      <dsp:spPr>
        <a:xfrm>
          <a:off x="1412684" y="2108645"/>
          <a:ext cx="2568517" cy="154111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Potřeba posílení informovanosti pečujících osob</a:t>
          </a:r>
          <a:endParaRPr lang="cs-CZ" sz="2000" kern="1200" dirty="0"/>
        </a:p>
      </dsp:txBody>
      <dsp:txXfrm>
        <a:off x="1412684" y="2108645"/>
        <a:ext cx="2568517" cy="1541110"/>
      </dsp:txXfrm>
    </dsp:sp>
    <dsp:sp modelId="{82CBAC73-13D0-4375-81D6-B4BE00625FF1}">
      <dsp:nvSpPr>
        <dsp:cNvPr id="0" name=""/>
        <dsp:cNvSpPr/>
      </dsp:nvSpPr>
      <dsp:spPr>
        <a:xfrm>
          <a:off x="4238054" y="2108645"/>
          <a:ext cx="2568517" cy="154111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Pilotáž inovativních přístupů - Homesharing</a:t>
          </a:r>
          <a:endParaRPr lang="cs-CZ" sz="2000" kern="1200" dirty="0"/>
        </a:p>
      </dsp:txBody>
      <dsp:txXfrm>
        <a:off x="4238054" y="2108645"/>
        <a:ext cx="2568517" cy="154111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964C195-ADDA-496C-9A74-F2B8CFE1CEBD}">
      <dsp:nvSpPr>
        <dsp:cNvPr id="0" name=""/>
        <dsp:cNvSpPr/>
      </dsp:nvSpPr>
      <dsp:spPr>
        <a:xfrm>
          <a:off x="0" y="487179"/>
          <a:ext cx="2407767" cy="14446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Ve středu pozornosti zejména „závažné dušení onemocnění“ (SMI)</a:t>
          </a:r>
          <a:endParaRPr lang="cs-CZ" sz="2000" kern="1200" dirty="0"/>
        </a:p>
      </dsp:txBody>
      <dsp:txXfrm>
        <a:off x="0" y="487179"/>
        <a:ext cx="2407767" cy="1444660"/>
      </dsp:txXfrm>
    </dsp:sp>
    <dsp:sp modelId="{671A4930-AAEC-4378-8A73-200D78D033AA}">
      <dsp:nvSpPr>
        <dsp:cNvPr id="0" name=""/>
        <dsp:cNvSpPr/>
      </dsp:nvSpPr>
      <dsp:spPr>
        <a:xfrm>
          <a:off x="2648544" y="487179"/>
          <a:ext cx="2407767" cy="14446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Nadužívání dlouhodobé hospitalizace v psychiatrických nemocnicích</a:t>
          </a:r>
          <a:endParaRPr lang="cs-CZ" sz="2000" kern="1200" dirty="0"/>
        </a:p>
      </dsp:txBody>
      <dsp:txXfrm>
        <a:off x="2648544" y="487179"/>
        <a:ext cx="2407767" cy="1444660"/>
      </dsp:txXfrm>
    </dsp:sp>
    <dsp:sp modelId="{0227CB58-1D1C-4844-AE55-379EAA9D6325}">
      <dsp:nvSpPr>
        <dsp:cNvPr id="0" name=""/>
        <dsp:cNvSpPr/>
      </dsp:nvSpPr>
      <dsp:spPr>
        <a:xfrm>
          <a:off x="5297088" y="487179"/>
          <a:ext cx="2407767" cy="14446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Reforma psychiatrické péče</a:t>
          </a:r>
          <a:endParaRPr lang="cs-CZ" sz="2000" kern="1200" dirty="0"/>
        </a:p>
      </dsp:txBody>
      <dsp:txXfrm>
        <a:off x="5297088" y="487179"/>
        <a:ext cx="2407767" cy="1444660"/>
      </dsp:txXfrm>
    </dsp:sp>
    <dsp:sp modelId="{BF3A62F9-311B-4F89-9DE0-01C8D513BCED}">
      <dsp:nvSpPr>
        <dsp:cNvPr id="0" name=""/>
        <dsp:cNvSpPr/>
      </dsp:nvSpPr>
      <dsp:spPr>
        <a:xfrm>
          <a:off x="0" y="2172616"/>
          <a:ext cx="2407767" cy="14446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Akutní lůžka, prevence dlouhodobých pobytů v PN.</a:t>
          </a:r>
          <a:endParaRPr lang="cs-CZ" sz="2000" kern="1200" dirty="0"/>
        </a:p>
      </dsp:txBody>
      <dsp:txXfrm>
        <a:off x="0" y="2172616"/>
        <a:ext cx="2407767" cy="1444660"/>
      </dsp:txXfrm>
    </dsp:sp>
    <dsp:sp modelId="{5C5BD4A4-45A9-41AC-B723-EDDA15B0CECE}">
      <dsp:nvSpPr>
        <dsp:cNvPr id="0" name=""/>
        <dsp:cNvSpPr/>
      </dsp:nvSpPr>
      <dsp:spPr>
        <a:xfrm>
          <a:off x="2648544" y="2172616"/>
          <a:ext cx="2407767" cy="14446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Rozvoj komunitních služeb. CDZ, terénní týmy, sociální rehabilitace, chráněné bydlení</a:t>
          </a:r>
          <a:endParaRPr lang="cs-CZ" sz="2000" kern="1200" dirty="0"/>
        </a:p>
      </dsp:txBody>
      <dsp:txXfrm>
        <a:off x="2648544" y="2172616"/>
        <a:ext cx="2407767" cy="1444660"/>
      </dsp:txXfrm>
    </dsp:sp>
    <dsp:sp modelId="{A6814C22-BA94-481F-AEAF-EA6E0E5F75C6}">
      <dsp:nvSpPr>
        <dsp:cNvPr id="0" name=""/>
        <dsp:cNvSpPr/>
      </dsp:nvSpPr>
      <dsp:spPr>
        <a:xfrm>
          <a:off x="5297088" y="2172616"/>
          <a:ext cx="2407767" cy="14446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/>
            <a:t>Zapojení do komunity je součástí naplňování principu zotavení (recovery). </a:t>
          </a:r>
          <a:endParaRPr lang="cs-CZ" sz="2000" kern="1200" dirty="0"/>
        </a:p>
      </dsp:txBody>
      <dsp:txXfrm>
        <a:off x="5297088" y="2172616"/>
        <a:ext cx="2407767" cy="14446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#8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#9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#10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#1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#1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#1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#14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#5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#6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C884E5-4A42-43A9-989C-5C10723EAF39}" type="datetimeFigureOut">
              <a:rPr lang="cs-CZ" smtClean="0"/>
              <a:pPr/>
              <a:t>14.10.2019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8485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378485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07341-C1BC-4499-A2E9-EFB0F9ADBD8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46446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B51C60-EFF0-44E2-8D57-13431148BAFB}" type="datetimeFigureOut">
              <a:rPr lang="cs-CZ" smtClean="0"/>
              <a:pPr/>
              <a:t>14.10.2019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D2C20C-106B-4462-A9C0-A486CCAEC76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20414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179715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60108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 userDrawn="1"/>
        </p:nvSpPr>
        <p:spPr>
          <a:xfrm>
            <a:off x="1043608" y="2708920"/>
            <a:ext cx="3677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cap="all" dirty="0" smtClean="0">
                <a:solidFill>
                  <a:srgbClr val="183B8A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Děkuji za pozornost.</a:t>
            </a:r>
            <a:endParaRPr lang="cs-CZ" sz="2800" cap="all" dirty="0">
              <a:solidFill>
                <a:srgbClr val="183B8A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870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 userDrawn="1"/>
        </p:nvSpPr>
        <p:spPr>
          <a:xfrm>
            <a:off x="1043608" y="2708920"/>
            <a:ext cx="3677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cap="all" dirty="0" smtClean="0">
                <a:solidFill>
                  <a:srgbClr val="183B8A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Děkuji za pozornost.</a:t>
            </a:r>
            <a:endParaRPr lang="cs-CZ" sz="2800" cap="all" dirty="0">
              <a:solidFill>
                <a:srgbClr val="183B8A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4621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5" y="0"/>
            <a:ext cx="6778625" cy="1014413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08175" y="1600200"/>
            <a:ext cx="6778625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71450" y="-9525"/>
            <a:ext cx="857250" cy="492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CBEE4-9122-4597-B5A3-36CD4AC49E8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3510551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 userDrawn="1"/>
        </p:nvSpPr>
        <p:spPr>
          <a:xfrm>
            <a:off x="1043608" y="2708920"/>
            <a:ext cx="3677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cap="all" dirty="0" smtClean="0">
                <a:solidFill>
                  <a:srgbClr val="183B8A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Děkuji za pozornost.</a:t>
            </a:r>
            <a:endParaRPr lang="cs-CZ" sz="2800" cap="all" dirty="0">
              <a:solidFill>
                <a:srgbClr val="183B8A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8897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448641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74959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5" y="0"/>
            <a:ext cx="6778625" cy="1014413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08175" y="1600200"/>
            <a:ext cx="6778625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71450" y="-9525"/>
            <a:ext cx="857250" cy="492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CBEE4-9122-4597-B5A3-36CD4AC49E8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1361281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521491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581216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5" y="0"/>
            <a:ext cx="6778625" cy="1014413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08175" y="1600200"/>
            <a:ext cx="6778625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71450" y="-9525"/>
            <a:ext cx="857250" cy="492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CBEE4-9122-4597-B5A3-36CD4AC49E8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3624094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 userDrawn="1"/>
        </p:nvSpPr>
        <p:spPr>
          <a:xfrm>
            <a:off x="1043608" y="2708920"/>
            <a:ext cx="3677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cap="all" dirty="0" smtClean="0">
                <a:solidFill>
                  <a:srgbClr val="183B8A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Děkuji za pozornost.</a:t>
            </a:r>
            <a:endParaRPr lang="cs-CZ" sz="2800" cap="all" dirty="0">
              <a:solidFill>
                <a:srgbClr val="183B8A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0103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 userDrawn="1"/>
        </p:nvSpPr>
        <p:spPr>
          <a:xfrm>
            <a:off x="1043608" y="2708920"/>
            <a:ext cx="3677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cap="all" dirty="0" smtClean="0">
                <a:solidFill>
                  <a:srgbClr val="183B8A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Děkuji za pozornost.</a:t>
            </a:r>
            <a:endParaRPr lang="cs-CZ" sz="2800" cap="all" dirty="0">
              <a:solidFill>
                <a:srgbClr val="183B8A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7122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567731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8.xml"/><Relationship Id="rId9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842"/>
            <a:ext cx="2078916" cy="365792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6229636"/>
            <a:ext cx="9180512" cy="152298"/>
          </a:xfrm>
          <a:prstGeom prst="rect">
            <a:avLst/>
          </a:prstGeom>
        </p:spPr>
      </p:pic>
      <p:sp>
        <p:nvSpPr>
          <p:cNvPr id="9" name="TextovéPole 8"/>
          <p:cNvSpPr txBox="1"/>
          <p:nvPr/>
        </p:nvSpPr>
        <p:spPr>
          <a:xfrm>
            <a:off x="1043608" y="1268760"/>
            <a:ext cx="1772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i="1" dirty="0" smtClean="0">
                <a:solidFill>
                  <a:srgbClr val="183B8A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Přednášející: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1047589" y="2276872"/>
            <a:ext cx="283943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b="1" kern="1200" dirty="0" smtClean="0">
                <a:solidFill>
                  <a:srgbClr val="183B8A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Ing. Václav Váňa   </a:t>
            </a:r>
          </a:p>
          <a:p>
            <a:endParaRPr lang="cs-CZ" sz="2800" b="1" dirty="0">
              <a:solidFill>
                <a:srgbClr val="183B8A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047589" y="2708920"/>
            <a:ext cx="39559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>
              <a:defRPr sz="2400">
                <a:solidFill>
                  <a:srgbClr val="183B8A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cs-CZ" sz="2400" b="1" kern="1200" dirty="0" smtClean="0">
                <a:solidFill>
                  <a:srgbClr val="183B8A"/>
                </a:solidFill>
                <a:effectLst/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Vedoucí Odboru sociálních věcí</a:t>
            </a:r>
            <a:endParaRPr lang="cs-CZ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2997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4" r:id="rId2"/>
    <p:sldLayoutId id="2147483695" r:id="rId3"/>
    <p:sldLayoutId id="2147483649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15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6229636"/>
            <a:ext cx="9180512" cy="152298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2" y="0"/>
            <a:ext cx="2078916" cy="36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67174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2" r:id="rId2"/>
    <p:sldLayoutId id="2147483693" r:id="rId3"/>
    <p:sldLayoutId id="2147483743" r:id="rId4"/>
    <p:sldLayoutId id="2147483741" r:id="rId5"/>
    <p:sldLayoutId id="2147483762" r:id="rId6"/>
    <p:sldLayoutId id="2147483763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183B8A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078916" cy="365792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6229636"/>
            <a:ext cx="9180512" cy="152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6022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7" r:id="rId2"/>
    <p:sldLayoutId id="2147483792" r:id="rId3"/>
    <p:sldLayoutId id="2147483790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r-stredocesky.cz/web/socialni-oblast/pripominkove-rizeni-sprss-2020-2022" TargetMode="Externa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3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980728"/>
            <a:ext cx="8568952" cy="518457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cs-CZ" sz="4400" dirty="0" smtClean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6300" dirty="0" smtClean="0">
                <a:solidFill>
                  <a:srgbClr val="C00000"/>
                </a:solidFill>
                <a:cs typeface="Arial" panose="020B0604020202020204" pitchFamily="34" charset="0"/>
              </a:rPr>
              <a:t>Střednědobý plán </a:t>
            </a:r>
          </a:p>
          <a:p>
            <a:pPr marL="0" indent="0" algn="ctr">
              <a:buNone/>
            </a:pPr>
            <a:r>
              <a:rPr lang="cs-CZ" sz="6300" dirty="0" smtClean="0">
                <a:solidFill>
                  <a:srgbClr val="C00000"/>
                </a:solidFill>
                <a:cs typeface="Arial" panose="020B0604020202020204" pitchFamily="34" charset="0"/>
              </a:rPr>
              <a:t>rozvoje sociálních služeb </a:t>
            </a:r>
          </a:p>
          <a:p>
            <a:pPr marL="0" indent="0" algn="ctr">
              <a:buNone/>
            </a:pPr>
            <a:r>
              <a:rPr lang="cs-CZ" sz="6300" dirty="0" smtClean="0">
                <a:solidFill>
                  <a:srgbClr val="C00000"/>
                </a:solidFill>
                <a:cs typeface="Arial" panose="020B0604020202020204" pitchFamily="34" charset="0"/>
              </a:rPr>
              <a:t>ve Středočeském kraji </a:t>
            </a:r>
          </a:p>
          <a:p>
            <a:pPr marL="0" indent="0" algn="ctr">
              <a:buNone/>
            </a:pPr>
            <a:r>
              <a:rPr lang="cs-CZ" sz="6300" dirty="0" smtClean="0">
                <a:solidFill>
                  <a:srgbClr val="C00000"/>
                </a:solidFill>
                <a:cs typeface="Arial" panose="020B0604020202020204" pitchFamily="34" charset="0"/>
              </a:rPr>
              <a:t>na období 2020 – 2022</a:t>
            </a:r>
          </a:p>
          <a:p>
            <a:pPr marL="0" indent="0" algn="ctr">
              <a:buNone/>
            </a:pPr>
            <a:endParaRPr lang="cs-CZ" sz="4400" dirty="0" smtClean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cs-CZ" sz="4400" dirty="0" smtClean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4000" dirty="0" smtClean="0">
                <a:solidFill>
                  <a:srgbClr val="183B8A"/>
                </a:solidFill>
                <a:hlinkClick r:id="rId2"/>
              </a:rPr>
              <a:t>https://www.kr-stredocesky.cz/web/socialni-oblast/pripominkove-rizeni-sprss-2020-2022</a:t>
            </a:r>
            <a:endParaRPr lang="cs-CZ" sz="4400" dirty="0" smtClean="0">
              <a:solidFill>
                <a:srgbClr val="183B8A"/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cs-CZ" sz="6400" dirty="0" smtClean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6400" dirty="0" smtClean="0">
                <a:cs typeface="Arial" panose="020B0604020202020204" pitchFamily="34" charset="0"/>
              </a:rPr>
              <a:t> 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5828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1" y="476672"/>
            <a:ext cx="8435280" cy="936104"/>
          </a:xfrm>
        </p:spPr>
        <p:txBody>
          <a:bodyPr/>
          <a:lstStyle/>
          <a:p>
            <a:pPr algn="ctr"/>
            <a:r>
              <a:rPr lang="cs-CZ" sz="3200" b="1" dirty="0" smtClean="0">
                <a:solidFill>
                  <a:schemeClr val="accent5">
                    <a:lumMod val="75000"/>
                  </a:schemeClr>
                </a:solidFill>
              </a:rPr>
              <a:t>Lidé s duševním onemocněním</a:t>
            </a:r>
            <a:endParaRPr lang="cs-CZ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683568" y="1052737"/>
          <a:ext cx="7704856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1" y="476672"/>
            <a:ext cx="8435280" cy="936104"/>
          </a:xfrm>
        </p:spPr>
        <p:txBody>
          <a:bodyPr/>
          <a:lstStyle/>
          <a:p>
            <a:pPr lvl="0" algn="ctr"/>
            <a:r>
              <a:rPr lang="cs-CZ" sz="2800" b="1" dirty="0" smtClean="0">
                <a:solidFill>
                  <a:srgbClr val="C00000"/>
                </a:solidFill>
              </a:rPr>
              <a:t>Rodiny s dětmi, děti a mládež ve věku od 6 do 26 let </a:t>
            </a:r>
            <a:endParaRPr lang="cs-CZ" sz="2800" dirty="0">
              <a:solidFill>
                <a:srgbClr val="C00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23529" y="1196752"/>
          <a:ext cx="8363272" cy="4104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1" y="476672"/>
            <a:ext cx="8435280" cy="936104"/>
          </a:xfrm>
        </p:spPr>
        <p:txBody>
          <a:bodyPr/>
          <a:lstStyle/>
          <a:p>
            <a:pPr lvl="0" algn="ctr"/>
            <a:r>
              <a:rPr lang="cs-CZ" sz="2800" b="1" dirty="0" smtClean="0">
                <a:solidFill>
                  <a:srgbClr val="002060"/>
                </a:solidFill>
              </a:rPr>
              <a:t>Lidé žijící v sociálně vyloučených lokalitách</a:t>
            </a:r>
            <a:endParaRPr lang="cs-CZ" sz="2800" dirty="0">
              <a:solidFill>
                <a:srgbClr val="002060"/>
              </a:solidFill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323529" y="1052737"/>
          <a:ext cx="8363272" cy="2088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10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170"/>
          <a:stretch>
            <a:fillRect/>
          </a:stretch>
        </p:blipFill>
        <p:spPr>
          <a:xfrm>
            <a:off x="395536" y="3356992"/>
            <a:ext cx="7776864" cy="273630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1" y="476672"/>
            <a:ext cx="8435280" cy="936104"/>
          </a:xfrm>
        </p:spPr>
        <p:txBody>
          <a:bodyPr/>
          <a:lstStyle/>
          <a:p>
            <a:pPr algn="ctr"/>
            <a:r>
              <a:rPr lang="cs-CZ" sz="2800" b="1" dirty="0" smtClean="0">
                <a:solidFill>
                  <a:srgbClr val="1F7C1A"/>
                </a:solidFill>
              </a:rPr>
              <a:t>Lidé bez domova</a:t>
            </a:r>
            <a:r>
              <a:rPr lang="cs-CZ" sz="2800" b="1" dirty="0" smtClean="0">
                <a:solidFill>
                  <a:srgbClr val="C00000"/>
                </a:solidFill>
              </a:rPr>
              <a:t/>
            </a:r>
            <a:br>
              <a:rPr lang="cs-CZ" sz="2800" b="1" dirty="0" smtClean="0">
                <a:solidFill>
                  <a:srgbClr val="C00000"/>
                </a:solidFill>
              </a:rPr>
            </a:br>
            <a:r>
              <a:rPr lang="cs-CZ" sz="2000" dirty="0" smtClean="0"/>
              <a:t>2019 sčítání Výzkumného ústavu práce a sociálních věcí, SK: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b="1" dirty="0" smtClean="0">
                <a:solidFill>
                  <a:srgbClr val="C00000"/>
                </a:solidFill>
              </a:rPr>
              <a:t/>
            </a:r>
            <a:br>
              <a:rPr lang="cs-CZ" sz="2800" b="1" dirty="0" smtClean="0">
                <a:solidFill>
                  <a:srgbClr val="C00000"/>
                </a:solidFill>
              </a:rPr>
            </a:br>
            <a:r>
              <a:rPr lang="cs-CZ" sz="2800" b="1" dirty="0" smtClean="0">
                <a:solidFill>
                  <a:srgbClr val="C00000"/>
                </a:solidFill>
              </a:rPr>
              <a:t/>
            </a:r>
            <a:br>
              <a:rPr lang="cs-CZ" sz="2800" b="1" dirty="0" smtClean="0">
                <a:solidFill>
                  <a:srgbClr val="C00000"/>
                </a:solidFill>
              </a:rPr>
            </a:br>
            <a:r>
              <a:rPr lang="cs-CZ" sz="2800" b="1" dirty="0" smtClean="0">
                <a:solidFill>
                  <a:srgbClr val="C00000"/>
                </a:solidFill>
              </a:rPr>
              <a:t> </a:t>
            </a:r>
            <a:endParaRPr lang="cs-CZ" sz="2800" dirty="0">
              <a:solidFill>
                <a:srgbClr val="C00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23529" y="1412775"/>
          <a:ext cx="8363272" cy="43924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1" y="476672"/>
            <a:ext cx="8435280" cy="936104"/>
          </a:xfrm>
        </p:spPr>
        <p:txBody>
          <a:bodyPr/>
          <a:lstStyle/>
          <a:p>
            <a:pPr lvl="0" algn="ctr"/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Rizikoví uživatelé návykových látek</a:t>
            </a:r>
            <a:endParaRPr lang="cs-CZ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613186"/>
              </p:ext>
            </p:extLst>
          </p:nvPr>
        </p:nvGraphicFramePr>
        <p:xfrm>
          <a:off x="323529" y="1196753"/>
          <a:ext cx="836327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1" y="476672"/>
            <a:ext cx="8435280" cy="936104"/>
          </a:xfrm>
        </p:spPr>
        <p:txBody>
          <a:bodyPr/>
          <a:lstStyle/>
          <a:p>
            <a:pPr lvl="0" algn="ctr"/>
            <a:r>
              <a:rPr lang="cs-CZ" sz="2800" b="1" dirty="0" smtClean="0">
                <a:solidFill>
                  <a:schemeClr val="accent6">
                    <a:lumMod val="75000"/>
                  </a:schemeClr>
                </a:solidFill>
              </a:rPr>
              <a:t>Cizinci</a:t>
            </a:r>
            <a:endParaRPr lang="cs-CZ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23529" y="1196753"/>
          <a:ext cx="836327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1" y="476672"/>
            <a:ext cx="8435280" cy="936104"/>
          </a:xfrm>
        </p:spPr>
        <p:txBody>
          <a:bodyPr/>
          <a:lstStyle/>
          <a:p>
            <a:pPr lvl="0" algn="ctr"/>
            <a:r>
              <a:rPr lang="cs-CZ" sz="2800" b="1" dirty="0" smtClean="0">
                <a:solidFill>
                  <a:srgbClr val="183B8A"/>
                </a:solidFill>
              </a:rPr>
              <a:t>Neformální péče</a:t>
            </a:r>
            <a:endParaRPr lang="cs-CZ" sz="2800" b="1" dirty="0">
              <a:solidFill>
                <a:srgbClr val="183B8A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6434152"/>
              </p:ext>
            </p:extLst>
          </p:nvPr>
        </p:nvGraphicFramePr>
        <p:xfrm>
          <a:off x="323529" y="908720"/>
          <a:ext cx="836327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1" y="476672"/>
            <a:ext cx="8435280" cy="936104"/>
          </a:xfrm>
        </p:spPr>
        <p:txBody>
          <a:bodyPr/>
          <a:lstStyle/>
          <a:p>
            <a:pPr lvl="0" algn="ctr"/>
            <a:r>
              <a:rPr lang="cs-CZ" sz="2800" b="1" dirty="0" smtClean="0">
                <a:solidFill>
                  <a:srgbClr val="183B8A"/>
                </a:solidFill>
              </a:rPr>
              <a:t>Podpora neformálních pečujících v SK</a:t>
            </a:r>
            <a:endParaRPr lang="cs-CZ" sz="2800" b="1" dirty="0">
              <a:solidFill>
                <a:srgbClr val="183B8A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25743508"/>
              </p:ext>
            </p:extLst>
          </p:nvPr>
        </p:nvGraphicFramePr>
        <p:xfrm>
          <a:off x="323529" y="1052736"/>
          <a:ext cx="8363272" cy="4752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1" y="476672"/>
            <a:ext cx="8435280" cy="936104"/>
          </a:xfrm>
        </p:spPr>
        <p:txBody>
          <a:bodyPr/>
          <a:lstStyle/>
          <a:p>
            <a:pPr lvl="0" algn="ctr"/>
            <a:r>
              <a:rPr lang="cs-CZ" sz="2800" b="1" dirty="0" smtClean="0">
                <a:solidFill>
                  <a:srgbClr val="C00000"/>
                </a:solidFill>
              </a:rPr>
              <a:t>Souhrn zjištění ze strany ORP - deficity</a:t>
            </a:r>
            <a:endParaRPr lang="cs-CZ" sz="2800" dirty="0">
              <a:solidFill>
                <a:srgbClr val="C00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20964687"/>
              </p:ext>
            </p:extLst>
          </p:nvPr>
        </p:nvGraphicFramePr>
        <p:xfrm>
          <a:off x="323529" y="1196753"/>
          <a:ext cx="836327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1" y="476672"/>
            <a:ext cx="8435280" cy="936104"/>
          </a:xfrm>
        </p:spPr>
        <p:txBody>
          <a:bodyPr/>
          <a:lstStyle/>
          <a:p>
            <a:pPr lvl="0" algn="ctr"/>
            <a:r>
              <a:rPr lang="cs-CZ" sz="2800" b="1" dirty="0" smtClean="0">
                <a:solidFill>
                  <a:srgbClr val="C00000"/>
                </a:solidFill>
              </a:rPr>
              <a:t>Souhrn zjištění ze strany ORP - deficity</a:t>
            </a:r>
            <a:endParaRPr lang="cs-CZ" sz="2800" dirty="0">
              <a:solidFill>
                <a:srgbClr val="C00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9873083"/>
              </p:ext>
            </p:extLst>
          </p:nvPr>
        </p:nvGraphicFramePr>
        <p:xfrm>
          <a:off x="323529" y="1052736"/>
          <a:ext cx="8363272" cy="518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8761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>
                <a:solidFill>
                  <a:srgbClr val="C00000"/>
                </a:solidFill>
              </a:rPr>
              <a:t>    </a:t>
            </a:r>
            <a:r>
              <a:rPr lang="cs-CZ" sz="4000" b="1" dirty="0" smtClean="0">
                <a:solidFill>
                  <a:srgbClr val="C00000"/>
                </a:solidFill>
              </a:rPr>
              <a:t>Specifika Středočeského kraje</a:t>
            </a:r>
            <a:endParaRPr lang="cs-CZ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628650" y="1340768"/>
          <a:ext cx="8263830" cy="4752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1" y="476672"/>
            <a:ext cx="8435280" cy="936104"/>
          </a:xfrm>
        </p:spPr>
        <p:txBody>
          <a:bodyPr/>
          <a:lstStyle/>
          <a:p>
            <a:pPr lvl="0" algn="ctr"/>
            <a:r>
              <a:rPr lang="cs-CZ" sz="2800" b="1" dirty="0" smtClean="0">
                <a:solidFill>
                  <a:srgbClr val="C00000"/>
                </a:solidFill>
              </a:rPr>
              <a:t>Souhrn zjištění ze strany ORP - deficity</a:t>
            </a:r>
            <a:endParaRPr lang="cs-CZ" sz="2800" dirty="0">
              <a:solidFill>
                <a:srgbClr val="C00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23529" y="1052737"/>
          <a:ext cx="8363272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1" y="476672"/>
            <a:ext cx="8435280" cy="936104"/>
          </a:xfrm>
        </p:spPr>
        <p:txBody>
          <a:bodyPr/>
          <a:lstStyle/>
          <a:p>
            <a:pPr lvl="0" algn="ctr"/>
            <a:r>
              <a:rPr lang="cs-CZ" sz="2800" b="1" dirty="0" smtClean="0">
                <a:solidFill>
                  <a:srgbClr val="C00000"/>
                </a:solidFill>
              </a:rPr>
              <a:t>Souhrn zjištění ze strany ORP - deficity</a:t>
            </a:r>
            <a:endParaRPr lang="cs-CZ" sz="2800" dirty="0">
              <a:solidFill>
                <a:srgbClr val="C00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23529" y="980728"/>
          <a:ext cx="836327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1" y="404664"/>
            <a:ext cx="8075240" cy="609749"/>
          </a:xfrm>
        </p:spPr>
        <p:txBody>
          <a:bodyPr>
            <a:normAutofit/>
          </a:bodyPr>
          <a:lstStyle/>
          <a:p>
            <a:pPr algn="ctr"/>
            <a:r>
              <a:rPr lang="cs-CZ" sz="2800" b="1" dirty="0" smtClean="0">
                <a:solidFill>
                  <a:srgbClr val="C00000"/>
                </a:solidFill>
              </a:rPr>
              <a:t>Udržitelný rozvoj sítě sociálních služeb</a:t>
            </a:r>
            <a:endParaRPr lang="cs-CZ" sz="2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80728"/>
            <a:ext cx="8568952" cy="5196235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70000"/>
              </a:lnSpc>
            </a:pPr>
            <a:r>
              <a:rPr lang="cs-CZ" sz="5000" dirty="0" smtClean="0">
                <a:solidFill>
                  <a:srgbClr val="183B8A"/>
                </a:solidFill>
              </a:rPr>
              <a:t>Síť = Souhrn </a:t>
            </a:r>
            <a:r>
              <a:rPr lang="cs-CZ" sz="5000" dirty="0" smtClean="0">
                <a:solidFill>
                  <a:srgbClr val="183B8A"/>
                </a:solidFill>
              </a:rPr>
              <a:t>sociálních služeb, které v dostatečné </a:t>
            </a:r>
            <a:r>
              <a:rPr lang="cs-CZ" sz="5000" dirty="0" smtClean="0">
                <a:solidFill>
                  <a:srgbClr val="C00000"/>
                </a:solidFill>
              </a:rPr>
              <a:t>kapacitě</a:t>
            </a:r>
            <a:r>
              <a:rPr lang="cs-CZ" sz="5000" dirty="0" smtClean="0">
                <a:solidFill>
                  <a:srgbClr val="183B8A"/>
                </a:solidFill>
              </a:rPr>
              <a:t>, náležité </a:t>
            </a:r>
            <a:r>
              <a:rPr lang="cs-CZ" sz="5000" dirty="0" smtClean="0">
                <a:solidFill>
                  <a:srgbClr val="C00000"/>
                </a:solidFill>
              </a:rPr>
              <a:t>kvalitě </a:t>
            </a:r>
            <a:r>
              <a:rPr lang="cs-CZ" sz="5000" dirty="0" smtClean="0">
                <a:solidFill>
                  <a:srgbClr val="183B8A"/>
                </a:solidFill>
              </a:rPr>
              <a:t>a s odpovídající místní </a:t>
            </a:r>
            <a:r>
              <a:rPr lang="cs-CZ" sz="5000" dirty="0" smtClean="0">
                <a:solidFill>
                  <a:srgbClr val="C00000"/>
                </a:solidFill>
              </a:rPr>
              <a:t>dostupností</a:t>
            </a:r>
            <a:r>
              <a:rPr lang="cs-CZ" sz="5000" dirty="0" smtClean="0">
                <a:solidFill>
                  <a:srgbClr val="183B8A"/>
                </a:solidFill>
              </a:rPr>
              <a:t> napomáhají řešit </a:t>
            </a:r>
            <a:r>
              <a:rPr lang="cs-CZ" sz="5000" dirty="0" smtClean="0">
                <a:solidFill>
                  <a:srgbClr val="C00000"/>
                </a:solidFill>
              </a:rPr>
              <a:t>nepříznivou sociální situaci</a:t>
            </a:r>
            <a:r>
              <a:rPr lang="cs-CZ" sz="5000" dirty="0" smtClean="0">
                <a:solidFill>
                  <a:srgbClr val="183B8A"/>
                </a:solidFill>
              </a:rPr>
              <a:t> osob na území kraje a které jsou v </a:t>
            </a:r>
            <a:r>
              <a:rPr lang="cs-CZ" sz="5000" dirty="0" smtClean="0">
                <a:solidFill>
                  <a:srgbClr val="C00000"/>
                </a:solidFill>
              </a:rPr>
              <a:t>souladu se zjištěnými potřebami</a:t>
            </a:r>
            <a:r>
              <a:rPr lang="cs-CZ" sz="5000" dirty="0" smtClean="0">
                <a:solidFill>
                  <a:srgbClr val="183B8A"/>
                </a:solidFill>
              </a:rPr>
              <a:t> osob na území kraje a </a:t>
            </a:r>
            <a:r>
              <a:rPr lang="cs-CZ" sz="5000" dirty="0" smtClean="0">
                <a:solidFill>
                  <a:srgbClr val="C00000"/>
                </a:solidFill>
              </a:rPr>
              <a:t>dostupnými finančními a jinými zdroji </a:t>
            </a:r>
            <a:r>
              <a:rPr lang="cs-CZ" sz="5000" dirty="0" smtClean="0">
                <a:solidFill>
                  <a:srgbClr val="183B8A"/>
                </a:solidFill>
              </a:rPr>
              <a:t>(§ 3 ZSS</a:t>
            </a:r>
            <a:r>
              <a:rPr lang="cs-CZ" sz="5000" dirty="0" smtClean="0">
                <a:solidFill>
                  <a:srgbClr val="183B8A"/>
                </a:solidFill>
              </a:rPr>
              <a:t>).</a:t>
            </a:r>
            <a:endParaRPr lang="cs-CZ" sz="5000" b="1" dirty="0" smtClean="0">
              <a:solidFill>
                <a:srgbClr val="183B8A"/>
              </a:solidFill>
            </a:endParaRPr>
          </a:p>
          <a:p>
            <a:pPr>
              <a:lnSpc>
                <a:spcPct val="170000"/>
              </a:lnSpc>
            </a:pPr>
            <a:r>
              <a:rPr lang="cs-CZ" sz="5000" b="1" dirty="0" smtClean="0">
                <a:solidFill>
                  <a:srgbClr val="183B8A"/>
                </a:solidFill>
              </a:rPr>
              <a:t>Požadavky</a:t>
            </a:r>
            <a:r>
              <a:rPr lang="cs-CZ" sz="5000" b="1" dirty="0" smtClean="0">
                <a:solidFill>
                  <a:srgbClr val="183B8A"/>
                </a:solidFill>
              </a:rPr>
              <a:t>:  </a:t>
            </a:r>
            <a:r>
              <a:rPr lang="cs-CZ" sz="5000" dirty="0" smtClean="0">
                <a:solidFill>
                  <a:srgbClr val="183B8A"/>
                </a:solidFill>
              </a:rPr>
              <a:t>kapacita, kvalita, dostupnost</a:t>
            </a:r>
          </a:p>
          <a:p>
            <a:pPr>
              <a:lnSpc>
                <a:spcPct val="170000"/>
              </a:lnSpc>
            </a:pPr>
            <a:r>
              <a:rPr lang="cs-CZ" sz="5000" b="1" dirty="0" smtClean="0">
                <a:solidFill>
                  <a:srgbClr val="183B8A"/>
                </a:solidFill>
              </a:rPr>
              <a:t>Limity: </a:t>
            </a:r>
            <a:r>
              <a:rPr lang="cs-CZ" sz="5000" dirty="0" smtClean="0">
                <a:solidFill>
                  <a:srgbClr val="183B8A"/>
                </a:solidFill>
              </a:rPr>
              <a:t>finanční, personální, systémové</a:t>
            </a:r>
          </a:p>
          <a:p>
            <a:pPr>
              <a:lnSpc>
                <a:spcPct val="170000"/>
              </a:lnSpc>
            </a:pPr>
            <a:r>
              <a:rPr lang="cs-CZ" sz="5000" b="1" dirty="0" smtClean="0">
                <a:solidFill>
                  <a:srgbClr val="183B8A"/>
                </a:solidFill>
              </a:rPr>
              <a:t>Vyšší efektivita za totožnou </a:t>
            </a:r>
            <a:r>
              <a:rPr lang="cs-CZ" sz="5000" b="1" dirty="0" smtClean="0">
                <a:solidFill>
                  <a:srgbClr val="183B8A"/>
                </a:solidFill>
              </a:rPr>
              <a:t>cenu: </a:t>
            </a:r>
            <a:r>
              <a:rPr lang="cs-CZ" sz="5000" dirty="0" smtClean="0">
                <a:solidFill>
                  <a:srgbClr val="183B8A"/>
                </a:solidFill>
              </a:rPr>
              <a:t>Adresnost </a:t>
            </a:r>
            <a:r>
              <a:rPr lang="cs-CZ" sz="5000" dirty="0" smtClean="0">
                <a:solidFill>
                  <a:srgbClr val="183B8A"/>
                </a:solidFill>
              </a:rPr>
              <a:t>dle </a:t>
            </a:r>
            <a:r>
              <a:rPr lang="cs-CZ" sz="5000" dirty="0" smtClean="0">
                <a:solidFill>
                  <a:srgbClr val="183B8A"/>
                </a:solidFill>
              </a:rPr>
              <a:t>potřeb a </a:t>
            </a:r>
            <a:r>
              <a:rPr lang="cs-CZ" sz="5000" dirty="0" smtClean="0">
                <a:solidFill>
                  <a:srgbClr val="183B8A"/>
                </a:solidFill>
              </a:rPr>
              <a:t>sociálně nepříznivé </a:t>
            </a:r>
            <a:r>
              <a:rPr lang="cs-CZ" sz="5000" dirty="0" smtClean="0">
                <a:solidFill>
                  <a:srgbClr val="183B8A"/>
                </a:solidFill>
              </a:rPr>
              <a:t>situace</a:t>
            </a:r>
            <a:r>
              <a:rPr lang="cs-CZ" sz="5000" dirty="0" smtClean="0">
                <a:solidFill>
                  <a:srgbClr val="183B8A"/>
                </a:solidFill>
              </a:rPr>
              <a:t>. Důsledné naplňování cílů služeb. Nenahrazování </a:t>
            </a:r>
            <a:r>
              <a:rPr lang="cs-CZ" sz="5000" dirty="0" smtClean="0">
                <a:solidFill>
                  <a:srgbClr val="183B8A"/>
                </a:solidFill>
              </a:rPr>
              <a:t>běžných </a:t>
            </a:r>
            <a:r>
              <a:rPr lang="cs-CZ" sz="5000" dirty="0" smtClean="0">
                <a:solidFill>
                  <a:srgbClr val="183B8A"/>
                </a:solidFill>
              </a:rPr>
              <a:t>služeb, restrukturalizace.</a:t>
            </a:r>
            <a:r>
              <a:rPr lang="cs-CZ" sz="5000" dirty="0" smtClean="0">
                <a:solidFill>
                  <a:srgbClr val="183B8A"/>
                </a:solidFill>
              </a:rPr>
              <a:t> </a:t>
            </a:r>
            <a:r>
              <a:rPr lang="cs-CZ" sz="5000" dirty="0" smtClean="0">
                <a:solidFill>
                  <a:srgbClr val="183B8A"/>
                </a:solidFill>
              </a:rPr>
              <a:t>Zapojení </a:t>
            </a:r>
            <a:r>
              <a:rPr lang="cs-CZ" sz="5000" dirty="0" smtClean="0">
                <a:solidFill>
                  <a:srgbClr val="183B8A"/>
                </a:solidFill>
              </a:rPr>
              <a:t>komunity, pečujících, </a:t>
            </a:r>
            <a:r>
              <a:rPr lang="cs-CZ" sz="5000" dirty="0" smtClean="0">
                <a:solidFill>
                  <a:srgbClr val="183B8A"/>
                </a:solidFill>
              </a:rPr>
              <a:t>dobrovolníků. Využití </a:t>
            </a:r>
            <a:r>
              <a:rPr lang="cs-CZ" sz="5000" dirty="0" smtClean="0">
                <a:solidFill>
                  <a:srgbClr val="183B8A"/>
                </a:solidFill>
              </a:rPr>
              <a:t>technologií (</a:t>
            </a:r>
            <a:r>
              <a:rPr lang="cs-CZ" sz="5000" dirty="0" err="1" smtClean="0">
                <a:solidFill>
                  <a:srgbClr val="183B8A"/>
                </a:solidFill>
              </a:rPr>
              <a:t>asistivních</a:t>
            </a:r>
            <a:r>
              <a:rPr lang="cs-CZ" sz="5000" dirty="0" smtClean="0">
                <a:solidFill>
                  <a:srgbClr val="183B8A"/>
                </a:solidFill>
              </a:rPr>
              <a:t>, </a:t>
            </a:r>
            <a:r>
              <a:rPr lang="cs-CZ" sz="5000" dirty="0" smtClean="0">
                <a:solidFill>
                  <a:srgbClr val="183B8A"/>
                </a:solidFill>
              </a:rPr>
              <a:t>optimalizačních). Existence </a:t>
            </a:r>
            <a:r>
              <a:rPr lang="cs-CZ" sz="5000" dirty="0" smtClean="0">
                <a:solidFill>
                  <a:srgbClr val="183B8A"/>
                </a:solidFill>
              </a:rPr>
              <a:t>návazných kroků a </a:t>
            </a:r>
            <a:r>
              <a:rPr lang="cs-CZ" sz="5000" dirty="0" smtClean="0">
                <a:solidFill>
                  <a:srgbClr val="183B8A"/>
                </a:solidFill>
              </a:rPr>
              <a:t>řešení.</a:t>
            </a:r>
            <a:endParaRPr lang="cs-CZ" sz="5000" dirty="0" smtClean="0">
              <a:solidFill>
                <a:srgbClr val="183B8A"/>
              </a:solidFill>
            </a:endParaRPr>
          </a:p>
          <a:p>
            <a:pPr>
              <a:buNone/>
            </a:pPr>
            <a:endParaRPr lang="cs-CZ" sz="5000" dirty="0" smtClean="0"/>
          </a:p>
          <a:p>
            <a:pPr>
              <a:buNone/>
            </a:pPr>
            <a:endParaRPr lang="cs-CZ" sz="5000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8003233" cy="792088"/>
          </a:xfrm>
        </p:spPr>
        <p:txBody>
          <a:bodyPr/>
          <a:lstStyle/>
          <a:p>
            <a:pPr algn="ctr"/>
            <a:r>
              <a:rPr lang="cs-CZ" sz="2800" b="1" dirty="0" smtClean="0">
                <a:solidFill>
                  <a:srgbClr val="C00000"/>
                </a:solidFill>
              </a:rPr>
              <a:t>Vize rozvoje </a:t>
            </a:r>
            <a:r>
              <a:rPr lang="cs-CZ" sz="2800" b="1" dirty="0" smtClean="0">
                <a:solidFill>
                  <a:srgbClr val="C00000"/>
                </a:solidFill>
              </a:rPr>
              <a:t>do </a:t>
            </a:r>
            <a:r>
              <a:rPr lang="cs-CZ" sz="2800" b="1" dirty="0" smtClean="0">
                <a:solidFill>
                  <a:srgbClr val="C00000"/>
                </a:solidFill>
              </a:rPr>
              <a:t>roku 2022 </a:t>
            </a:r>
            <a:br>
              <a:rPr lang="cs-CZ" sz="2800" b="1" dirty="0" smtClean="0">
                <a:solidFill>
                  <a:srgbClr val="C00000"/>
                </a:solidFill>
              </a:rPr>
            </a:br>
            <a:endParaRPr lang="cs-CZ" sz="28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073427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Sociální služby v Síti Středočeského kraje jsou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odborné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 služby, reagující na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individuální potřeby 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osob, řešící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komplexně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 jejich různé nepříznivé sociální situace. </a:t>
            </a:r>
            <a:endParaRPr lang="cs-CZ" sz="2400" b="1" dirty="0" smtClean="0">
              <a:solidFill>
                <a:srgbClr val="183B8A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Smyslem 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a posláním sociálních služeb je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podpořit samostatnost 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osob, umožnit jim žít nezávisle a podle svých představ a využívat svých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přirozených zdrojů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. </a:t>
            </a:r>
            <a:endParaRPr lang="cs-CZ" sz="2400" b="1" dirty="0" smtClean="0">
              <a:solidFill>
                <a:srgbClr val="183B8A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Služby 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jsou osobám poskytovány na základě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žádosti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, po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posouzení jejich potřeb 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a na základě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uzavřené smlouvy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.</a:t>
            </a:r>
            <a:endParaRPr lang="cs-CZ" sz="2400" dirty="0">
              <a:solidFill>
                <a:srgbClr val="183B8A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404664"/>
            <a:ext cx="8712968" cy="5721499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Služby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dokážou zprostředkovat i odmítnutému zájemci 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jiné vhodné dostupné sociální služby, kompenzační nebo rehabilitační pomůcky, poskytnout mu informace o dávkách sociální péče, o pomoci v hmotné nouzi a o státní sociální podpoře, jiných dostupných zdrojích pro zabránění sociálního vyloučení a o možnostech podpory členů rodiny v případech, kdy péči poskytuje rodina. </a:t>
            </a:r>
            <a:endParaRPr lang="cs-CZ" sz="2400" b="1" dirty="0" smtClean="0">
              <a:solidFill>
                <a:srgbClr val="183B8A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Jsou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v úzkém kontaktu se zadavateli služby 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(obcemi, obecními úřady obce s rozšířenou působností, krajem a krajským úřadem) při řešení a předcházení nepříznivým situacím osob.</a:t>
            </a:r>
            <a:endParaRPr lang="cs-CZ" sz="2400" dirty="0">
              <a:solidFill>
                <a:srgbClr val="183B8A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332656"/>
            <a:ext cx="8892480" cy="5793507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Při vstupu do služby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nejsou vyžadovány zálohy, kauce nebo jistoty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, které brání v rovném přístupu ke službě. 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Z 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hlediska 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dostupnosti je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okruh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osob vymezen zásadně pozitivně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, není vymezeno, pro koho služba určena není. Služby dále označované jako základní, mají stanovenou časovou dostupnost, ke které se přihlíží zejména při posilování kapacity v Síti SK. Služby jsou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dostupné veřejnou dopravou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, nejde-li o historicky užívané objekty, kde toto není možné. 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Služby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jsou bezbariérové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 jak pro osoby se sníženou schopností pohybu, tak i orientace. Pokud nejsou, mají plán, kdy a jak bezbariérovosti docílí. </a:t>
            </a:r>
          </a:p>
          <a:p>
            <a:pPr algn="just">
              <a:lnSpc>
                <a:spcPct val="150000"/>
              </a:lnSpc>
            </a:pPr>
            <a:endParaRPr lang="cs-CZ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idx="1"/>
          </p:nvPr>
        </p:nvSpPr>
        <p:spPr>
          <a:xfrm>
            <a:off x="395536" y="620713"/>
            <a:ext cx="8424936" cy="550545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Pro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samostatně jednající zájemce od 15 let 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(po nabytí částečné svéprávnosti) jsou přístupné relevantní služby sociální prevence poskytované za úhradu. </a:t>
            </a:r>
            <a:endParaRPr lang="cs-CZ" sz="2400" b="1" dirty="0" smtClean="0">
              <a:solidFill>
                <a:srgbClr val="183B8A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Služby 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mají </a:t>
            </a:r>
            <a:r>
              <a:rPr lang="cs-CZ" sz="2400" b="1" dirty="0" smtClean="0">
                <a:solidFill>
                  <a:srgbClr val="C00000"/>
                </a:solidFill>
                <a:latin typeface="+mj-lt"/>
              </a:rPr>
              <a:t>zveřejněné</a:t>
            </a:r>
            <a:r>
              <a:rPr lang="cs-CZ" sz="2400" b="1" dirty="0" smtClean="0">
                <a:solidFill>
                  <a:srgbClr val="183B8A"/>
                </a:solidFill>
                <a:latin typeface="+mj-lt"/>
              </a:rPr>
              <a:t> veškeré platby související s jejich užíváním, ceny jsou v souladu s vyhláškou, která provádí některá ustanovení zákona o sociálních službách.</a:t>
            </a:r>
          </a:p>
          <a:p>
            <a:pPr>
              <a:lnSpc>
                <a:spcPct val="150000"/>
              </a:lnSpc>
            </a:pPr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251520" y="332656"/>
          <a:ext cx="8640961" cy="5826128"/>
        </p:xfrm>
        <a:graphic>
          <a:graphicData uri="http://schemas.openxmlformats.org/drawingml/2006/table">
            <a:tbl>
              <a:tblPr/>
              <a:tblGrid>
                <a:gridCol w="1296144"/>
                <a:gridCol w="1906972"/>
                <a:gridCol w="2533916"/>
                <a:gridCol w="2903929"/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Prioritní oblast</a:t>
                      </a:r>
                      <a:endParaRPr lang="cs-CZ" sz="1400" i="0" dirty="0">
                        <a:solidFill>
                          <a:srgbClr val="183B8A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Hlavní cíl</a:t>
                      </a:r>
                      <a:endParaRPr lang="cs-CZ" sz="1400" i="0" dirty="0">
                        <a:solidFill>
                          <a:srgbClr val="183B8A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Dílčí cíl</a:t>
                      </a:r>
                      <a:endParaRPr lang="cs-CZ" sz="1400" i="0" dirty="0">
                        <a:solidFill>
                          <a:srgbClr val="183B8A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i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Nástroj realizace naplnění</a:t>
                      </a:r>
                      <a:endParaRPr lang="cs-CZ" sz="1400" i="0">
                        <a:solidFill>
                          <a:srgbClr val="183B8A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767">
                <a:tc rowSpan="16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i="0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Calibri"/>
                        </a:rPr>
                        <a:t>I</a:t>
                      </a:r>
                      <a:r>
                        <a:rPr lang="cs-CZ" sz="1400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. </a:t>
                      </a:r>
                      <a:r>
                        <a:rPr lang="cs-CZ" sz="1400" i="0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Calibri"/>
                        </a:rPr>
                        <a:t>Osoby se sníženou soběstačností</a:t>
                      </a:r>
                      <a:endParaRPr lang="cs-CZ" sz="1400" i="0" dirty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i="0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Calibri"/>
                        </a:rPr>
                        <a:t>Dostupnost</a:t>
                      </a:r>
                      <a:r>
                        <a:rPr lang="cs-CZ" sz="1400" b="1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 služeb pro osoby se sníženou soběstačností </a:t>
                      </a:r>
                      <a:r>
                        <a:rPr lang="cs-CZ" sz="1400" b="1" i="0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Calibri"/>
                        </a:rPr>
                        <a:t>za účelem podpory běžného </a:t>
                      </a:r>
                      <a:r>
                        <a:rPr lang="cs-CZ" sz="1400" b="1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způsobu</a:t>
                      </a:r>
                      <a:r>
                        <a:rPr lang="cs-CZ" sz="1400" b="1" i="0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Calibri"/>
                        </a:rPr>
                        <a:t> života </a:t>
                      </a:r>
                      <a:r>
                        <a:rPr lang="cs-CZ" sz="1400" b="1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v co </a:t>
                      </a:r>
                      <a:r>
                        <a:rPr lang="cs-CZ" sz="1400" b="1" i="0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Calibri"/>
                        </a:rPr>
                        <a:t>nejméně omezujícím prostředí</a:t>
                      </a:r>
                      <a:endParaRPr lang="cs-CZ" sz="1400" b="1" i="0" dirty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i="0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Calibri"/>
                        </a:rPr>
                        <a:t>Dostupnost služeb s vysokou rozvojovou prioritou</a:t>
                      </a:r>
                      <a:endParaRPr lang="cs-CZ" sz="1400" b="1" i="0" dirty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i="0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Calibri"/>
                        </a:rPr>
                        <a:t>Pečovatelská služba</a:t>
                      </a:r>
                      <a:endParaRPr lang="cs-CZ" sz="1400" b="1" i="0" dirty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76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i="0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Calibri"/>
                        </a:rPr>
                        <a:t>Osobní asistence</a:t>
                      </a:r>
                      <a:endParaRPr lang="cs-CZ" sz="1400" b="1" i="0" dirty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76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i="0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Calibri"/>
                        </a:rPr>
                        <a:t>Odlehčovací služby</a:t>
                      </a:r>
                      <a:endParaRPr lang="cs-CZ" sz="1400" b="1" i="0" dirty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76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i="0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Calibri"/>
                        </a:rPr>
                        <a:t>Sociální rehabilitace</a:t>
                      </a:r>
                      <a:endParaRPr lang="cs-CZ" sz="1400" b="1" i="0" dirty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76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i="0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Calibri"/>
                        </a:rPr>
                        <a:t>Podpora samostatného bydlení</a:t>
                      </a:r>
                      <a:endParaRPr lang="cs-CZ" sz="1400" b="1" i="0" dirty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321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i="0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Calibri"/>
                        </a:rPr>
                        <a:t>Terénní sociálně aktivizační služby pro seniory a osoby se zdravotním postižením</a:t>
                      </a:r>
                      <a:endParaRPr lang="cs-CZ" sz="1400" b="1" i="0" dirty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76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i="0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Calibri"/>
                        </a:rPr>
                        <a:t>Raná péče</a:t>
                      </a:r>
                      <a:endParaRPr lang="cs-CZ" sz="1400" b="1" i="0" dirty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76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0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Dostupnost služeb se střední rozvojovou prioritou</a:t>
                      </a:r>
                      <a:endParaRPr lang="cs-CZ" sz="1400" b="0" i="0" dirty="0">
                        <a:solidFill>
                          <a:srgbClr val="183B8A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0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Domovy pro seniory</a:t>
                      </a:r>
                      <a:endParaRPr lang="cs-CZ" sz="1400" b="0" i="0" dirty="0">
                        <a:solidFill>
                          <a:srgbClr val="183B8A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76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0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Domovy se zvláštním režimem</a:t>
                      </a:r>
                      <a:endParaRPr lang="cs-CZ" sz="1400" b="0" i="0" dirty="0">
                        <a:solidFill>
                          <a:srgbClr val="183B8A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49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0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Domovy pro osoby se zdravotním postižením</a:t>
                      </a:r>
                      <a:endParaRPr lang="cs-CZ" sz="1400" b="0" i="0" dirty="0">
                        <a:solidFill>
                          <a:srgbClr val="183B8A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76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0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Chráněné bydlení</a:t>
                      </a:r>
                      <a:endParaRPr lang="cs-CZ" sz="1400" b="0" i="0" dirty="0">
                        <a:solidFill>
                          <a:srgbClr val="183B8A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76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0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Týdenní stacionáře</a:t>
                      </a:r>
                      <a:endParaRPr lang="cs-CZ" sz="1400" b="0" i="0" dirty="0">
                        <a:solidFill>
                          <a:srgbClr val="183B8A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76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0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Denní stacionáře</a:t>
                      </a:r>
                      <a:endParaRPr lang="cs-CZ" sz="1400" b="0" i="0" dirty="0">
                        <a:solidFill>
                          <a:srgbClr val="183B8A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76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0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Centra denních služeb</a:t>
                      </a:r>
                      <a:endParaRPr lang="cs-CZ" sz="1400" b="0" i="0" dirty="0">
                        <a:solidFill>
                          <a:srgbClr val="183B8A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76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Dostupnost služeb s nízkou rozvojovou prioritou</a:t>
                      </a:r>
                      <a:endParaRPr lang="cs-CZ" sz="1400" i="0" dirty="0">
                        <a:solidFill>
                          <a:srgbClr val="183B8A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Sociálně terapeutické dílny</a:t>
                      </a:r>
                      <a:endParaRPr lang="cs-CZ" sz="1400" i="0" dirty="0">
                        <a:solidFill>
                          <a:srgbClr val="183B8A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321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i="0" dirty="0">
                          <a:solidFill>
                            <a:srgbClr val="183B8A"/>
                          </a:solidFill>
                          <a:latin typeface="+mn-lt"/>
                          <a:ea typeface="Calibri"/>
                          <a:cs typeface="Calibri"/>
                        </a:rPr>
                        <a:t>Ambulantní sociálně aktivizační služby pro seniory a osoby se zdravotním postižením</a:t>
                      </a:r>
                      <a:endParaRPr lang="cs-CZ" sz="1400" i="0" dirty="0">
                        <a:solidFill>
                          <a:srgbClr val="183B8A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508" marR="475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323526" y="404664"/>
          <a:ext cx="8352929" cy="5632372"/>
        </p:xfrm>
        <a:graphic>
          <a:graphicData uri="http://schemas.openxmlformats.org/drawingml/2006/table">
            <a:tbl>
              <a:tblPr/>
              <a:tblGrid>
                <a:gridCol w="2088234"/>
                <a:gridCol w="1944216"/>
                <a:gridCol w="1957620"/>
                <a:gridCol w="2362859"/>
              </a:tblGrid>
              <a:tr h="36258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Prioritní oblast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9" marR="608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Hlavní cíl</a:t>
                      </a:r>
                      <a:endParaRPr lang="cs-CZ" sz="140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9" marR="608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Dílčí cíl</a:t>
                      </a:r>
                      <a:endParaRPr lang="cs-CZ" sz="140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9" marR="608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Nástroj realizace naplnění</a:t>
                      </a:r>
                      <a:endParaRPr lang="cs-CZ" sz="140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9" marR="608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5568">
                <a:tc rowSpan="5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II. Rodiny s dětmi/děti a mládež </a:t>
                      </a:r>
                      <a:endParaRPr lang="cs-CZ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9" marR="608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Dostupnost </a:t>
                      </a: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služeb pro rodiny s dětmi/děti a mládež za účelem </a:t>
                      </a: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podpory zdravého vývoje dětí a mládeže</a:t>
                      </a: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pokud je ohrožen </a:t>
                      </a: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dlouhodobou krizovou sociální situací rodiny nebo společensky nežádoucími jevy</a:t>
                      </a:r>
                      <a:endParaRPr lang="cs-CZ" sz="1400" b="1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9" marR="608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Dostupnost služeb s vysokou rozvojovou prioritou</a:t>
                      </a:r>
                      <a:endParaRPr lang="cs-CZ" sz="1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9" marR="608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Sociálně aktivizační služby pro rodiny s dětmi</a:t>
                      </a:r>
                      <a:endParaRPr lang="cs-CZ" sz="1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9" marR="608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020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Azylové domy pro rodiny s dětmi</a:t>
                      </a:r>
                      <a:endParaRPr lang="cs-CZ" sz="1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9" marR="608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667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Dostupnost služeb s nízkou rozvojovou prioritou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9" marR="608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 err="1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Nízkoprahová</a:t>
                      </a: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 zařízení pro děti a mládež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9" marR="608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16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Domy na půl cesty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9" marR="608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217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Intervenční centra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9" marR="608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323529" y="476672"/>
          <a:ext cx="8568951" cy="5472608"/>
        </p:xfrm>
        <a:graphic>
          <a:graphicData uri="http://schemas.openxmlformats.org/drawingml/2006/table">
            <a:tbl>
              <a:tblPr/>
              <a:tblGrid>
                <a:gridCol w="1852748"/>
                <a:gridCol w="2007142"/>
                <a:gridCol w="2285094"/>
                <a:gridCol w="2423967"/>
              </a:tblGrid>
              <a:tr h="431513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Prioritní oblast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Hlavní cíl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Dílčí cíl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Nástroj realizace naplnění</a:t>
                      </a:r>
                      <a:endParaRPr lang="cs-CZ" sz="140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255">
                <a:tc rowSpan="7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III. Osoby ohrožené sociálním vyloučením</a:t>
                      </a:r>
                      <a:endParaRPr lang="cs-CZ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Dostupnost </a:t>
                      </a: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služeb pro osoby ohrožené sociálním vyloučením </a:t>
                      </a: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za účelem podpory překonání sociálně nepříznivé situace </a:t>
                      </a: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a </a:t>
                      </a: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minimalizace</a:t>
                      </a: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 společensky nežádoucích jevů a </a:t>
                      </a: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rizik</a:t>
                      </a:r>
                      <a:endParaRPr lang="cs-CZ" sz="1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Dostupnost služeb s vysokou rozvojovou prioritou</a:t>
                      </a:r>
                      <a:endParaRPr lang="cs-CZ" sz="1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Noclehárny</a:t>
                      </a:r>
                      <a:endParaRPr lang="cs-CZ" sz="1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949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 err="1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Nízkoprahová</a:t>
                      </a: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 denní centra</a:t>
                      </a:r>
                      <a:endParaRPr lang="cs-CZ" sz="1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29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Terénní programy</a:t>
                      </a:r>
                      <a:endParaRPr lang="cs-CZ" sz="1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842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Kontaktní centra</a:t>
                      </a:r>
                      <a:endParaRPr lang="cs-CZ" sz="1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04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Dostupnost služeb s nízkou rozvojovou prioritou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Azylové domy pro osoby bez domova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06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Terapeutické komunity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651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Služby následné péče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7650"/>
          </a:xfrm>
        </p:spPr>
        <p:txBody>
          <a:bodyPr>
            <a:normAutofit/>
          </a:bodyPr>
          <a:lstStyle/>
          <a:p>
            <a:pPr algn="ctr"/>
            <a:r>
              <a:rPr lang="cs-CZ" sz="3600" b="1" dirty="0" smtClean="0">
                <a:solidFill>
                  <a:srgbClr val="C00000"/>
                </a:solidFill>
              </a:rPr>
              <a:t>Obyvatelstvo</a:t>
            </a:r>
            <a:endParaRPr lang="cs-CZ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628650" y="1052736"/>
          <a:ext cx="7759774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02518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395536" y="476671"/>
          <a:ext cx="8352927" cy="5413052"/>
        </p:xfrm>
        <a:graphic>
          <a:graphicData uri="http://schemas.openxmlformats.org/drawingml/2006/table">
            <a:tbl>
              <a:tblPr/>
              <a:tblGrid>
                <a:gridCol w="1584176"/>
                <a:gridCol w="2304256"/>
                <a:gridCol w="2101636"/>
                <a:gridCol w="2362859"/>
              </a:tblGrid>
              <a:tr h="43204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Prioritní oblast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Hlavní cíl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Dílčí cíl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Nástroj realizace naplnění</a:t>
                      </a:r>
                      <a:endParaRPr lang="cs-CZ" sz="140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2641">
                <a:tc rowSpan="6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IV. Specifické průřezové potřeby</a:t>
                      </a:r>
                      <a:endParaRPr lang="cs-CZ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Dostupnost </a:t>
                      </a: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služeb řešících specifické potřeby (napříč cílovými skupinami) </a:t>
                      </a:r>
                      <a:r>
                        <a:rPr lang="cs-CZ" sz="14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za</a:t>
                      </a:r>
                      <a:r>
                        <a:rPr lang="cs-CZ" sz="1400" b="1" baseline="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cs-CZ" sz="14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účelem </a:t>
                      </a: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podpory informovanosti, orientace, komunikace</a:t>
                      </a: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 a při řešení </a:t>
                      </a: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akutních krizových </a:t>
                      </a: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situací</a:t>
                      </a:r>
                      <a:endParaRPr lang="cs-CZ" sz="1400" b="1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Dostupnost služeb zaměřených na podporu informovanosti, orientace a komunikace</a:t>
                      </a:r>
                      <a:endParaRPr lang="cs-CZ" sz="1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Odborné sociální poradenství</a:t>
                      </a:r>
                      <a:endParaRPr lang="cs-CZ" sz="1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55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Tlumočnické služby</a:t>
                      </a:r>
                      <a:endParaRPr lang="cs-CZ" sz="1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093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Průvodcovské a předčitatelské služby</a:t>
                      </a:r>
                      <a:endParaRPr lang="cs-CZ" sz="1400" b="1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42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Dostupnost služeb zaměřených na řešení akutních krizových situací</a:t>
                      </a:r>
                      <a:endParaRPr lang="cs-CZ" sz="1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Krizová pomoc</a:t>
                      </a:r>
                      <a:endParaRPr lang="cs-CZ" sz="1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89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Telefonická krizová pomoc</a:t>
                      </a:r>
                      <a:endParaRPr lang="cs-CZ" sz="1400" b="1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55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Tísňová péče</a:t>
                      </a:r>
                      <a:endParaRPr lang="cs-CZ" sz="1400" b="1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611561" y="764703"/>
          <a:ext cx="8208910" cy="4968552"/>
        </p:xfrm>
        <a:graphic>
          <a:graphicData uri="http://schemas.openxmlformats.org/drawingml/2006/table">
            <a:tbl>
              <a:tblPr/>
              <a:tblGrid>
                <a:gridCol w="1709620"/>
                <a:gridCol w="1709620"/>
                <a:gridCol w="1594680"/>
                <a:gridCol w="3194990"/>
              </a:tblGrid>
              <a:tr h="39918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Prioritní oblast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Hlavní cíl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Dílčí cíl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Nástroj realizace naplnění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370">
                <a:tc rowSpan="7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V. Systémová opatření</a:t>
                      </a:r>
                      <a:endParaRPr lang="cs-CZ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Efektivní </a:t>
                      </a: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řízení sítě sociálních služeb </a:t>
                      </a:r>
                      <a:endParaRPr lang="cs-CZ" sz="1400" b="1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Vytvoření </a:t>
                      </a:r>
                      <a:r>
                        <a:rPr lang="cs-CZ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kvalitní datové základny </a:t>
                      </a: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ve vztahu ke zjišťovaným potřebám a  poskytovaným sociálním službám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79837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Zahájení </a:t>
                      </a:r>
                      <a:r>
                        <a:rPr lang="cs-CZ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jednání s Hlavním městem Prahou </a:t>
                      </a: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o vytvoření metropolitního plánu rozvoje sociálních služeb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79837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Podpora </a:t>
                      </a: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subsidiarity</a:t>
                      </a:r>
                      <a:endParaRPr lang="cs-CZ" sz="1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Stanovení </a:t>
                      </a:r>
                      <a:r>
                        <a:rPr lang="cs-CZ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minimálního rozsahu návazných služeb</a:t>
                      </a: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 pro jednotlivé druhy sociálních služeb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4036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Podpora </a:t>
                      </a:r>
                      <a:r>
                        <a:rPr lang="cs-CZ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neformální péče</a:t>
                      </a:r>
                      <a:endParaRPr lang="cs-CZ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9918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Podpora </a:t>
                      </a:r>
                      <a:r>
                        <a:rPr lang="cs-CZ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komunitního plánování obcí</a:t>
                      </a:r>
                      <a:endParaRPr lang="cs-CZ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79837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Technická</a:t>
                      </a:r>
                      <a:r>
                        <a:rPr lang="cs-CZ" sz="1400" b="1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 podpora</a:t>
                      </a:r>
                      <a:endParaRPr lang="cs-CZ" sz="1400" b="1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Zavedení </a:t>
                      </a:r>
                      <a:r>
                        <a:rPr lang="cs-CZ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informačního systému </a:t>
                      </a: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Calibri"/>
                        </a:rPr>
                        <a:t>pro podporu monitoringu a řízení sítě sociálních služeb.</a:t>
                      </a:r>
                      <a:endParaRPr lang="cs-CZ" sz="1400" dirty="0">
                        <a:solidFill>
                          <a:srgbClr val="183B8A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3633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Times New Roman"/>
                        </a:rPr>
                        <a:t>Monitoring a </a:t>
                      </a:r>
                      <a:r>
                        <a:rPr lang="cs-CZ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plánování bezbariérovosti </a:t>
                      </a:r>
                      <a:r>
                        <a:rPr lang="cs-CZ" sz="1400" dirty="0">
                          <a:solidFill>
                            <a:srgbClr val="183B8A"/>
                          </a:solidFill>
                          <a:latin typeface="Calibri"/>
                          <a:ea typeface="Calibri"/>
                          <a:cs typeface="Times New Roman"/>
                        </a:rPr>
                        <a:t>sociálních služeb.</a:t>
                      </a:r>
                    </a:p>
                  </a:txBody>
                  <a:tcPr marL="66576" marR="66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147249" cy="609749"/>
          </a:xfrm>
        </p:spPr>
        <p:txBody>
          <a:bodyPr/>
          <a:lstStyle/>
          <a:p>
            <a:pPr algn="ctr"/>
            <a:r>
              <a:rPr lang="cs-CZ" sz="2800" b="1" dirty="0" smtClean="0">
                <a:solidFill>
                  <a:srgbClr val="C00000"/>
                </a:solidFill>
              </a:rPr>
              <a:t>Pravidla řízení a koordinace sítě SSL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5" cy="5145435"/>
          </a:xfrm>
        </p:spPr>
        <p:txBody>
          <a:bodyPr/>
          <a:lstStyle/>
          <a:p>
            <a:r>
              <a:rPr lang="cs-CZ" sz="2400" b="1" dirty="0" smtClean="0">
                <a:solidFill>
                  <a:srgbClr val="183B8A"/>
                </a:solidFill>
              </a:rPr>
              <a:t>Rozvoj Sítě je řízen principem potřebnosti, rovnoměrnosti a disponibility.</a:t>
            </a:r>
          </a:p>
          <a:p>
            <a:r>
              <a:rPr lang="cs-CZ" sz="2400" dirty="0" smtClean="0">
                <a:solidFill>
                  <a:srgbClr val="C00000"/>
                </a:solidFill>
              </a:rPr>
              <a:t>Princip potřebnosti: </a:t>
            </a:r>
            <a:r>
              <a:rPr lang="cs-CZ" sz="2400" i="1" dirty="0" smtClean="0">
                <a:solidFill>
                  <a:srgbClr val="C00000"/>
                </a:solidFill>
              </a:rPr>
              <a:t>Je </a:t>
            </a:r>
            <a:r>
              <a:rPr lang="cs-CZ" sz="2400" i="1" dirty="0" smtClean="0">
                <a:solidFill>
                  <a:srgbClr val="C00000"/>
                </a:solidFill>
              </a:rPr>
              <a:t>služba opravdu </a:t>
            </a:r>
            <a:r>
              <a:rPr lang="cs-CZ" sz="2400" i="1" dirty="0" smtClean="0">
                <a:solidFill>
                  <a:srgbClr val="C00000"/>
                </a:solidFill>
              </a:rPr>
              <a:t>potřebná? </a:t>
            </a:r>
            <a:r>
              <a:rPr lang="cs-CZ" sz="2400" dirty="0" smtClean="0">
                <a:solidFill>
                  <a:srgbClr val="183B8A"/>
                </a:solidFill>
              </a:rPr>
              <a:t>Skutečné </a:t>
            </a:r>
            <a:r>
              <a:rPr lang="cs-CZ" sz="2400" dirty="0" smtClean="0">
                <a:solidFill>
                  <a:srgbClr val="183B8A"/>
                </a:solidFill>
              </a:rPr>
              <a:t>popsané potřeby osob v NSS, soulad se SPRSS, stanovisko obce včetně vyjádření finanční podpory.</a:t>
            </a:r>
          </a:p>
          <a:p>
            <a:pPr marL="228600" lvl="2">
              <a:spcBef>
                <a:spcPts val="1000"/>
              </a:spcBef>
            </a:pPr>
            <a:r>
              <a:rPr lang="cs-CZ" sz="2400" dirty="0" smtClean="0">
                <a:solidFill>
                  <a:srgbClr val="C00000"/>
                </a:solidFill>
              </a:rPr>
              <a:t>Princip rovnoměrnosti: </a:t>
            </a:r>
            <a:r>
              <a:rPr lang="cs-CZ" sz="2400" i="1" dirty="0" smtClean="0">
                <a:solidFill>
                  <a:srgbClr val="C00000"/>
                </a:solidFill>
              </a:rPr>
              <a:t>Je potřebná právě tady? </a:t>
            </a:r>
            <a:r>
              <a:rPr lang="cs-CZ" sz="2400" dirty="0" smtClean="0">
                <a:solidFill>
                  <a:srgbClr val="183B8A"/>
                </a:solidFill>
              </a:rPr>
              <a:t>Rozložení a dostupnost v území podle zastoupení CS v populaci, zohlednění vzájemné zastupitelnosti služeb.</a:t>
            </a:r>
          </a:p>
          <a:p>
            <a:pPr marL="228600" lvl="2">
              <a:spcBef>
                <a:spcPts val="1000"/>
              </a:spcBef>
            </a:pPr>
            <a:r>
              <a:rPr lang="cs-CZ" sz="2400" dirty="0" smtClean="0">
                <a:solidFill>
                  <a:srgbClr val="C00000"/>
                </a:solidFill>
              </a:rPr>
              <a:t>Princip disponibility: </a:t>
            </a:r>
            <a:r>
              <a:rPr lang="cs-CZ" sz="2400" i="1" dirty="0" smtClean="0">
                <a:solidFill>
                  <a:srgbClr val="C00000"/>
                </a:solidFill>
              </a:rPr>
              <a:t>Budeme na ni mít? </a:t>
            </a:r>
            <a:r>
              <a:rPr lang="cs-CZ" sz="2400" dirty="0" smtClean="0">
                <a:solidFill>
                  <a:srgbClr val="183B8A"/>
                </a:solidFill>
              </a:rPr>
              <a:t>Zohlednění obvyklého posilování kapacit v posledních třech </a:t>
            </a:r>
            <a:r>
              <a:rPr lang="cs-CZ" sz="2400" dirty="0" smtClean="0">
                <a:solidFill>
                  <a:srgbClr val="183B8A"/>
                </a:solidFill>
              </a:rPr>
              <a:t>letech při plánovaném rozsahu aktualizace, strategická </a:t>
            </a:r>
            <a:r>
              <a:rPr lang="cs-CZ" sz="2400" dirty="0" err="1" smtClean="0">
                <a:solidFill>
                  <a:srgbClr val="183B8A"/>
                </a:solidFill>
              </a:rPr>
              <a:t>priorizace</a:t>
            </a:r>
            <a:r>
              <a:rPr lang="cs-CZ" sz="2400" dirty="0" smtClean="0">
                <a:solidFill>
                  <a:srgbClr val="183B8A"/>
                </a:solidFill>
              </a:rPr>
              <a:t>.</a:t>
            </a:r>
            <a:endParaRPr lang="cs-CZ" sz="2400" dirty="0" smtClean="0">
              <a:solidFill>
                <a:srgbClr val="183B8A"/>
              </a:solidFill>
            </a:endParaRPr>
          </a:p>
          <a:p>
            <a:pPr marL="228600" lvl="2">
              <a:spcBef>
                <a:spcPts val="1000"/>
              </a:spcBef>
            </a:pPr>
            <a:endParaRPr lang="cs-CZ" sz="2400" dirty="0" smtClean="0">
              <a:solidFill>
                <a:srgbClr val="183B8A"/>
              </a:solidFill>
            </a:endParaRPr>
          </a:p>
          <a:p>
            <a:pPr marL="228600" lvl="2">
              <a:spcBef>
                <a:spcPts val="1000"/>
              </a:spcBef>
            </a:pPr>
            <a:r>
              <a:rPr lang="cs-CZ" i="1" dirty="0" smtClean="0">
                <a:solidFill>
                  <a:srgbClr val="183B8A"/>
                </a:solidFill>
              </a:rPr>
              <a:t>Na zařazení sociální služby do Sítě </a:t>
            </a:r>
            <a:r>
              <a:rPr lang="cs-CZ" i="1" dirty="0" smtClean="0">
                <a:solidFill>
                  <a:srgbClr val="C00000"/>
                </a:solidFill>
              </a:rPr>
              <a:t>není právní nárok</a:t>
            </a:r>
            <a:r>
              <a:rPr lang="cs-CZ" i="1" dirty="0" smtClean="0">
                <a:solidFill>
                  <a:srgbClr val="183B8A"/>
                </a:solidFill>
              </a:rPr>
              <a:t>. </a:t>
            </a:r>
            <a:r>
              <a:rPr lang="cs-CZ" i="1" dirty="0" smtClean="0">
                <a:solidFill>
                  <a:srgbClr val="183B8A"/>
                </a:solidFill>
              </a:rPr>
              <a:t>O </a:t>
            </a:r>
            <a:r>
              <a:rPr lang="cs-CZ" i="1" dirty="0" smtClean="0">
                <a:solidFill>
                  <a:srgbClr val="183B8A"/>
                </a:solidFill>
              </a:rPr>
              <a:t>Síti rozhoduje </a:t>
            </a:r>
            <a:r>
              <a:rPr lang="cs-CZ" i="1" dirty="0" smtClean="0">
                <a:solidFill>
                  <a:srgbClr val="183B8A"/>
                </a:solidFill>
              </a:rPr>
              <a:t>Kraj v</a:t>
            </a:r>
            <a:r>
              <a:rPr lang="cs-CZ" i="1" dirty="0" smtClean="0">
                <a:solidFill>
                  <a:srgbClr val="C00000"/>
                </a:solidFill>
              </a:rPr>
              <a:t> samostatné působnosti </a:t>
            </a:r>
            <a:r>
              <a:rPr lang="cs-CZ" i="1" dirty="0" smtClean="0">
                <a:solidFill>
                  <a:srgbClr val="183B8A"/>
                </a:solidFill>
              </a:rPr>
              <a:t>v souladu s § 3 a § 95 ZSS.</a:t>
            </a:r>
          </a:p>
          <a:p>
            <a:endParaRPr lang="cs-CZ" sz="1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5" y="332656"/>
            <a:ext cx="8219256" cy="792088"/>
          </a:xfrm>
        </p:spPr>
        <p:txBody>
          <a:bodyPr/>
          <a:lstStyle/>
          <a:p>
            <a:pPr algn="ctr"/>
            <a:r>
              <a:rPr lang="cs-CZ" sz="2800" b="1" dirty="0" smtClean="0">
                <a:solidFill>
                  <a:srgbClr val="C00000"/>
                </a:solidFill>
              </a:rPr>
              <a:t>Pravidla řízení a koordinace sítě SSL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217443"/>
          </a:xfrm>
        </p:spPr>
        <p:txBody>
          <a:bodyPr/>
          <a:lstStyle/>
          <a:p>
            <a:pPr algn="just"/>
            <a:r>
              <a:rPr lang="cs-CZ" sz="2400" dirty="0" smtClean="0">
                <a:solidFill>
                  <a:srgbClr val="183B8A"/>
                </a:solidFill>
              </a:rPr>
              <a:t>Výzva kraje na úřední desce a webu, službám v síti bude rozeslána na e-</a:t>
            </a:r>
            <a:r>
              <a:rPr lang="cs-CZ" sz="2400" dirty="0" err="1" smtClean="0">
                <a:solidFill>
                  <a:srgbClr val="183B8A"/>
                </a:solidFill>
              </a:rPr>
              <a:t>mailové</a:t>
            </a:r>
            <a:r>
              <a:rPr lang="cs-CZ" sz="2400" dirty="0" smtClean="0">
                <a:solidFill>
                  <a:srgbClr val="183B8A"/>
                </a:solidFill>
              </a:rPr>
              <a:t> adresy </a:t>
            </a:r>
            <a:r>
              <a:rPr lang="cs-CZ" sz="2400" dirty="0" smtClean="0">
                <a:solidFill>
                  <a:srgbClr val="C00000"/>
                </a:solidFill>
              </a:rPr>
              <a:t>uvedené v Registru</a:t>
            </a:r>
            <a:r>
              <a:rPr lang="cs-CZ" sz="2400" dirty="0" smtClean="0">
                <a:solidFill>
                  <a:srgbClr val="183B8A"/>
                </a:solidFill>
              </a:rPr>
              <a:t>.</a:t>
            </a:r>
          </a:p>
          <a:p>
            <a:pPr algn="just"/>
            <a:r>
              <a:rPr lang="cs-CZ" sz="2400" dirty="0" smtClean="0">
                <a:solidFill>
                  <a:srgbClr val="183B8A"/>
                </a:solidFill>
              </a:rPr>
              <a:t>Žádost podává </a:t>
            </a:r>
            <a:r>
              <a:rPr lang="cs-CZ" sz="2400" dirty="0" smtClean="0">
                <a:solidFill>
                  <a:srgbClr val="C00000"/>
                </a:solidFill>
              </a:rPr>
              <a:t>poskytovatel</a:t>
            </a:r>
            <a:r>
              <a:rPr lang="cs-CZ" sz="2400" dirty="0" smtClean="0">
                <a:solidFill>
                  <a:srgbClr val="183B8A"/>
                </a:solidFill>
              </a:rPr>
              <a:t> od </a:t>
            </a:r>
            <a:r>
              <a:rPr lang="cs-CZ" sz="2400" dirty="0" smtClean="0">
                <a:solidFill>
                  <a:srgbClr val="C00000"/>
                </a:solidFill>
              </a:rPr>
              <a:t>1.</a:t>
            </a:r>
            <a:r>
              <a:rPr lang="cs-CZ" sz="2400" dirty="0" smtClean="0">
                <a:solidFill>
                  <a:srgbClr val="183B8A"/>
                </a:solidFill>
              </a:rPr>
              <a:t> do </a:t>
            </a:r>
            <a:r>
              <a:rPr lang="cs-CZ" sz="2400" dirty="0" smtClean="0">
                <a:solidFill>
                  <a:srgbClr val="C00000"/>
                </a:solidFill>
              </a:rPr>
              <a:t>31. března</a:t>
            </a:r>
            <a:r>
              <a:rPr lang="cs-CZ" sz="2400" dirty="0" smtClean="0">
                <a:solidFill>
                  <a:srgbClr val="183B8A"/>
                </a:solidFill>
              </a:rPr>
              <a:t>.</a:t>
            </a:r>
          </a:p>
          <a:p>
            <a:pPr algn="just"/>
            <a:r>
              <a:rPr lang="cs-CZ" sz="2400" dirty="0" smtClean="0">
                <a:solidFill>
                  <a:srgbClr val="183B8A"/>
                </a:solidFill>
              </a:rPr>
              <a:t>V případě pobytové služby (mimo PO SK) bude žádost přímo obsahovat </a:t>
            </a:r>
            <a:r>
              <a:rPr lang="cs-CZ" sz="2400" dirty="0" smtClean="0">
                <a:solidFill>
                  <a:srgbClr val="C00000"/>
                </a:solidFill>
              </a:rPr>
              <a:t>vyjádření obce </a:t>
            </a:r>
            <a:r>
              <a:rPr lang="cs-CZ" sz="2400" dirty="0" smtClean="0">
                <a:solidFill>
                  <a:srgbClr val="183B8A"/>
                </a:solidFill>
              </a:rPr>
              <a:t>(RO, ZO) včetně postoje k finanční podpoře, </a:t>
            </a:r>
            <a:r>
              <a:rPr lang="cs-CZ" sz="2400" dirty="0" smtClean="0">
                <a:solidFill>
                  <a:srgbClr val="C00000"/>
                </a:solidFill>
              </a:rPr>
              <a:t>případně ORP</a:t>
            </a:r>
            <a:r>
              <a:rPr lang="cs-CZ" sz="2400" dirty="0" smtClean="0">
                <a:solidFill>
                  <a:srgbClr val="183B8A"/>
                </a:solidFill>
              </a:rPr>
              <a:t>; lze vyžádat i u ambulantních a terénních služeb.</a:t>
            </a:r>
          </a:p>
          <a:p>
            <a:pPr algn="just"/>
            <a:r>
              <a:rPr lang="cs-CZ" sz="2400" dirty="0" smtClean="0">
                <a:solidFill>
                  <a:srgbClr val="183B8A"/>
                </a:solidFill>
              </a:rPr>
              <a:t>Formální kontrola, </a:t>
            </a:r>
            <a:r>
              <a:rPr lang="cs-CZ" sz="2400" dirty="0" smtClean="0">
                <a:solidFill>
                  <a:srgbClr val="C00000"/>
                </a:solidFill>
              </a:rPr>
              <a:t>místní šetření</a:t>
            </a:r>
            <a:r>
              <a:rPr lang="cs-CZ" sz="2400" dirty="0" smtClean="0">
                <a:solidFill>
                  <a:srgbClr val="183B8A"/>
                </a:solidFill>
              </a:rPr>
              <a:t>, bude se posuzovat: potřebnost, dostupnost, transparentnost, legalita, kvalita personálního a MTZ zajištění.</a:t>
            </a:r>
          </a:p>
          <a:p>
            <a:pPr algn="just"/>
            <a:r>
              <a:rPr lang="cs-CZ" sz="2400" dirty="0" smtClean="0">
                <a:solidFill>
                  <a:srgbClr val="183B8A"/>
                </a:solidFill>
              </a:rPr>
              <a:t>Zařazení: </a:t>
            </a:r>
            <a:r>
              <a:rPr lang="cs-CZ" sz="2400" dirty="0" smtClean="0">
                <a:solidFill>
                  <a:srgbClr val="C00000"/>
                </a:solidFill>
              </a:rPr>
              <a:t>stálé nebo dočasné </a:t>
            </a:r>
            <a:r>
              <a:rPr lang="cs-CZ" sz="2400" dirty="0" smtClean="0">
                <a:solidFill>
                  <a:srgbClr val="183B8A"/>
                </a:solidFill>
              </a:rPr>
              <a:t>(např. projekty OPZ).</a:t>
            </a:r>
          </a:p>
          <a:p>
            <a:pPr algn="just"/>
            <a:r>
              <a:rPr lang="cs-CZ" sz="2400" dirty="0" smtClean="0">
                <a:solidFill>
                  <a:srgbClr val="183B8A"/>
                </a:solidFill>
              </a:rPr>
              <a:t>Vyřazení: zrušení, nepotřebnost, neplnění smluvních povinností, uvedení nepravdivých skutečností v žádosti.</a:t>
            </a:r>
          </a:p>
          <a:p>
            <a:endParaRPr lang="cs-CZ" dirty="0" smtClean="0">
              <a:solidFill>
                <a:srgbClr val="183B8A"/>
              </a:solidFill>
            </a:endParaRP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74471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3" y="260648"/>
            <a:ext cx="7787208" cy="648073"/>
          </a:xfrm>
        </p:spPr>
        <p:txBody>
          <a:bodyPr/>
          <a:lstStyle/>
          <a:p>
            <a:pPr algn="ctr"/>
            <a:r>
              <a:rPr lang="cs-CZ" sz="3600" b="1" dirty="0" smtClean="0">
                <a:solidFill>
                  <a:srgbClr val="C00000"/>
                </a:solidFill>
              </a:rPr>
              <a:t>Hlavní město Praha – zátěž, přínos </a:t>
            </a:r>
            <a:endParaRPr lang="cs-CZ" sz="36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539552" y="1196752"/>
          <a:ext cx="8147249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3" y="404664"/>
            <a:ext cx="8147248" cy="609749"/>
          </a:xfrm>
        </p:spPr>
        <p:txBody>
          <a:bodyPr/>
          <a:lstStyle/>
          <a:p>
            <a:pPr algn="ctr"/>
            <a:r>
              <a:rPr lang="cs-CZ" sz="3600" dirty="0" smtClean="0">
                <a:solidFill>
                  <a:srgbClr val="C00000"/>
                </a:solidFill>
              </a:rPr>
              <a:t>Akcentované cílové skupiny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50176899"/>
              </p:ext>
            </p:extLst>
          </p:nvPr>
        </p:nvGraphicFramePr>
        <p:xfrm>
          <a:off x="539553" y="1052736"/>
          <a:ext cx="8147248" cy="5073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7" y="332656"/>
            <a:ext cx="8291264" cy="1080120"/>
          </a:xfrm>
        </p:spPr>
        <p:txBody>
          <a:bodyPr/>
          <a:lstStyle/>
          <a:p>
            <a:pPr algn="ctr"/>
            <a:r>
              <a:rPr lang="cs-CZ" sz="2800" b="1" dirty="0" smtClean="0">
                <a:solidFill>
                  <a:srgbClr val="C00000"/>
                </a:solidFill>
              </a:rPr>
              <a:t>Senioři a lidé s Alzheimerovou chorobou </a:t>
            </a:r>
            <a:br>
              <a:rPr lang="cs-CZ" sz="2800" b="1" dirty="0" smtClean="0">
                <a:solidFill>
                  <a:srgbClr val="C00000"/>
                </a:solidFill>
              </a:rPr>
            </a:br>
            <a:r>
              <a:rPr lang="cs-CZ" sz="2800" b="1" dirty="0" smtClean="0">
                <a:solidFill>
                  <a:srgbClr val="C00000"/>
                </a:solidFill>
              </a:rPr>
              <a:t>nebo jiným typem stařecké demence</a:t>
            </a:r>
            <a:r>
              <a:rPr lang="cs-CZ" b="1" dirty="0" smtClean="0">
                <a:solidFill>
                  <a:srgbClr val="C00000"/>
                </a:solidFill>
              </a:rPr>
              <a:t/>
            </a:r>
            <a:br>
              <a:rPr lang="cs-CZ" b="1" dirty="0" smtClean="0">
                <a:solidFill>
                  <a:srgbClr val="C00000"/>
                </a:solidFill>
              </a:rPr>
            </a:br>
            <a:endParaRPr lang="cs-CZ" dirty="0">
              <a:solidFill>
                <a:srgbClr val="C00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42439310"/>
              </p:ext>
            </p:extLst>
          </p:nvPr>
        </p:nvGraphicFramePr>
        <p:xfrm>
          <a:off x="467544" y="1196752"/>
          <a:ext cx="8147248" cy="4785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1" y="476672"/>
            <a:ext cx="8435280" cy="936104"/>
          </a:xfrm>
        </p:spPr>
        <p:txBody>
          <a:bodyPr/>
          <a:lstStyle/>
          <a:p>
            <a:pPr algn="ctr"/>
            <a:r>
              <a:rPr lang="cs-CZ" sz="2800" b="1" dirty="0" smtClean="0">
                <a:solidFill>
                  <a:srgbClr val="002060"/>
                </a:solidFill>
              </a:rPr>
              <a:t>Lidé se zdravotním postižením</a:t>
            </a:r>
            <a:endParaRPr lang="cs-CZ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50387084"/>
              </p:ext>
            </p:extLst>
          </p:nvPr>
        </p:nvGraphicFramePr>
        <p:xfrm>
          <a:off x="323529" y="1196753"/>
          <a:ext cx="8363272" cy="331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1" y="476672"/>
            <a:ext cx="8435280" cy="936104"/>
          </a:xfrm>
        </p:spPr>
        <p:txBody>
          <a:bodyPr/>
          <a:lstStyle/>
          <a:p>
            <a:pPr lvl="0"/>
            <a:r>
              <a:rPr lang="cs-CZ" sz="2800" b="1" dirty="0" smtClean="0">
                <a:solidFill>
                  <a:srgbClr val="002060"/>
                </a:solidFill>
              </a:rPr>
              <a:t>Lidé se zdravotním postižením s potřebou nákladné péče</a:t>
            </a:r>
            <a:endParaRPr lang="cs-CZ" sz="2800" dirty="0">
              <a:solidFill>
                <a:srgbClr val="00206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97616352"/>
              </p:ext>
            </p:extLst>
          </p:nvPr>
        </p:nvGraphicFramePr>
        <p:xfrm>
          <a:off x="323528" y="980729"/>
          <a:ext cx="8291265" cy="3888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5" y="620688"/>
            <a:ext cx="7859216" cy="864096"/>
          </a:xfrm>
        </p:spPr>
        <p:txBody>
          <a:bodyPr/>
          <a:lstStyle/>
          <a:p>
            <a:pPr algn="ctr"/>
            <a:r>
              <a:rPr lang="cs-CZ" sz="2800" b="1" dirty="0" smtClean="0">
                <a:solidFill>
                  <a:srgbClr val="1F7C1A"/>
                </a:solidFill>
              </a:rPr>
              <a:t>Lidé s poruchou autistického spektra</a:t>
            </a:r>
            <a:endParaRPr lang="cs-CZ" sz="2800" b="1" dirty="0">
              <a:solidFill>
                <a:srgbClr val="1F7C1A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67544" y="1340769"/>
          <a:ext cx="8219257" cy="3960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nimek s foto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xt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Vlastní návrh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4271</TotalTime>
  <Words>1974</Words>
  <Application>Microsoft Office PowerPoint</Application>
  <PresentationFormat>Předvádění na obrazovce (4:3)</PresentationFormat>
  <Paragraphs>279</Paragraphs>
  <Slides>34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34</vt:i4>
      </vt:variant>
    </vt:vector>
  </HeadingPairs>
  <TitlesOfParts>
    <vt:vector size="37" baseType="lpstr">
      <vt:lpstr>Snimek s foto</vt:lpstr>
      <vt:lpstr>text</vt:lpstr>
      <vt:lpstr>Vlastní návrh</vt:lpstr>
      <vt:lpstr>Snímek 1</vt:lpstr>
      <vt:lpstr>    Specifika Středočeského kraje</vt:lpstr>
      <vt:lpstr>Obyvatelstvo</vt:lpstr>
      <vt:lpstr>Hlavní město Praha – zátěž, přínos </vt:lpstr>
      <vt:lpstr>Akcentované cílové skupiny </vt:lpstr>
      <vt:lpstr>Senioři a lidé s Alzheimerovou chorobou  nebo jiným typem stařecké demence </vt:lpstr>
      <vt:lpstr>Lidé se zdravotním postižením</vt:lpstr>
      <vt:lpstr>Lidé se zdravotním postižením s potřebou nákladné péče</vt:lpstr>
      <vt:lpstr>Lidé s poruchou autistického spektra</vt:lpstr>
      <vt:lpstr>Lidé s duševním onemocněním</vt:lpstr>
      <vt:lpstr>Rodiny s dětmi, děti a mládež ve věku od 6 do 26 let </vt:lpstr>
      <vt:lpstr>Lidé žijící v sociálně vyloučených lokalitách</vt:lpstr>
      <vt:lpstr>Lidé bez domova 2019 sčítání Výzkumného ústavu práce a sociálních věcí, SK:    </vt:lpstr>
      <vt:lpstr>Rizikoví uživatelé návykových látek</vt:lpstr>
      <vt:lpstr>Cizinci</vt:lpstr>
      <vt:lpstr>Neformální péče</vt:lpstr>
      <vt:lpstr>Podpora neformálních pečujících v SK</vt:lpstr>
      <vt:lpstr>Souhrn zjištění ze strany ORP - deficity</vt:lpstr>
      <vt:lpstr>Souhrn zjištění ze strany ORP - deficity</vt:lpstr>
      <vt:lpstr>Souhrn zjištění ze strany ORP - deficity</vt:lpstr>
      <vt:lpstr>Souhrn zjištění ze strany ORP - deficity</vt:lpstr>
      <vt:lpstr>Udržitelný rozvoj sítě sociálních služeb</vt:lpstr>
      <vt:lpstr>Vize rozvoje do roku 2022  </vt:lpstr>
      <vt:lpstr>Snímek 24</vt:lpstr>
      <vt:lpstr>Snímek 25</vt:lpstr>
      <vt:lpstr>Snímek 26</vt:lpstr>
      <vt:lpstr>Snímek 27</vt:lpstr>
      <vt:lpstr>Snímek 28</vt:lpstr>
      <vt:lpstr>Snímek 29</vt:lpstr>
      <vt:lpstr>Snímek 30</vt:lpstr>
      <vt:lpstr>Snímek 31</vt:lpstr>
      <vt:lpstr>Pravidla řízení a koordinace sítě SSL</vt:lpstr>
      <vt:lpstr>Pravidla řízení a koordinace sítě SSL</vt:lpstr>
      <vt:lpstr>Snímek 34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Burešová Veronika</dc:creator>
  <cp:lastModifiedBy>Markéta</cp:lastModifiedBy>
  <cp:revision>385</cp:revision>
  <cp:lastPrinted>2018-12-11T13:09:54Z</cp:lastPrinted>
  <dcterms:created xsi:type="dcterms:W3CDTF">2015-12-01T09:56:21Z</dcterms:created>
  <dcterms:modified xsi:type="dcterms:W3CDTF">2019-10-14T04:58:24Z</dcterms:modified>
</cp:coreProperties>
</file>