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57" r:id="rId4"/>
    <p:sldId id="290" r:id="rId5"/>
    <p:sldId id="289" r:id="rId6"/>
    <p:sldId id="291" r:id="rId7"/>
    <p:sldId id="292" r:id="rId8"/>
    <p:sldId id="293" r:id="rId9"/>
    <p:sldId id="296" r:id="rId10"/>
    <p:sldId id="295" r:id="rId11"/>
    <p:sldId id="294" r:id="rId12"/>
  </p:sldIdLst>
  <p:sldSz cx="9144000" cy="5143500" type="screen16x9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ajs Jakub" initials="ŠJ" lastIdx="1" clrIdx="0">
    <p:extLst>
      <p:ext uri="{19B8F6BF-5375-455C-9EA6-DF929625EA0E}">
        <p15:presenceInfo xmlns:p15="http://schemas.microsoft.com/office/powerpoint/2012/main" userId="S-1-5-21-1801674531-1957994488-725345543-22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00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9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08A11BC-3D43-464C-9E9C-020ED3BE93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446DD37E-1C6B-459A-AA91-87E3C9655B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09B4DD9F-7987-48E4-BE47-AD84F1E047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04D2C8B8-26BB-4333-94A8-F425639DA8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73C119-08F9-4BDC-9A62-B9AC8B2FC9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2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D4F6F819-CE45-400C-B034-F76CD01F94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3088B3AF-DDBF-47B3-BC91-FC90BCF68E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1382D48B-A00C-4ADE-8C7B-BE8847C331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FF829CDF-F062-4D7E-8F20-BD1CBFFC88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1F8FF920-82FD-473E-9638-EE334DA1A1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A64BC89C-4311-4CDE-BFC2-7C94B3E17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423A1F-0489-4887-BE2F-E0DAEC23B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758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por">
            <a:extLst>
              <a:ext uri="{FF2B5EF4-FFF2-40B4-BE49-F238E27FC236}">
                <a16:creationId xmlns:a16="http://schemas.microsoft.com/office/drawing/2014/main" xmlns="" id="{372E5547-44C0-474C-A914-70ED7A5B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597819"/>
            <a:ext cx="6838950" cy="1102519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914650"/>
            <a:ext cx="6153150" cy="131445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7268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53B999CA-649E-4C58-AD24-121BCDC68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C7E1-15BC-48B5-ABE9-AA55E2389B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2938" y="0"/>
            <a:ext cx="1693862" cy="459462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08176" y="0"/>
            <a:ext cx="4932363" cy="459462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E41B49E-F6B9-430A-8C68-73644BA2D9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E804-1CC3-4BCC-B600-6F0D4094F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3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9BCD1E36-0EC9-4C4D-9CED-E729A8C697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AA09-DAB6-468E-A3B8-AF10FCBA4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7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7CE030F7-7ED1-45E1-9F81-7AB2A3AFDB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1DC0-0C85-41C7-B32F-AED5E695A2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8176" y="1200151"/>
            <a:ext cx="3313113" cy="339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73688" y="1200151"/>
            <a:ext cx="3313112" cy="339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601E38C7-98C2-4827-9747-4A6D16E4F6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8933-0D53-4368-9A18-6B7FC7D8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4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BDE99787-4E3F-400B-A379-533926160B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A2C8-B89D-4D1D-AB01-C6AE3FA98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93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4BF674C-249B-4786-9455-0F83D5CF81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55AE-021C-4069-A3A4-28A77B568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D17F171E-35B6-4463-9243-DBD0A0E497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407F-731C-480F-9A29-736A18049F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8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7FB93AC2-6256-42F6-9463-B28BD02E45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8D98-5286-4E61-AB55-37B8AD418D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5981DDBB-49BF-4E3B-90D7-3FC8B41157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CED6-C0D8-41C8-A024-F74150D04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D2AA8C5-DCB4-4B4D-BEF7-221543339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0"/>
            <a:ext cx="6778625" cy="76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644B45D-5EFC-4562-B54E-2A0B574DE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200151"/>
            <a:ext cx="67786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</p:txBody>
      </p:sp>
      <p:pic>
        <p:nvPicPr>
          <p:cNvPr id="1028" name="Picture 7" descr="prapor">
            <a:extLst>
              <a:ext uri="{FF2B5EF4-FFF2-40B4-BE49-F238E27FC236}">
                <a16:creationId xmlns:a16="http://schemas.microsoft.com/office/drawing/2014/main" xmlns="" id="{9A8E6432-B867-49B1-A51C-114C52BA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EED30F66-B42D-444D-BB7A-75097835D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1450" y="-7144"/>
            <a:ext cx="857250" cy="3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E481C9E-582C-46D2-A50D-C39215F00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720725" indent="-72072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435100" indent="-534988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163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431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dbor-socialni.kraj-lbc.cz/getFile/id:247783/lastUpdateDate:2014-08-07%2013:25:4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v.cz/files/clanky/15749/DP_fakultativni_sluzby_fin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xmlns="" id="{319B04CB-86F1-402F-B255-BBDED1805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0C6D8-2E7A-4324-9D75-F98C0A0C306C}" type="slidenum">
              <a:rPr lang="cs-CZ">
                <a:latin typeface="Calibri" pitchFamily="34" charset="0"/>
                <a:cs typeface="Calibri" pitchFamily="34" charset="0"/>
              </a:rPr>
              <a:pPr>
                <a:defRPr/>
              </a:pPr>
              <a:t>1</a:t>
            </a:fld>
            <a:endParaRPr lang="cs-CZ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xmlns="" id="{E02BDF62-E0BF-470B-AD9B-143989CC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49" y="2895377"/>
            <a:ext cx="7378600" cy="129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Odborné setkání </a:t>
            </a:r>
          </a:p>
          <a:p>
            <a:pPr eaLnBrk="1" hangingPunct="1"/>
            <a:r>
              <a:rPr lang="cs-CZ" altLang="cs-CZ" sz="3200" dirty="0">
                <a:latin typeface="Calibri" pitchFamily="34" charset="0"/>
                <a:cs typeface="Calibri" pitchFamily="34" charset="0"/>
              </a:rPr>
              <a:t>Vykazování pečovatelské služby</a:t>
            </a:r>
          </a:p>
        </p:txBody>
      </p:sp>
      <p:pic>
        <p:nvPicPr>
          <p:cNvPr id="5124" name="Picture 5" descr="kraj">
            <a:extLst>
              <a:ext uri="{FF2B5EF4-FFF2-40B4-BE49-F238E27FC236}">
                <a16:creationId xmlns:a16="http://schemas.microsoft.com/office/drawing/2014/main" xmlns="" id="{118F9E38-FAB7-4588-82D7-7D2F1CD1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89776" y="2674563"/>
            <a:ext cx="7711808" cy="1894902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18B684-0D59-421E-8497-955522D6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 systém - výkaz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08" t="32726" r="15876" b="40622"/>
          <a:stretch>
            <a:fillRect/>
          </a:stretch>
        </p:blipFill>
        <p:spPr bwMode="auto">
          <a:xfrm>
            <a:off x="1152426" y="1837944"/>
            <a:ext cx="6952715" cy="1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20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xmlns="" id="{DABE9DD3-0884-47A5-8623-DFA1634B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Vykazování výnosů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xmlns="" id="{37FBEE40-E736-47C4-A62B-BA3220B2A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744337"/>
              </p:ext>
            </p:extLst>
          </p:nvPr>
        </p:nvGraphicFramePr>
        <p:xfrm>
          <a:off x="694944" y="1200150"/>
          <a:ext cx="7991855" cy="3656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120">
                  <a:extLst>
                    <a:ext uri="{9D8B030D-6E8A-4147-A177-3AD203B41FA5}">
                      <a16:colId xmlns:a16="http://schemas.microsoft.com/office/drawing/2014/main" xmlns="" val="74354744"/>
                    </a:ext>
                  </a:extLst>
                </a:gridCol>
                <a:gridCol w="1033429">
                  <a:extLst>
                    <a:ext uri="{9D8B030D-6E8A-4147-A177-3AD203B41FA5}">
                      <a16:colId xmlns:a16="http://schemas.microsoft.com/office/drawing/2014/main" xmlns="" val="2146393593"/>
                    </a:ext>
                  </a:extLst>
                </a:gridCol>
                <a:gridCol w="5656306">
                  <a:extLst>
                    <a:ext uri="{9D8B030D-6E8A-4147-A177-3AD203B41FA5}">
                      <a16:colId xmlns:a16="http://schemas.microsoft.com/office/drawing/2014/main" xmlns="" val="3559045023"/>
                    </a:ext>
                  </a:extLst>
                </a:gridCol>
              </a:tblGrid>
              <a:tr h="73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Předmět vykazování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Položka výkazu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Komentář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extLst>
                  <a:ext uri="{0D108BD9-81ED-4DB2-BD59-A6C34878D82A}">
                    <a16:rowId xmlns:a16="http://schemas.microsoft.com/office/drawing/2014/main" xmlns="" val="2048066408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Péče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1.2.1.1.1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Úhrady za dle § 6 vyhlášky 505/2006 Sb.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vyjma úkonů níže uvedených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. Úkony péče jsou vykazovány na základě vyúčtovaných hodin osobám dle platného ceníku.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extLst>
                  <a:ext uri="{0D108BD9-81ED-4DB2-BD59-A6C34878D82A}">
                    <a16:rowId xmlns:a16="http://schemas.microsoft.com/office/drawing/2014/main" xmlns="" val="3694314245"/>
                  </a:ext>
                </a:extLst>
              </a:tr>
              <a:tr h="121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Ubytování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1.2.1.1.2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Úhrady za úkony dle § 6 odst. 1,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pís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. d) bod 6 až 8 vyhlášky 505/2006 Sb. (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velký nákup, praní a žehlení osobního a ložního prádla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).  Úkony jsou vykazovány na základě jejich poskytnutí (velký nákup) anebo vyúčtovaných kilogramů vypraného prádla dle platného ceníku.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extLst>
                  <a:ext uri="{0D108BD9-81ED-4DB2-BD59-A6C34878D82A}">
                    <a16:rowId xmlns:a16="http://schemas.microsoft.com/office/drawing/2014/main" xmlns="" val="4203806096"/>
                  </a:ext>
                </a:extLst>
              </a:tr>
              <a:tr h="973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Stravování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1.2.1.1.3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Úhrady za úkony dle § 6 odst. 1,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pís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. c) bod 1 a 2 vyhlášky  505/2006 Sb. (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zajištění a dovoz stravy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). Úkony stravování  jsou vykazovány na základě vyúčtovaných poskytnutí stravy dle platného ceníku.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007" marR="42007" marT="0" marB="0"/>
                </a:tc>
                <a:extLst>
                  <a:ext uri="{0D108BD9-81ED-4DB2-BD59-A6C34878D82A}">
                    <a16:rowId xmlns:a16="http://schemas.microsoft.com/office/drawing/2014/main" xmlns="" val="23684764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18B684-0D59-421E-8497-955522D6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Fakultativní činnost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D9E37EB6-A1F1-4C5F-97E8-4BEFFEDD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943" t="31794" r="20361" b="22309"/>
          <a:stretch>
            <a:fillRect/>
          </a:stretch>
        </p:blipFill>
        <p:spPr bwMode="auto">
          <a:xfrm>
            <a:off x="1014230" y="1028936"/>
            <a:ext cx="7400041" cy="34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28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18B684-0D59-421E-8497-955522D6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Fakultativní </a:t>
            </a:r>
            <a:r>
              <a:rPr lang="cs-CZ" dirty="0" err="1"/>
              <a:t>vs</a:t>
            </a:r>
            <a:r>
              <a:rPr lang="cs-CZ" dirty="0"/>
              <a:t> doplňkové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D9E37EB6-A1F1-4C5F-97E8-4BEFFEDD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Fakultativní činnost </a:t>
            </a:r>
          </a:p>
          <a:p>
            <a:pPr lvl="1"/>
            <a:r>
              <a:rPr lang="cs-CZ" sz="1800" dirty="0"/>
              <a:t>Je součástí sociální služby (např. provozní náklad na dopravu)</a:t>
            </a:r>
          </a:p>
          <a:p>
            <a:pPr lvl="1"/>
            <a:r>
              <a:rPr lang="cs-CZ" sz="1800" dirty="0"/>
              <a:t>Podle § 35, odst. 4) ZSS</a:t>
            </a:r>
          </a:p>
          <a:p>
            <a:pPr lvl="1"/>
            <a:r>
              <a:rPr lang="cs-CZ" sz="1800" dirty="0"/>
              <a:t>Úhrada za fakultativní činnosti může být stanovena v plné výši nákladů na tyto služby.</a:t>
            </a:r>
          </a:p>
          <a:p>
            <a:r>
              <a:rPr lang="cs-CZ" sz="2000" dirty="0"/>
              <a:t>Doplňková činnost</a:t>
            </a:r>
          </a:p>
          <a:p>
            <a:pPr lvl="1"/>
            <a:r>
              <a:rPr lang="cs-CZ" sz="1800" dirty="0"/>
              <a:t>Je poskytována mimo registraci např. na živnostenský list (např. pedikúra)</a:t>
            </a:r>
          </a:p>
          <a:p>
            <a:pPr lvl="1"/>
            <a:r>
              <a:rPr lang="cs-CZ" sz="1800" dirty="0"/>
              <a:t>Je obvykle vykonávána za účelem dosažení zisku</a:t>
            </a:r>
          </a:p>
          <a:p>
            <a:pPr lvl="1"/>
            <a:r>
              <a:rPr lang="cs-CZ" sz="1800" dirty="0"/>
              <a:t>Musí být účetně oddělena od služeb na něž je vynakládána 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346220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 výkaz– vykazování stravy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3943EA4-3254-4218-8E68-E7B7F019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„Podle druhu sociální služby aplikace vyžaduje vyplnit příslušné informace o způsobu zajištění stravování uživatelů služby a stravovacím provozu.“ (str. 42)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https://odbor-socialni.kraj-lbc.cz/getFile/id:247783/lastUpdateDate:2014-08-07%2013%3A25%3A47</a:t>
            </a:r>
            <a:r>
              <a:rPr lang="cs-CZ" sz="24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AAA09-DAB6-468E-A3B8-AF10FCBA4C0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053" t="36281" r="54739" b="60765"/>
          <a:stretch/>
        </p:blipFill>
        <p:spPr>
          <a:xfrm>
            <a:off x="1908176" y="1325633"/>
            <a:ext cx="3994150" cy="2532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E8E74D8-3DD6-4A56-8211-FA4CCA2DF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91" t="36281" r="23660" b="60733"/>
          <a:stretch/>
        </p:blipFill>
        <p:spPr>
          <a:xfrm>
            <a:off x="3187700" y="1704329"/>
            <a:ext cx="4762501" cy="255926"/>
          </a:xfrm>
          <a:prstGeom prst="rect">
            <a:avLst/>
          </a:prstGeom>
        </p:spPr>
      </p:pic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xmlns="" id="{7477F745-0F10-4BF4-94C4-FF41F1689EF4}"/>
              </a:ext>
            </a:extLst>
          </p:cNvPr>
          <p:cNvSpPr/>
          <p:nvPr/>
        </p:nvSpPr>
        <p:spPr>
          <a:xfrm>
            <a:off x="3423891" y="774304"/>
            <a:ext cx="2145059" cy="363106"/>
          </a:xfrm>
          <a:prstGeom prst="wedgeRectCallout">
            <a:avLst>
              <a:gd name="adj1" fmla="val 26282"/>
              <a:gd name="adj2" fmla="val 10303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Uvařená jídla vývařovnou PS</a:t>
            </a: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xmlns="" id="{3D394357-F734-4065-A20F-25099D6372FB}"/>
              </a:ext>
            </a:extLst>
          </p:cNvPr>
          <p:cNvSpPr/>
          <p:nvPr/>
        </p:nvSpPr>
        <p:spPr>
          <a:xfrm>
            <a:off x="461590" y="1721837"/>
            <a:ext cx="2145059" cy="363106"/>
          </a:xfrm>
          <a:prstGeom prst="wedgeRectCallout">
            <a:avLst>
              <a:gd name="adj1" fmla="val 76923"/>
              <a:gd name="adj2" fmla="val -181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Dodaná jídla PS</a:t>
            </a: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xmlns="" id="{F7BA3C19-5DBA-4BE4-8E7D-7F3C3F44173C}"/>
              </a:ext>
            </a:extLst>
          </p:cNvPr>
          <p:cNvSpPr/>
          <p:nvPr/>
        </p:nvSpPr>
        <p:spPr>
          <a:xfrm>
            <a:off x="6541742" y="1264988"/>
            <a:ext cx="2145059" cy="363106"/>
          </a:xfrm>
          <a:prstGeom prst="wedgeRectCallout">
            <a:avLst>
              <a:gd name="adj1" fmla="val -21795"/>
              <a:gd name="adj2" fmla="val 689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Jídla pořízená v domácnosti uživatele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 výkaz– vykazování uživatelů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AAA09-DAB6-468E-A3B8-AF10FCBA4C0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68" t="12632" r="10656" b="35948"/>
          <a:stretch>
            <a:fillRect/>
          </a:stretch>
        </p:blipFill>
        <p:spPr bwMode="auto">
          <a:xfrm>
            <a:off x="841248" y="1252728"/>
            <a:ext cx="7744968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99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Péče více pečovatelek</a:t>
            </a:r>
          </a:p>
          <a:p>
            <a:endParaRPr lang="cs-CZ" dirty="0"/>
          </a:p>
          <a:p>
            <a:r>
              <a:rPr lang="cs-CZ" dirty="0"/>
              <a:t>Výpočet provozních hodin</a:t>
            </a:r>
          </a:p>
          <a:p>
            <a:endParaRPr lang="cs-CZ" dirty="0"/>
          </a:p>
          <a:p>
            <a:r>
              <a:rPr lang="cs-CZ" dirty="0"/>
              <a:t>Péče bez úhrady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AAA09-DAB6-468E-A3B8-AF10FCBA4C09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8176" y="-18288"/>
            <a:ext cx="6778625" cy="76081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https://www.mpsv.cz/files/clanky/15749/DP_fakultativni_sluzby_final.pdf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AAA09-DAB6-468E-A3B8-AF10FCBA4C09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[jen pro čtení] [režim kompatibility]" id="{41C2E626-23BC-4787-B899-AA73D1BAD599}" vid="{DBD42054-E1F5-4C60-B162-A6849591C67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E58027C78B5F44937559AE7F0C4977" ma:contentTypeVersion="2" ma:contentTypeDescription="Vytvořit nový dokument" ma:contentTypeScope="" ma:versionID="7fc4c2c66c834b391d0f8df54f1e61f0">
  <xsd:schema xmlns:xsd="http://www.w3.org/2001/XMLSchema" xmlns:p="http://schemas.microsoft.com/office/2006/metadata/properties" xmlns:ns2="3641dffc-dd7c-45a0-917e-106f899767e0" targetNamespace="http://schemas.microsoft.com/office/2006/metadata/properties" ma:root="true" ma:fieldsID="7fa334554d531bfd0e982ae07ee83ab8" ns2:_="">
    <xsd:import namespace="3641dffc-dd7c-45a0-917e-106f899767e0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Druh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641dffc-dd7c-45a0-917e-106f899767e0" elementFormDefault="qualified">
    <xsd:import namespace="http://schemas.microsoft.com/office/2006/documentManagement/types"/>
    <xsd:element name="Kategorie" ma:index="8" ma:displayName="Kategorie" ma:default="Identifikační visačka" ma:format="Dropdown" ma:internalName="Kategorie">
      <xsd:simpleType>
        <xsd:restriction base="dms:Choice">
          <xsd:enumeration value="Identifikační visačka"/>
          <xsd:enumeration value="Nepředtištěné formuláře (dokument neobsahuje předtištěné logo atd.)"/>
          <xsd:enumeration value="Předtištěné formuláře (dokument obsahuje předtištěné logo atd.)"/>
          <xsd:enumeration value="Podpis v elektronické poště"/>
        </xsd:restriction>
      </xsd:simpleType>
    </xsd:element>
    <xsd:element name="Druh" ma:index="9" ma:displayName="Druh" ma:default="Košilky na jednání samosprávných orgánů" ma:format="Dropdown" ma:internalName="Druh">
      <xsd:simpleType>
        <xsd:restriction base="dms:Choice">
          <xsd:enumeration value="Košilky na jednání samosprávných orgánů"/>
          <xsd:enumeration value="Samospráva"/>
          <xsd:enumeration value="Přenesená působnost"/>
          <xsd:enumeration value="Odbory"/>
          <xsd:enumeration value="Ostatní"/>
          <xsd:enumeration value="Obálky"/>
          <xsd:enumeration value="C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B87F98C-FD00-4705-8E51-B2D4ED764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ffc-dd7c-45a0-917e-106f899767e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C4EEBF2-FA65-4174-97AD-3F12BD4A0BD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KUSK</Template>
  <TotalTime>1002</TotalTime>
  <Words>248</Words>
  <Application>Microsoft Office PowerPoint</Application>
  <PresentationFormat>Předvádění na obrazovce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Výchozí návrh</vt:lpstr>
      <vt:lpstr>Prezentace aplikace PowerPoint</vt:lpstr>
      <vt:lpstr>OK systém - výkaz</vt:lpstr>
      <vt:lpstr>Vykazování výnosů</vt:lpstr>
      <vt:lpstr>Fakultativní činnost </vt:lpstr>
      <vt:lpstr>Fakultativní vs doplňkové služby</vt:lpstr>
      <vt:lpstr>OK výkaz– vykazování stravy</vt:lpstr>
      <vt:lpstr>OK výkaz– vykazování uživatelů</vt:lpstr>
      <vt:lpstr>Prezentace aplikace PowerPoint</vt:lpstr>
      <vt:lpstr>Prezentace aplikace PowerPoint</vt:lpstr>
    </vt:vector>
  </TitlesOfParts>
  <Company>Animi.cz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Bradáčová Romana</dc:creator>
  <cp:lastModifiedBy>Schülerová Nela</cp:lastModifiedBy>
  <cp:revision>118</cp:revision>
  <cp:lastPrinted>2019-05-22T06:43:48Z</cp:lastPrinted>
  <dcterms:created xsi:type="dcterms:W3CDTF">2019-04-03T08:15:20Z</dcterms:created>
  <dcterms:modified xsi:type="dcterms:W3CDTF">2019-11-29T11:09:33Z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Nepředtištěné formuláře (dokument neobsahuje předtištěné logo atd.)</vt:lpwstr>
  </property>
  <property fmtid="{D5CDD505-2E9C-101B-9397-08002B2CF9AE}" pid="3" name="ContentType">
    <vt:lpwstr>Dokument</vt:lpwstr>
  </property>
  <property fmtid="{D5CDD505-2E9C-101B-9397-08002B2CF9AE}" pid="4" name="Druh">
    <vt:lpwstr>Ostatní</vt:lpwstr>
  </property>
  <property fmtid="{D5CDD505-2E9C-101B-9397-08002B2CF9AE}" pid="5" name="xd_Signature">
    <vt:lpwstr/>
  </property>
  <property fmtid="{D5CDD505-2E9C-101B-9397-08002B2CF9AE}" pid="6" name="TemplateUrl">
    <vt:lpwstr/>
  </property>
  <property fmtid="{D5CDD505-2E9C-101B-9397-08002B2CF9AE}" pid="7" name="xd_ProgID">
    <vt:lpwstr/>
  </property>
</Properties>
</file>