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5"/>
  </p:notesMasterIdLst>
  <p:handoutMasterIdLst>
    <p:handoutMasterId r:id="rId26"/>
  </p:handoutMasterIdLst>
  <p:sldIdLst>
    <p:sldId id="257" r:id="rId4"/>
    <p:sldId id="289" r:id="rId5"/>
    <p:sldId id="293" r:id="rId6"/>
    <p:sldId id="277" r:id="rId7"/>
    <p:sldId id="283" r:id="rId8"/>
    <p:sldId id="286" r:id="rId9"/>
    <p:sldId id="287" r:id="rId10"/>
    <p:sldId id="272" r:id="rId11"/>
    <p:sldId id="280" r:id="rId12"/>
    <p:sldId id="275" r:id="rId13"/>
    <p:sldId id="264" r:id="rId14"/>
    <p:sldId id="270" r:id="rId15"/>
    <p:sldId id="296" r:id="rId16"/>
    <p:sldId id="290" r:id="rId17"/>
    <p:sldId id="294" r:id="rId18"/>
    <p:sldId id="295" r:id="rId19"/>
    <p:sldId id="291" r:id="rId20"/>
    <p:sldId id="292" r:id="rId21"/>
    <p:sldId id="276" r:id="rId22"/>
    <p:sldId id="285" r:id="rId23"/>
    <p:sldId id="298" r:id="rId24"/>
  </p:sldIdLst>
  <p:sldSz cx="9144000" cy="5143500" type="screen16x9"/>
  <p:notesSz cx="9144000" cy="6858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FF"/>
    <a:srgbClr val="C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390" y="2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List1!$C$5</c:f>
              <c:strCache>
                <c:ptCount val="1"/>
                <c:pt idx="0">
                  <c:v>počet zajištěných obědů (v tis. ks)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numRef>
              <c:f>List1!$B$6:$B$8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List1!$C$6:$C$8</c:f>
              <c:numCache>
                <c:formatCode>General</c:formatCode>
                <c:ptCount val="3"/>
                <c:pt idx="0">
                  <c:v>850</c:v>
                </c:pt>
                <c:pt idx="1">
                  <c:v>767</c:v>
                </c:pt>
                <c:pt idx="2">
                  <c:v>591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12D-4651-89A2-BC7D1C7CC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812480"/>
        <c:axId val="152811304"/>
      </c:barChart>
      <c:catAx>
        <c:axId val="152812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2811304"/>
        <c:crosses val="autoZero"/>
        <c:auto val="1"/>
        <c:lblAlgn val="ctr"/>
        <c:lblOffset val="100"/>
        <c:noMultiLvlLbl val="0"/>
      </c:catAx>
      <c:valAx>
        <c:axId val="152811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28124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2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812088"/>
        <c:axId val="154460992"/>
      </c:barChart>
      <c:catAx>
        <c:axId val="152812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4460992"/>
        <c:crosses val="autoZero"/>
        <c:auto val="1"/>
        <c:lblAlgn val="ctr"/>
        <c:lblOffset val="100"/>
        <c:noMultiLvlLbl val="0"/>
      </c:catAx>
      <c:valAx>
        <c:axId val="15446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28120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2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List1!$F$5</c:f>
              <c:strCache>
                <c:ptCount val="1"/>
                <c:pt idx="0">
                  <c:v>počet uživatelů využívající dovážku stravy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List1!$E$6:$E$8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List1!$F$6:$F$8</c:f>
              <c:numCache>
                <c:formatCode>General</c:formatCode>
                <c:ptCount val="3"/>
                <c:pt idx="0">
                  <c:v>9232</c:v>
                </c:pt>
                <c:pt idx="1">
                  <c:v>8787</c:v>
                </c:pt>
                <c:pt idx="2">
                  <c:v>8334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E09-400D-ABD6-6DB60E2772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4468440"/>
        <c:axId val="154465304"/>
      </c:barChart>
      <c:catAx>
        <c:axId val="154468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4465304"/>
        <c:crosses val="autoZero"/>
        <c:auto val="1"/>
        <c:lblAlgn val="ctr"/>
        <c:lblOffset val="100"/>
        <c:noMultiLvlLbl val="0"/>
      </c:catAx>
      <c:valAx>
        <c:axId val="154465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44684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D08A11BC-3D43-464C-9E9C-020ED3BE93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446DD37E-1C6B-459A-AA91-87E3C9655BD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09B4DD9F-7987-48E4-BE47-AD84F1E0473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04D2C8B8-26BB-4333-94A8-F425639DA87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E73C119-08F9-4BDC-9A62-B9AC8B2FC9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28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D4F6F819-CE45-400C-B034-F76CD01F945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3088B3AF-DDBF-47B3-BC91-FC90BCF68EC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1382D48B-A00C-4ADE-8C7B-BE8847C3313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6000" y="514350"/>
            <a:ext cx="4572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xmlns="" id="{FF829CDF-F062-4D7E-8F20-BD1CBFFC881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xmlns="" id="{1F8FF920-82FD-473E-9638-EE334DA1A15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xmlns="" id="{A64BC89C-4311-4CDE-BFC2-7C94B3E176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A423A1F-0489-4887-BE2F-E0DAEC23B9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758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por">
            <a:extLst>
              <a:ext uri="{FF2B5EF4-FFF2-40B4-BE49-F238E27FC236}">
                <a16:creationId xmlns:a16="http://schemas.microsoft.com/office/drawing/2014/main" xmlns="" id="{372E5547-44C0-474C-A914-70ED7A5B9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1597819"/>
            <a:ext cx="6838950" cy="1102519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cs-CZ" noProof="0"/>
              <a:t>Kliknutím lze upravit styl.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2914650"/>
            <a:ext cx="6153150" cy="1314450"/>
          </a:xfrm>
        </p:spPr>
        <p:txBody>
          <a:bodyPr lIns="91440" tIns="45720" rIns="91440" bIns="45720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noProof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72684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53B999CA-649E-4C58-AD24-121BCDC68AC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8C7E1-15BC-48B5-ABE9-AA55E2389B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269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92938" y="0"/>
            <a:ext cx="1693862" cy="4594622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908176" y="0"/>
            <a:ext cx="4932363" cy="4594622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CE41B49E-F6B9-430A-8C68-73644BA2D90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8E804-1CC3-4BCC-B600-6F0D4094F8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8239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9BCD1E36-0EC9-4C4D-9CED-E729A8C697C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AAA09-DAB6-468E-A3B8-AF10FCBA4C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176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7CE030F7-7ED1-45E1-9F81-7AB2A3AFDB7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51DC0-0C85-41C7-B32F-AED5E695A2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6096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908176" y="1200151"/>
            <a:ext cx="3313113" cy="33944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73688" y="1200151"/>
            <a:ext cx="3313112" cy="33944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601E38C7-98C2-4827-9747-4A6D16E4F68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18933-0D53-4368-9A18-6B7FC7D80E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384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9" y="1878806"/>
            <a:ext cx="3868737" cy="276344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788" cy="276344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xmlns="" id="{BDE99787-4E3F-400B-A379-533926160BE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5A2C8-B89D-4D1D-AB01-C6AE3FA98E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934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xmlns="" id="{B4BF674C-249B-4786-9455-0F83D5CF810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555AE-021C-4069-A3A4-28A77B568E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966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xmlns="" id="{D17F171E-35B6-4463-9243-DBD0A0E4975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C407F-731C-480F-9A29-736A18049F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85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7FB93AC2-6256-42F6-9463-B28BD02E452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E8D98-5286-4E61-AB55-37B8AD418D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9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5981DDBB-49BF-4E3B-90D7-3FC8B41157B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3CED6-C0D8-41C8-A024-F74150D045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0910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1D2AA8C5-DCB4-4B4D-BEF7-2215433391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08176" y="0"/>
            <a:ext cx="6778625" cy="760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5644B45D-5EFC-4562-B54E-2A0B574DEC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6" y="1200151"/>
            <a:ext cx="6778625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</p:txBody>
      </p:sp>
      <p:pic>
        <p:nvPicPr>
          <p:cNvPr id="1028" name="Picture 7" descr="prapor">
            <a:extLst>
              <a:ext uri="{FF2B5EF4-FFF2-40B4-BE49-F238E27FC236}">
                <a16:creationId xmlns:a16="http://schemas.microsoft.com/office/drawing/2014/main" xmlns="" id="{9A8E6432-B867-49B1-A51C-114C52BA1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9">
            <a:extLst>
              <a:ext uri="{FF2B5EF4-FFF2-40B4-BE49-F238E27FC236}">
                <a16:creationId xmlns:a16="http://schemas.microsoft.com/office/drawing/2014/main" xmlns="" id="{EED30F66-B42D-444D-BB7A-75097835D7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1450" y="-7144"/>
            <a:ext cx="857250" cy="369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38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E481C9E-582C-46D2-A50D-C39215F005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720725" indent="-720725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435100" indent="-534988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5163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31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75113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1">
            <a:extLst>
              <a:ext uri="{FF2B5EF4-FFF2-40B4-BE49-F238E27FC236}">
                <a16:creationId xmlns:a16="http://schemas.microsoft.com/office/drawing/2014/main" xmlns="" id="{319B04CB-86F1-402F-B255-BBDED1805F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0C6D8-2E7A-4324-9D75-F98C0A0C306C}" type="slidenum">
              <a:rPr lang="cs-CZ">
                <a:latin typeface="Calibri" pitchFamily="34" charset="0"/>
                <a:cs typeface="Calibri" pitchFamily="34" charset="0"/>
              </a:rPr>
              <a:pPr>
                <a:defRPr/>
              </a:pPr>
              <a:t>1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xmlns="" id="{E02BDF62-E0BF-470B-AD9B-143989CC3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649" y="2895377"/>
            <a:ext cx="7378600" cy="129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3200" dirty="0">
                <a:latin typeface="Calibri" pitchFamily="34" charset="0"/>
                <a:cs typeface="Calibri" pitchFamily="34" charset="0"/>
              </a:rPr>
              <a:t>Příprava </a:t>
            </a:r>
          </a:p>
          <a:p>
            <a:pPr eaLnBrk="1" hangingPunct="1"/>
            <a:r>
              <a:rPr lang="cs-CZ" altLang="cs-CZ" sz="3200" dirty="0">
                <a:latin typeface="Calibri" pitchFamily="34" charset="0"/>
                <a:cs typeface="Calibri" pitchFamily="34" charset="0"/>
              </a:rPr>
              <a:t>Střednědobého plánu </a:t>
            </a:r>
          </a:p>
          <a:p>
            <a:pPr eaLnBrk="1" hangingPunct="1"/>
            <a:r>
              <a:rPr lang="cs-CZ" altLang="cs-CZ" sz="3200" dirty="0">
                <a:latin typeface="Calibri" pitchFamily="34" charset="0"/>
                <a:cs typeface="Calibri" pitchFamily="34" charset="0"/>
              </a:rPr>
              <a:t>rozvoje sociálních služeb 2020-2022</a:t>
            </a:r>
          </a:p>
          <a:p>
            <a:pPr eaLnBrk="1" hangingPunct="1"/>
            <a:r>
              <a:rPr lang="cs-CZ" altLang="cs-CZ" sz="3200" dirty="0">
                <a:latin typeface="Calibri" pitchFamily="34" charset="0"/>
                <a:cs typeface="Calibri" pitchFamily="34" charset="0"/>
              </a:rPr>
              <a:t>a vize dostupnosti pečovatelské služby</a:t>
            </a:r>
          </a:p>
          <a:p>
            <a:pPr algn="r" eaLnBrk="1" hangingPunct="1"/>
            <a:endParaRPr lang="cs-CZ" altLang="cs-CZ" sz="2000" dirty="0">
              <a:latin typeface="Calibri" pitchFamily="34" charset="0"/>
              <a:cs typeface="Calibri" pitchFamily="34" charset="0"/>
            </a:endParaRPr>
          </a:p>
          <a:p>
            <a:pPr algn="r" eaLnBrk="1" hangingPunct="1"/>
            <a:r>
              <a:rPr lang="cs-CZ" altLang="cs-CZ" sz="2000" dirty="0">
                <a:latin typeface="Calibri" pitchFamily="34" charset="0"/>
                <a:cs typeface="Calibri" pitchFamily="34" charset="0"/>
              </a:rPr>
              <a:t>Jakub </a:t>
            </a:r>
            <a:r>
              <a:rPr lang="cs-CZ" altLang="cs-CZ" sz="2000" dirty="0" err="1">
                <a:latin typeface="Calibri" pitchFamily="34" charset="0"/>
                <a:cs typeface="Calibri" pitchFamily="34" charset="0"/>
              </a:rPr>
              <a:t>Šlajs</a:t>
            </a:r>
            <a:endParaRPr lang="cs-CZ" altLang="cs-CZ" sz="32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124" name="Picture 5" descr="kraj">
            <a:extLst>
              <a:ext uri="{FF2B5EF4-FFF2-40B4-BE49-F238E27FC236}">
                <a16:creationId xmlns:a16="http://schemas.microsoft.com/office/drawing/2014/main" xmlns="" id="{118F9E38-FAB7-4588-82D7-7D2F1CD1A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1" y="0"/>
            <a:ext cx="9150351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-6351" y="2272109"/>
            <a:ext cx="7711808" cy="1894902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6599103" y="4395729"/>
            <a:ext cx="2544897" cy="571041"/>
          </a:xfrm>
          <a:prstGeom prst="rect">
            <a:avLst/>
          </a:prstGeom>
          <a:solidFill>
            <a:srgbClr val="00B0F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Vize - Pobytová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7700" y="1200151"/>
            <a:ext cx="8039101" cy="3394472"/>
          </a:xfrm>
        </p:spPr>
        <p:txBody>
          <a:bodyPr/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Chceme co nejméně navyšovat kapacity pobytových služeb v  síti  a jen tam, kde je to nezbytné.</a:t>
            </a:r>
          </a:p>
          <a:p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V roce 2017 byla 1/3 lůžek v DS obsazena lidmi bez PNP nebo PNP 1. </a:t>
            </a:r>
          </a:p>
          <a:p>
            <a:endParaRPr lang="cs-CZ" sz="2400" b="1" dirty="0">
              <a:latin typeface="Calibri" pitchFamily="34" charset="0"/>
              <a:cs typeface="Calibri" pitchFamily="34" charset="0"/>
            </a:endParaRPr>
          </a:p>
          <a:p>
            <a:r>
              <a:rPr lang="cs-CZ" sz="2400" b="1" dirty="0">
                <a:latin typeface="Calibri" pitchFamily="34" charset="0"/>
                <a:cs typeface="Calibri" pitchFamily="34" charset="0"/>
              </a:rPr>
              <a:t>Vize: Pobytové služby jsou pro osoby středně až úplně závislé na pomoci. </a:t>
            </a:r>
          </a:p>
          <a:p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10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340864" y="1152144"/>
            <a:ext cx="6341224" cy="440986"/>
          </a:xfrm>
          <a:prstGeom prst="rect">
            <a:avLst/>
          </a:prstGeom>
          <a:solidFill>
            <a:schemeClr val="accent1">
              <a:lumMod val="75000"/>
              <a:alpha val="2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009262" y="1595580"/>
            <a:ext cx="3928959" cy="346341"/>
          </a:xfrm>
          <a:prstGeom prst="rect">
            <a:avLst/>
          </a:prstGeom>
          <a:solidFill>
            <a:schemeClr val="accent1">
              <a:lumMod val="75000"/>
              <a:alpha val="2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336154" y="3612917"/>
            <a:ext cx="7095745" cy="86868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185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Vize rozvoje pečovatelské služby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153401" cy="3394472"/>
          </a:xfrm>
        </p:spPr>
        <p:txBody>
          <a:bodyPr/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Pečovatelská služba umožňuje lidem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b="1" dirty="0">
                <a:latin typeface="Calibri" pitchFamily="34" charset="0"/>
                <a:cs typeface="Calibri" pitchFamily="34" charset="0"/>
              </a:rPr>
              <a:t>žít co nejdéle doma.</a:t>
            </a:r>
          </a:p>
          <a:p>
            <a:endParaRPr lang="cs-CZ" sz="2400" b="1" dirty="0">
              <a:latin typeface="Calibri" pitchFamily="34" charset="0"/>
              <a:cs typeface="Calibri" pitchFamily="34" charset="0"/>
            </a:endParaRP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Je dostupná </a:t>
            </a:r>
          </a:p>
          <a:p>
            <a:pPr lvl="1"/>
            <a:r>
              <a:rPr lang="cs-CZ" sz="2000" b="1" dirty="0">
                <a:latin typeface="Calibri" pitchFamily="34" charset="0"/>
                <a:cs typeface="Calibri" pitchFamily="34" charset="0"/>
              </a:rPr>
              <a:t>lidem v nepříznivé sociální situaci</a:t>
            </a:r>
          </a:p>
          <a:p>
            <a:pPr lvl="1"/>
            <a:r>
              <a:rPr lang="cs-CZ" sz="2000" b="1" dirty="0">
                <a:latin typeface="Calibri" pitchFamily="34" charset="0"/>
                <a:cs typeface="Calibri" pitchFamily="34" charset="0"/>
              </a:rPr>
              <a:t>všem cílovým skupinám</a:t>
            </a:r>
          </a:p>
          <a:p>
            <a:pPr lvl="1"/>
            <a:r>
              <a:rPr lang="cs-CZ" sz="2000" b="1" dirty="0">
                <a:latin typeface="Calibri" pitchFamily="34" charset="0"/>
                <a:cs typeface="Calibri" pitchFamily="34" charset="0"/>
              </a:rPr>
              <a:t>v čase odpovídajícím potřebám lidí</a:t>
            </a:r>
          </a:p>
          <a:p>
            <a:pPr lvl="1"/>
            <a:r>
              <a:rPr lang="cs-CZ" sz="2000" b="1" dirty="0">
                <a:latin typeface="Calibri" pitchFamily="34" charset="0"/>
                <a:cs typeface="Calibri" pitchFamily="34" charset="0"/>
              </a:rPr>
              <a:t>na území stanoveném v pověření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11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179575" y="1508760"/>
            <a:ext cx="3063241" cy="59436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978407" y="1197864"/>
            <a:ext cx="5056633" cy="795528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962655" y="1572768"/>
            <a:ext cx="806935" cy="396303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3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0"/>
            <a:ext cx="7235824" cy="76081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Vize rozvoje pečovatelské služby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153401" cy="3394472"/>
          </a:xfrm>
        </p:spPr>
        <p:txBody>
          <a:bodyPr/>
          <a:lstStyle/>
          <a:p>
            <a:pPr marL="0" indent="0">
              <a:buNone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Pečovatelská služba je základní široce dostupná služba terénní sociální péče garantovaná v území Středočeského kraje.  Je poskytovaná osobám v nepříznivé sociální situaci, které mají sníženou soběstačnost z důvodu věku, chronického onemocnění (včetně psychického) nebo zdravotního postižení (fyzického, mentálního, smyslového) a rodinám s dětmi, jejichž situace vyžaduje pomoc jiné fyzické osoby. Služba napomáhá životu v přirozeném prostředí, udržení běžných vazeb člověka ve společnosti a ve využívání veřejně dostupných služeb.</a:t>
            </a:r>
          </a:p>
          <a:p>
            <a:pPr marL="0" indent="0">
              <a:buNone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Akcentuje především nezastupitelné úkony přímé osobní péče. Nenahrazuje rodinu ani běžně dostupné veřejné služby, které mohou zastat úkony jako dovážka stravy, úklid nebo praní a žehlení prádla a aktivně je dopomáhá uživatelům je zapojovat, vyhledávat a využívat. Vyhodnocuje, zda jsou dostupné služby poskytovány v náležité kvalitě. </a:t>
            </a:r>
          </a:p>
          <a:p>
            <a:pPr marL="0" indent="0">
              <a:buNone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Při poskytování dbá poskytovatel na to, aby informoval a podporoval přirozené okolí uživatele, zejména členy rodiny, o možnostech péče a podpory včetně základní edukace v oblastech metod péče, zajištění a používání kompenzačních pomůcek či řešení bezbariérové domácnosti.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12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DF12A87E-CC65-4FC1-8003-AC5DFD2D12C0}"/>
              </a:ext>
            </a:extLst>
          </p:cNvPr>
          <p:cNvSpPr/>
          <p:nvPr/>
        </p:nvSpPr>
        <p:spPr>
          <a:xfrm>
            <a:off x="457199" y="3962398"/>
            <a:ext cx="8229602" cy="1016001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346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0"/>
            <a:ext cx="7235824" cy="760810"/>
          </a:xfrm>
        </p:spPr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Co je třeba udělat při posouzení nepříznivé sociální situace?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5528" y="1200151"/>
            <a:ext cx="7891273" cy="3394472"/>
          </a:xfrm>
        </p:spPr>
        <p:txBody>
          <a:bodyPr/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Posouzení funkčních schopností člověka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Zda a jak se může na péči podílet rodina, sousedé, komunita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Zda existují dostupné služby, které člověk může využít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Zda existuje například bezbariérové bydlení, které by mohl člověk využít?</a:t>
            </a: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13A4CA1B-3E89-40A8-A34B-366392FC961A}"/>
              </a:ext>
            </a:extLst>
          </p:cNvPr>
          <p:cNvSpPr/>
          <p:nvPr/>
        </p:nvSpPr>
        <p:spPr>
          <a:xfrm>
            <a:off x="1435607" y="1553464"/>
            <a:ext cx="7003543" cy="351536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938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0"/>
            <a:ext cx="7235824" cy="76081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Opatření stanovená od 1. 1. 2020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283146" cy="3748730"/>
          </a:xfrm>
        </p:spPr>
        <p:txBody>
          <a:bodyPr/>
          <a:lstStyle/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Služby garantují dostupnost 7 dní v týdnu 365 dní v roce, nejméně od 7 do 19 hodin;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Posilování personálních kapacit pečovatelské služby;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Podpora profesionalizace a zvyšování odbornosti malých pečovatelských služeb;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Podpora vzdělávání pracovníků v přímé osobní péči o všechny cílové skupiny;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Aktivní mapování a vyhledávání běžně dostupných služeb, které mohou zastat úkony jako dovážka stravy, úklid nebo praní a žehlení prádla; tj. nejedná se o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zákaz těchto činností</a:t>
            </a: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14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CC98B3DF-4DAD-4265-85C3-A345B5DCA8B1}"/>
              </a:ext>
            </a:extLst>
          </p:cNvPr>
          <p:cNvSpPr/>
          <p:nvPr/>
        </p:nvSpPr>
        <p:spPr>
          <a:xfrm>
            <a:off x="2908807" y="4153353"/>
            <a:ext cx="4596893" cy="412297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E3C92799-6D16-4D62-B015-3DD43DDA27F1}"/>
              </a:ext>
            </a:extLst>
          </p:cNvPr>
          <p:cNvSpPr/>
          <p:nvPr/>
        </p:nvSpPr>
        <p:spPr>
          <a:xfrm>
            <a:off x="1028700" y="1835603"/>
            <a:ext cx="6477000" cy="412297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879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0"/>
            <a:ext cx="7235824" cy="76081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Vývoj rozvážky obědů 2016-2018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15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1040FED0-07CE-4D43-8D36-2D3EB707EE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83742"/>
              </p:ext>
            </p:extLst>
          </p:nvPr>
        </p:nvGraphicFramePr>
        <p:xfrm>
          <a:off x="222250" y="1003300"/>
          <a:ext cx="8483600" cy="389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5525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0"/>
            <a:ext cx="7235824" cy="76081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Vývoj rozvážky obědů 2016-2018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16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1040FED0-07CE-4D43-8D36-2D3EB707EE23}"/>
              </a:ext>
            </a:extLst>
          </p:cNvPr>
          <p:cNvGraphicFramePr>
            <a:graphicFrameLocks/>
          </p:cNvGraphicFramePr>
          <p:nvPr/>
        </p:nvGraphicFramePr>
        <p:xfrm>
          <a:off x="222250" y="1003300"/>
          <a:ext cx="8483600" cy="389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xmlns="" id="{9F3D6805-87D5-4C92-9298-B11B42F790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2081770"/>
              </p:ext>
            </p:extLst>
          </p:nvPr>
        </p:nvGraphicFramePr>
        <p:xfrm>
          <a:off x="171450" y="1200150"/>
          <a:ext cx="8750300" cy="3695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7391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0"/>
            <a:ext cx="7235824" cy="76081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Opatření stanovená od 1. 1. 2021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153401" cy="3394472"/>
          </a:xfrm>
        </p:spPr>
        <p:txBody>
          <a:bodyPr/>
          <a:lstStyle/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Nastavení garantované územní působnosti v Síti (zjištění bílých míst);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Služby jsou dostupné všem cílovým skupinám: osobám se sníženou soběstačností z důvodu věku, osobám se zdravotním postižením a rodinám s dětmi;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Podíl sociální práce nejméně v poměru 1 sociální pracovník na 20 pracovníků v sociálních službách;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Řešení nákladů spojených s dostupností ve smyslu vymezení teritoriality služby;</a:t>
            </a:r>
          </a:p>
          <a:p>
            <a:pPr marL="0" lv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17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5DF88331-46E5-48DE-A0B7-D6C90B8CF92E}"/>
              </a:ext>
            </a:extLst>
          </p:cNvPr>
          <p:cNvSpPr/>
          <p:nvPr/>
        </p:nvSpPr>
        <p:spPr>
          <a:xfrm>
            <a:off x="1028700" y="3531052"/>
            <a:ext cx="7658101" cy="647248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243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0"/>
            <a:ext cx="7235824" cy="76081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Opatření stanovená od 1. 1. 2022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153401" cy="3394472"/>
          </a:xfrm>
        </p:spPr>
        <p:txBody>
          <a:bodyPr/>
          <a:lstStyle/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Převod kapacitních jednotek v krajské síti sociálních služeb z přepočtených úvazků v přímé péči na počet smluvních hodin péče/rok v kombinaci s přepočteným úvazkem sociálních pracovníků. Tato změna neproběhne dříve, než úhrady uživatelů za úkony osobní péče budou činit 75% výnosů pečovatelských služeb, převod bude rovněž předmětem veřejného projednání s poskytovateli soc. služeb zařazených do Sítě poskytovatelů SK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18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A5CCEFDD-1815-4D83-88E5-B32302BEA8E3}"/>
              </a:ext>
            </a:extLst>
          </p:cNvPr>
          <p:cNvSpPr/>
          <p:nvPr/>
        </p:nvSpPr>
        <p:spPr>
          <a:xfrm>
            <a:off x="2584957" y="2064203"/>
            <a:ext cx="5981193" cy="412297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1DE400D5-B1B6-4669-A797-AEE104B319B9}"/>
              </a:ext>
            </a:extLst>
          </p:cNvPr>
          <p:cNvSpPr/>
          <p:nvPr/>
        </p:nvSpPr>
        <p:spPr>
          <a:xfrm>
            <a:off x="1149857" y="2476953"/>
            <a:ext cx="7416293" cy="990147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812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58900" y="0"/>
            <a:ext cx="7785100" cy="760810"/>
          </a:xfrm>
        </p:spPr>
        <p:txBody>
          <a:bodyPr/>
          <a:lstStyle/>
          <a:p>
            <a:pPr marL="492125" indent="0">
              <a:buNone/>
            </a:pPr>
            <a:r>
              <a:rPr lang="cs-CZ" sz="2800" b="1" dirty="0">
                <a:latin typeface="Calibri" pitchFamily="34" charset="0"/>
                <a:cs typeface="Calibri" pitchFamily="34" charset="0"/>
              </a:rPr>
              <a:t>Tržby pečovatelských služeb 2018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153401" cy="3394472"/>
          </a:xfrm>
        </p:spPr>
        <p:txBody>
          <a:bodyPr/>
          <a:lstStyle/>
          <a:p>
            <a:pPr marL="835025" indent="-342900">
              <a:buFont typeface="Arial" panose="020B0604020202020204" pitchFamily="34" charset="0"/>
              <a:buChar char="•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Od klientů vybráno 61,5 mil. Kč</a:t>
            </a:r>
          </a:p>
          <a:p>
            <a:pPr marL="1549400" lvl="1" indent="-342900"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33,1mil. Kč za péči účtovanou časem </a:t>
            </a:r>
          </a:p>
          <a:p>
            <a:pPr marL="1549400" lvl="1" indent="-342900"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25mil. Kč za dovážku a poskytnutí stravy</a:t>
            </a:r>
          </a:p>
          <a:p>
            <a:pPr marL="1549400" lvl="1" indent="-342900"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1,2mil. Kč za nákupy</a:t>
            </a:r>
          </a:p>
          <a:p>
            <a:pPr marL="1549400" lvl="1" indent="-342900"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2,2mil. Kč za praní a žehlení prádla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19</a:t>
            </a:fld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68BE377E-96D5-48A4-907F-70217650F047}"/>
              </a:ext>
            </a:extLst>
          </p:cNvPr>
          <p:cNvSpPr/>
          <p:nvPr/>
        </p:nvSpPr>
        <p:spPr>
          <a:xfrm>
            <a:off x="1619503" y="1759403"/>
            <a:ext cx="5981193" cy="412297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849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Harmonogram projednávání SPRSS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Veřejné projednání +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zahájení připomínkování SPRSS		4.10.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Konec připomínkování SPRSS 		15.10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Vypořádání připomínek 	16.10.-28.10.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Projednání ZK 		 		25.11.</a:t>
            </a:r>
          </a:p>
          <a:p>
            <a:pPr marL="0" indent="0">
              <a:buNone/>
            </a:pPr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2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  <p:pic>
        <p:nvPicPr>
          <p:cNvPr id="5124" name="Picture 4" descr="https://img.cncenter.cz/img/11/normal690/3207528_uklizecka-prace-v0.jpg?v=0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5489" r="9182" b="-410"/>
          <a:stretch>
            <a:fillRect/>
          </a:stretch>
        </p:blipFill>
        <p:spPr bwMode="auto">
          <a:xfrm>
            <a:off x="-161008" y="-1"/>
            <a:ext cx="4954134" cy="5316279"/>
          </a:xfrm>
          <a:prstGeom prst="rect">
            <a:avLst/>
          </a:prstGeom>
          <a:noFill/>
        </p:spPr>
      </p:pic>
      <p:pic>
        <p:nvPicPr>
          <p:cNvPr id="5122" name="Picture 2" descr="https://www.radiokromeriz.cz/mg_chps_fotonovinky_mf13525.jpg"/>
          <p:cNvPicPr>
            <a:picLocks noChangeAspect="1" noChangeArrowheads="1"/>
          </p:cNvPicPr>
          <p:nvPr/>
        </p:nvPicPr>
        <p:blipFill>
          <a:blip r:embed="rId3" cstate="print"/>
          <a:srcRect l="26659" r="14699" b="185"/>
          <a:stretch>
            <a:fillRect/>
          </a:stretch>
        </p:blipFill>
        <p:spPr bwMode="auto">
          <a:xfrm>
            <a:off x="4423144" y="0"/>
            <a:ext cx="4720856" cy="5357090"/>
          </a:xfrm>
          <a:prstGeom prst="rect">
            <a:avLst/>
          </a:prstGeom>
          <a:noFill/>
        </p:spPr>
      </p:pic>
      <p:sp>
        <p:nvSpPr>
          <p:cNvPr id="7" name="Obdélník 6"/>
          <p:cNvSpPr/>
          <p:nvPr/>
        </p:nvSpPr>
        <p:spPr>
          <a:xfrm>
            <a:off x="3873205" y="-228600"/>
            <a:ext cx="520995" cy="6112243"/>
          </a:xfrm>
          <a:prstGeom prst="rect">
            <a:avLst/>
          </a:prstGeom>
          <a:solidFill>
            <a:srgbClr val="FFFF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rafovaná šipka doprava 7"/>
          <p:cNvSpPr/>
          <p:nvPr/>
        </p:nvSpPr>
        <p:spPr>
          <a:xfrm>
            <a:off x="2754423" y="2578396"/>
            <a:ext cx="4391247" cy="2020186"/>
          </a:xfrm>
          <a:prstGeom prst="stripedRightArrow">
            <a:avLst>
              <a:gd name="adj1" fmla="val 59474"/>
              <a:gd name="adj2" fmla="val 12526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AE19B75-BB30-4FF7-924A-1789F4E48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Děkuji za pozornost.</a:t>
            </a:r>
          </a:p>
          <a:p>
            <a:endParaRPr lang="cs-CZ" dirty="0"/>
          </a:p>
          <a:p>
            <a:endParaRPr lang="cs-CZ" dirty="0"/>
          </a:p>
          <a:p>
            <a:pPr marL="0" indent="0" algn="r">
              <a:buNone/>
            </a:pPr>
            <a:r>
              <a:rPr lang="cs-CZ" dirty="0"/>
              <a:t>Jakub Šlajs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B4D6EB2D-62FF-49C9-8815-2BE220DE88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14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altLang="cs-CZ" sz="24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altLang="cs-CZ" sz="24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altLang="cs-CZ" sz="24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altLang="cs-CZ" sz="3200" b="1" dirty="0">
                <a:latin typeface="Calibri" pitchFamily="34" charset="0"/>
                <a:cs typeface="Calibri" pitchFamily="34" charset="0"/>
              </a:rPr>
              <a:t>Vize dostupnosti pečovatelské služby</a:t>
            </a:r>
          </a:p>
          <a:p>
            <a:pPr marL="0" indent="0" algn="ctr">
              <a:buNone/>
            </a:pPr>
            <a:r>
              <a:rPr lang="cs-CZ" altLang="cs-CZ" sz="2400" i="1" dirty="0">
                <a:latin typeface="Calibri" pitchFamily="34" charset="0"/>
                <a:cs typeface="Calibri" pitchFamily="34" charset="0"/>
              </a:rPr>
              <a:t>dle shrnutí výstupů z pracovních skupin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3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AFA59E29-9143-4738-A165-BC7C27D7CF04}"/>
              </a:ext>
            </a:extLst>
          </p:cNvPr>
          <p:cNvSpPr/>
          <p:nvPr/>
        </p:nvSpPr>
        <p:spPr>
          <a:xfrm>
            <a:off x="1276350" y="2279649"/>
            <a:ext cx="7711808" cy="815403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843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Současná situace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7700" y="1200151"/>
            <a:ext cx="8039101" cy="3394472"/>
          </a:xfrm>
        </p:spPr>
        <p:txBody>
          <a:bodyPr/>
          <a:lstStyle/>
          <a:p>
            <a:r>
              <a:rPr lang="cs-CZ" dirty="0">
                <a:latin typeface="Calibri" pitchFamily="34" charset="0"/>
                <a:cs typeface="Calibri" pitchFamily="34" charset="0"/>
              </a:rPr>
              <a:t>Kraj je podle § 95 ZSS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odpovědný za dostupnost sociálních služeb na svém území </a:t>
            </a:r>
          </a:p>
          <a:p>
            <a:endParaRPr lang="cs-CZ" dirty="0">
              <a:latin typeface="Calibri" pitchFamily="34" charset="0"/>
              <a:cs typeface="Calibri" pitchFamily="34" charset="0"/>
            </a:endParaRPr>
          </a:p>
          <a:p>
            <a:r>
              <a:rPr lang="cs-CZ" dirty="0">
                <a:latin typeface="Calibri" pitchFamily="34" charset="0"/>
                <a:cs typeface="Calibri" pitchFamily="34" charset="0"/>
              </a:rPr>
              <a:t>Pečovatelská služba je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základní odborná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služba sociální péče v území s největším pokrytím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4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271015" y="2633472"/>
            <a:ext cx="6912865" cy="877824"/>
          </a:xfrm>
          <a:prstGeom prst="rect">
            <a:avLst/>
          </a:prstGeom>
          <a:solidFill>
            <a:srgbClr val="92D05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885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itchFamily="34" charset="0"/>
                <a:cs typeface="Arial" pitchFamily="34" charset="0"/>
              </a:rPr>
              <a:t>SGEI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5528" y="1200151"/>
            <a:ext cx="7891273" cy="3394472"/>
          </a:xfrm>
        </p:spPr>
        <p:txBody>
          <a:bodyPr/>
          <a:lstStyle/>
          <a:p>
            <a:r>
              <a:rPr lang="cs-CZ" dirty="0">
                <a:latin typeface="Arial" pitchFamily="34" charset="0"/>
                <a:cs typeface="Arial" pitchFamily="34" charset="0"/>
              </a:rPr>
              <a:t>Sociální služby jsou poskytovány v režimu rozhodnutí EK č.2012/21/EU, tzv. SGEI: </a:t>
            </a:r>
          </a:p>
          <a:p>
            <a:endParaRPr lang="cs-CZ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itchFamily="34" charset="0"/>
                <a:cs typeface="Arial" pitchFamily="34" charset="0"/>
              </a:rPr>
              <a:t>„ Opodstatněnost finanční podpory služeb obecného zájmu ze strany veřejných subjektů vychází z tržního selhání v oblasti nabídky těchto služeb.“</a:t>
            </a:r>
          </a:p>
          <a:p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7D046984-9587-4CDD-8A35-22AC493A2714}"/>
              </a:ext>
            </a:extLst>
          </p:cNvPr>
          <p:cNvSpPr/>
          <p:nvPr/>
        </p:nvSpPr>
        <p:spPr>
          <a:xfrm>
            <a:off x="457199" y="2571750"/>
            <a:ext cx="8229602" cy="192405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3512E155-B789-44D6-9B64-890366F90BD2}"/>
              </a:ext>
            </a:extLst>
          </p:cNvPr>
          <p:cNvSpPr/>
          <p:nvPr/>
        </p:nvSpPr>
        <p:spPr>
          <a:xfrm>
            <a:off x="2120900" y="3533776"/>
            <a:ext cx="2895600" cy="409574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Současná situace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7700" y="1200151"/>
            <a:ext cx="8039101" cy="3394472"/>
          </a:xfrm>
        </p:spPr>
        <p:txBody>
          <a:bodyPr/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94 pečovatelských služeb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ve SK pracuje každá zcela jinak, v jiném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čase</a:t>
            </a:r>
            <a:r>
              <a:rPr lang="cs-CZ" dirty="0">
                <a:latin typeface="Calibri" pitchFamily="34" charset="0"/>
                <a:cs typeface="Calibri" pitchFamily="34" charset="0"/>
              </a:rPr>
              <a:t> (od 7-14 do7/24), s jiným počtem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pečovatelek</a:t>
            </a:r>
            <a:r>
              <a:rPr lang="cs-CZ" dirty="0">
                <a:latin typeface="Calibri" pitchFamily="34" charset="0"/>
                <a:cs typeface="Calibri" pitchFamily="34" charset="0"/>
              </a:rPr>
              <a:t> (od 0,87po 69,43 úvazků), pro jiné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cílové skupiny</a:t>
            </a:r>
            <a:r>
              <a:rPr lang="cs-CZ" dirty="0">
                <a:latin typeface="Calibri" pitchFamily="34" charset="0"/>
                <a:cs typeface="Calibri" pitchFamily="34" charset="0"/>
              </a:rPr>
              <a:t>,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>
                <a:latin typeface="Calibri" pitchFamily="34" charset="0"/>
                <a:cs typeface="Calibri" pitchFamily="34" charset="0"/>
              </a:rPr>
              <a:t>cca 60% je poskytováno </a:t>
            </a:r>
            <a:br>
              <a:rPr lang="cs-CZ" dirty="0">
                <a:latin typeface="Calibri" pitchFamily="34" charset="0"/>
                <a:cs typeface="Calibri" pitchFamily="34" charset="0"/>
              </a:rPr>
            </a:br>
            <a:r>
              <a:rPr lang="cs-CZ" dirty="0">
                <a:latin typeface="Calibri" pitchFamily="34" charset="0"/>
                <a:cs typeface="Calibri" pitchFamily="34" charset="0"/>
              </a:rPr>
              <a:t>ve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městech</a:t>
            </a:r>
            <a:r>
              <a:rPr lang="cs-CZ" dirty="0">
                <a:latin typeface="Calibri" pitchFamily="34" charset="0"/>
                <a:cs typeface="Calibri" pitchFamily="34" charset="0"/>
              </a:rPr>
              <a:t> nad 3tis. obyvatel</a:t>
            </a:r>
          </a:p>
          <a:p>
            <a:pPr marL="0" indent="0">
              <a:buNone/>
            </a:pP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6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953512" y="1600200"/>
            <a:ext cx="4453128" cy="484632"/>
          </a:xfrm>
          <a:prstGeom prst="rect">
            <a:avLst/>
          </a:prstGeom>
          <a:solidFill>
            <a:srgbClr val="7030A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280160" y="2473363"/>
            <a:ext cx="3481892" cy="484632"/>
          </a:xfrm>
          <a:prstGeom prst="rect">
            <a:avLst/>
          </a:prstGeom>
          <a:solidFill>
            <a:srgbClr val="7030A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218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Současná situace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7700" y="1200151"/>
            <a:ext cx="8039101" cy="3394472"/>
          </a:xfrm>
        </p:spPr>
        <p:txBody>
          <a:bodyPr/>
          <a:lstStyle/>
          <a:p>
            <a:r>
              <a:rPr lang="cs-CZ" dirty="0">
                <a:latin typeface="Calibri" pitchFamily="34" charset="0"/>
                <a:cs typeface="Calibri" pitchFamily="34" charset="0"/>
              </a:rPr>
              <a:t>Novelou ZSS č. 47/2019 Sb. zvýšen PNP </a:t>
            </a:r>
            <a:br>
              <a:rPr lang="cs-CZ" dirty="0">
                <a:latin typeface="Calibri" pitchFamily="34" charset="0"/>
                <a:cs typeface="Calibri" pitchFamily="34" charset="0"/>
              </a:rPr>
            </a:br>
            <a:r>
              <a:rPr lang="cs-CZ" dirty="0">
                <a:latin typeface="Calibri" pitchFamily="34" charset="0"/>
                <a:cs typeface="Calibri" pitchFamily="34" charset="0"/>
              </a:rPr>
              <a:t>ve 4. stupni na 19.200,00Kč a 3. stupni 12.800 Kč. </a:t>
            </a:r>
          </a:p>
          <a:p>
            <a:endParaRPr lang="cs-CZ" b="1" dirty="0">
              <a:latin typeface="Calibri" pitchFamily="34" charset="0"/>
              <a:cs typeface="Calibri" pitchFamily="34" charset="0"/>
            </a:endParaRPr>
          </a:p>
          <a:p>
            <a:r>
              <a:rPr lang="cs-CZ" dirty="0">
                <a:latin typeface="Calibri" pitchFamily="34" charset="0"/>
                <a:cs typeface="Calibri" pitchFamily="34" charset="0"/>
              </a:rPr>
              <a:t>Cíl: Snížit odchody do pobytových zařízení, podpořit sdílenou péči.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7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296270" y="2644213"/>
            <a:ext cx="6309361" cy="905256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52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2061" y="42298"/>
            <a:ext cx="6778625" cy="760810"/>
          </a:xfrm>
        </p:spPr>
        <p:txBody>
          <a:bodyPr/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Podněty z obcí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7700" y="1200151"/>
            <a:ext cx="8039101" cy="3394472"/>
          </a:xfrm>
        </p:spPr>
        <p:txBody>
          <a:bodyPr/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Kritická nedostatečnost péče ve večerních hodinách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a o víkendech.</a:t>
            </a:r>
          </a:p>
          <a:p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Služby jsou nedostupné za hranicí velkých měst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– neochota k rozšiřování = ekonomicky nesmyslné chování</a:t>
            </a:r>
          </a:p>
          <a:p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Scházejí kapacity terénních služeb – odmítání klientů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a tlak na pobytové služby.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8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325879" y="1152144"/>
            <a:ext cx="7059169" cy="804672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276932" y="2391425"/>
            <a:ext cx="7372216" cy="86868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1226371" y="2802546"/>
            <a:ext cx="3364093" cy="51511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898136" y="1008668"/>
            <a:ext cx="3642550" cy="67078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1234440" y="1527048"/>
            <a:ext cx="2121408" cy="50292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246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6" y="0"/>
            <a:ext cx="7235824" cy="760810"/>
          </a:xfrm>
        </p:spPr>
        <p:txBody>
          <a:bodyPr/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Krajské podněty</a:t>
            </a:r>
            <a:endParaRPr lang="cs-CZ" sz="3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153401" cy="3394472"/>
          </a:xfrm>
        </p:spPr>
        <p:txBody>
          <a:bodyPr/>
          <a:lstStyle/>
          <a:p>
            <a:pPr marL="835025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itchFamily="34" charset="0"/>
                <a:cs typeface="Calibri" pitchFamily="34" charset="0"/>
              </a:rPr>
              <a:t>Každoročně přibývá ve Středočeském kraji cca 200 lůžek seniorských služeb.</a:t>
            </a:r>
          </a:p>
          <a:p>
            <a:pPr marL="835025" indent="-342900">
              <a:buFont typeface="Arial" panose="020B0604020202020204" pitchFamily="34" charset="0"/>
              <a:buChar char="•"/>
            </a:pPr>
            <a:endParaRPr lang="cs-CZ" sz="1100" dirty="0">
              <a:latin typeface="Calibri" pitchFamily="34" charset="0"/>
              <a:cs typeface="Calibri" pitchFamily="34" charset="0"/>
            </a:endParaRPr>
          </a:p>
          <a:p>
            <a:pPr marL="835025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itchFamily="34" charset="0"/>
                <a:cs typeface="Calibri" pitchFamily="34" charset="0"/>
              </a:rPr>
              <a:t>Obvyklá čekací doba na pobytovou službu 9,5 měsíce.</a:t>
            </a:r>
          </a:p>
          <a:p>
            <a:pPr marL="835025" indent="-342900">
              <a:buFont typeface="Arial" panose="020B0604020202020204" pitchFamily="34" charset="0"/>
              <a:buChar char="•"/>
            </a:pPr>
            <a:endParaRPr lang="cs-CZ" sz="1200" dirty="0">
              <a:latin typeface="Calibri" pitchFamily="34" charset="0"/>
              <a:cs typeface="Calibri" pitchFamily="34" charset="0"/>
            </a:endParaRPr>
          </a:p>
          <a:p>
            <a:pPr marL="835025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itchFamily="34" charset="0"/>
                <a:cs typeface="Calibri" pitchFamily="34" charset="0"/>
              </a:rPr>
              <a:t>Zvýšením dostupnosti terénní péče chceme tuto čekací dobu snižovat. </a:t>
            </a:r>
          </a:p>
          <a:p>
            <a:pPr marL="835025" indent="-342900">
              <a:buFont typeface="Arial" panose="020B0604020202020204" pitchFamily="34" charset="0"/>
              <a:buChar char="•"/>
            </a:pPr>
            <a:endParaRPr lang="cs-CZ" sz="1400" dirty="0">
              <a:latin typeface="Calibri" pitchFamily="34" charset="0"/>
              <a:cs typeface="Calibri" pitchFamily="34" charset="0"/>
            </a:endParaRPr>
          </a:p>
          <a:p>
            <a:pPr marL="835025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itchFamily="34" charset="0"/>
                <a:cs typeface="Calibri" pitchFamily="34" charset="0"/>
              </a:rPr>
              <a:t>Cílem je zaměřit pozornost terénních služeb také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na náročnou péči, aby lidé mohli zůstávat co nejdéle doma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9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70087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 [jen pro čtení] [režim kompatibility]" id="{41C2E626-23BC-4787-B899-AA73D1BAD599}" vid="{DBD42054-E1F5-4C60-B162-A6849591C670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58027C78B5F44937559AE7F0C4977" ma:contentTypeVersion="2" ma:contentTypeDescription="Vytvořit nový dokument" ma:contentTypeScope="" ma:versionID="7fc4c2c66c834b391d0f8df54f1e61f0">
  <xsd:schema xmlns:xsd="http://www.w3.org/2001/XMLSchema" xmlns:p="http://schemas.microsoft.com/office/2006/metadata/properties" xmlns:ns2="3641dffc-dd7c-45a0-917e-106f899767e0" targetNamespace="http://schemas.microsoft.com/office/2006/metadata/properties" ma:root="true" ma:fieldsID="7fa334554d531bfd0e982ae07ee83ab8" ns2:_="">
    <xsd:import namespace="3641dffc-dd7c-45a0-917e-106f899767e0"/>
    <xsd:element name="properties">
      <xsd:complexType>
        <xsd:sequence>
          <xsd:element name="documentManagement">
            <xsd:complexType>
              <xsd:all>
                <xsd:element ref="ns2:Kategorie"/>
                <xsd:element ref="ns2:Druh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41dffc-dd7c-45a0-917e-106f899767e0" elementFormDefault="qualified">
    <xsd:import namespace="http://schemas.microsoft.com/office/2006/documentManagement/types"/>
    <xsd:element name="Kategorie" ma:index="8" ma:displayName="Kategorie" ma:default="Identifikační visačka" ma:format="Dropdown" ma:internalName="Kategorie">
      <xsd:simpleType>
        <xsd:restriction base="dms:Choice">
          <xsd:enumeration value="Identifikační visačka"/>
          <xsd:enumeration value="Nepředtištěné formuláře (dokument neobsahuje předtištěné logo atd.)"/>
          <xsd:enumeration value="Předtištěné formuláře (dokument obsahuje předtištěné logo atd.)"/>
          <xsd:enumeration value="Podpis v elektronické poště"/>
        </xsd:restriction>
      </xsd:simpleType>
    </xsd:element>
    <xsd:element name="Druh" ma:index="9" ma:displayName="Druh" ma:default="Košilky na jednání samosprávných orgánů" ma:format="Dropdown" ma:internalName="Druh">
      <xsd:simpleType>
        <xsd:restriction base="dms:Choice">
          <xsd:enumeration value="Košilky na jednání samosprávných orgánů"/>
          <xsd:enumeration value="Samospráva"/>
          <xsd:enumeration value="Přenesená působnost"/>
          <xsd:enumeration value="Odbory"/>
          <xsd:enumeration value="Ostatní"/>
          <xsd:enumeration value="Obálky"/>
          <xsd:enumeration value="C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EB87F98C-FD00-4705-8E51-B2D4ED7645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dffc-dd7c-45a0-917e-106f899767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AC4EEBF2-FA65-4174-97AD-3F12BD4A0BDB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KUSK</Template>
  <TotalTime>931</TotalTime>
  <Words>463</Words>
  <Application>Microsoft Office PowerPoint</Application>
  <PresentationFormat>Předvádění na obrazovce (16:9)</PresentationFormat>
  <Paragraphs>117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Výchozí návrh</vt:lpstr>
      <vt:lpstr>Prezentace aplikace PowerPoint</vt:lpstr>
      <vt:lpstr>Harmonogram projednávání SPRSS</vt:lpstr>
      <vt:lpstr>Prezentace aplikace PowerPoint</vt:lpstr>
      <vt:lpstr>Současná situace</vt:lpstr>
      <vt:lpstr>SGEI</vt:lpstr>
      <vt:lpstr>Současná situace</vt:lpstr>
      <vt:lpstr>Současná situace</vt:lpstr>
      <vt:lpstr>Podněty z obcí</vt:lpstr>
      <vt:lpstr>Krajské podněty</vt:lpstr>
      <vt:lpstr>Vize - Pobytová péče</vt:lpstr>
      <vt:lpstr>Vize rozvoje pečovatelské služby</vt:lpstr>
      <vt:lpstr>Vize rozvoje pečovatelské služby </vt:lpstr>
      <vt:lpstr>Co je třeba udělat při posouzení nepříznivé sociální situace? </vt:lpstr>
      <vt:lpstr>Opatření stanovená od 1. 1. 2020</vt:lpstr>
      <vt:lpstr>Vývoj rozvážky obědů 2016-2018</vt:lpstr>
      <vt:lpstr>Vývoj rozvážky obědů 2016-2018</vt:lpstr>
      <vt:lpstr>Opatření stanovená od 1. 1. 2021 </vt:lpstr>
      <vt:lpstr>Opatření stanovená od 1. 1. 2022</vt:lpstr>
      <vt:lpstr>Tržby pečovatelských služeb 2018</vt:lpstr>
      <vt:lpstr>Prezentace aplikace PowerPoint</vt:lpstr>
      <vt:lpstr>Prezentace aplikace PowerPoint</vt:lpstr>
    </vt:vector>
  </TitlesOfParts>
  <Company>Animi.cz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Bradáčová Romana</dc:creator>
  <cp:lastModifiedBy>Schülerová Nela</cp:lastModifiedBy>
  <cp:revision>108</cp:revision>
  <cp:lastPrinted>2019-05-22T06:43:48Z</cp:lastPrinted>
  <dcterms:created xsi:type="dcterms:W3CDTF">2019-04-03T08:15:20Z</dcterms:created>
  <dcterms:modified xsi:type="dcterms:W3CDTF">2019-09-12T11:19:16Z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ategorie">
    <vt:lpwstr>Nepředtištěné formuláře (dokument neobsahuje předtištěné logo atd.)</vt:lpwstr>
  </property>
  <property fmtid="{D5CDD505-2E9C-101B-9397-08002B2CF9AE}" pid="3" name="ContentType">
    <vt:lpwstr>Dokument</vt:lpwstr>
  </property>
  <property fmtid="{D5CDD505-2E9C-101B-9397-08002B2CF9AE}" pid="4" name="Druh">
    <vt:lpwstr>Ostatní</vt:lpwstr>
  </property>
  <property fmtid="{D5CDD505-2E9C-101B-9397-08002B2CF9AE}" pid="5" name="xd_Signature">
    <vt:lpwstr/>
  </property>
  <property fmtid="{D5CDD505-2E9C-101B-9397-08002B2CF9AE}" pid="6" name="TemplateUrl">
    <vt:lpwstr/>
  </property>
  <property fmtid="{D5CDD505-2E9C-101B-9397-08002B2CF9AE}" pid="7" name="xd_ProgID">
    <vt:lpwstr/>
  </property>
</Properties>
</file>