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48"/>
  </p:notesMasterIdLst>
  <p:handoutMasterIdLst>
    <p:handoutMasterId r:id="rId49"/>
  </p:handoutMasterIdLst>
  <p:sldIdLst>
    <p:sldId id="256" r:id="rId6"/>
    <p:sldId id="333" r:id="rId7"/>
    <p:sldId id="315" r:id="rId8"/>
    <p:sldId id="259" r:id="rId9"/>
    <p:sldId id="316" r:id="rId10"/>
    <p:sldId id="314" r:id="rId11"/>
    <p:sldId id="278" r:id="rId12"/>
    <p:sldId id="264" r:id="rId13"/>
    <p:sldId id="261" r:id="rId14"/>
    <p:sldId id="269" r:id="rId15"/>
    <p:sldId id="267" r:id="rId16"/>
    <p:sldId id="273" r:id="rId17"/>
    <p:sldId id="274" r:id="rId18"/>
    <p:sldId id="275" r:id="rId19"/>
    <p:sldId id="276" r:id="rId20"/>
    <p:sldId id="277" r:id="rId21"/>
    <p:sldId id="262" r:id="rId22"/>
    <p:sldId id="326" r:id="rId23"/>
    <p:sldId id="327" r:id="rId24"/>
    <p:sldId id="328" r:id="rId25"/>
    <p:sldId id="329" r:id="rId26"/>
    <p:sldId id="270" r:id="rId27"/>
    <p:sldId id="257" r:id="rId28"/>
    <p:sldId id="325" r:id="rId29"/>
    <p:sldId id="301" r:id="rId30"/>
    <p:sldId id="266" r:id="rId31"/>
    <p:sldId id="312" r:id="rId32"/>
    <p:sldId id="330" r:id="rId33"/>
    <p:sldId id="280" r:id="rId34"/>
    <p:sldId id="279" r:id="rId35"/>
    <p:sldId id="282" r:id="rId36"/>
    <p:sldId id="319" r:id="rId37"/>
    <p:sldId id="320" r:id="rId38"/>
    <p:sldId id="324" r:id="rId39"/>
    <p:sldId id="318" r:id="rId40"/>
    <p:sldId id="334" r:id="rId41"/>
    <p:sldId id="281" r:id="rId42"/>
    <p:sldId id="310" r:id="rId43"/>
    <p:sldId id="335" r:id="rId44"/>
    <p:sldId id="296" r:id="rId45"/>
    <p:sldId id="297" r:id="rId46"/>
    <p:sldId id="300" r:id="rId47"/>
  </p:sldIdLst>
  <p:sldSz cx="9144000" cy="6858000" type="screen4x3"/>
  <p:notesSz cx="6735763" cy="98663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ladislav Fryč" initials="VF" lastIdx="1" clrIdx="0"/>
  <p:cmAuthor id="1" name="Marek Jakub" initials="MJ" lastIdx="1" clrIdx="1"/>
  <p:cmAuthor id="2" name="Tesařová Radka" initials="TR" lastIdx="14" clrIdx="2"/>
  <p:cmAuthor id="3" name="Schröderová Lucie" initials="SL" lastIdx="8" clrIdx="3"/>
  <p:cmAuthor id="4" name="Jana Fulínová" initials="JF" lastIdx="58" clrIdx="4"/>
  <p:cmAuthor id="5" name="Jozífová Kristýna" initials="JK" lastIdx="14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2460" autoAdjust="0"/>
  </p:normalViewPr>
  <p:slideViewPr>
    <p:cSldViewPr snapToGrid="0">
      <p:cViewPr varScale="1">
        <p:scale>
          <a:sx n="107" d="100"/>
          <a:sy n="107" d="100"/>
        </p:scale>
        <p:origin x="196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97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commentAuthors" Target="comment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5373" y="0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285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5373" y="9371285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0C6FA7-66EB-4F49-A731-F0DEF812298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14833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373" y="0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6499"/>
            <a:ext cx="5388610" cy="4439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285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3" y="9371285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2B296A-24DD-440C-96AB-3F8B735809A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7252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Fakultativní činnosti = paragraf 35 odstavec 4. Paragraf 77.  Žádné další peníze nejsou k rozdělení a částka je celá rozdělena, pokud by bylo více peněz dá </a:t>
            </a:r>
            <a:r>
              <a:rPr lang="cs-CZ" dirty="0" err="1"/>
              <a:t>info</a:t>
            </a:r>
            <a:r>
              <a:rPr lang="cs-CZ" dirty="0"/>
              <a:t> MPSV. Momentálně nic.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946829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Podstatné a nepodstatné změny jsou definovány v Metodice pro příjemce termín pro podání žádosti o změnu se může změnit s ohledem na ZK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318354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Do kdy můžou žádat o přesun 10% LS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23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74440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Do kdy můžou žádat o přesun 10% LS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24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4531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25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735873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27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56394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Pokud byl někdo zapojen do projektu dříve, tak nyní se jede od začátku můžou se zapojit znovu lidé co byly v předešlých projektech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32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268435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33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03111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Fakultativní činnosti = paragraf 35 odstavec 4. Paragraf 77.  Žádné další peníze nejsou k rozdělení a částka je celá rozdělena, pokud by bylo více peněz dá </a:t>
            </a:r>
            <a:r>
              <a:rPr lang="cs-CZ" dirty="0" err="1"/>
              <a:t>info</a:t>
            </a:r>
            <a:r>
              <a:rPr lang="cs-CZ" dirty="0"/>
              <a:t> MPSV. Momentálně nic.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32259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Projekt podporuje všechny zmíněné soc. služby. Podpora je na celé dva roky v případě změn kdy by docházelo ke slučování různých druhů služeb, je nezbytné projednání jak s odborem SOC, tak také s ŘDP. NDC nebyla nyní do projektu zařazena díky nové výzvě z MPSV, kde nebyla zařazena a jsou hrazena z Krajské d.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42389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Pověření je pro všechny služby v síti stejné a co bude v roce 2022 se nyní neví žádné </a:t>
            </a:r>
            <a:r>
              <a:rPr lang="cs-CZ" dirty="0" err="1"/>
              <a:t>info</a:t>
            </a:r>
            <a:r>
              <a:rPr lang="cs-CZ" dirty="0"/>
              <a:t> z MPSV.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17223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! Jen bych je zde ústně upozornila, že veškeré změny, budou vždy na webu. 'Že se budete snažit posílat i e-mail, pokud půjde o něco důležitého, ale že to není vaše povinnost, informovat je e-mailem, a že je teda potřeba, aby web sledovali. Že nebudete brát ohled na to, že někdo něco nevěděl, pokud ta </a:t>
            </a:r>
            <a:r>
              <a:rPr lang="cs-CZ" dirty="0" err="1"/>
              <a:t>info</a:t>
            </a:r>
            <a:r>
              <a:rPr lang="cs-CZ" dirty="0"/>
              <a:t> byla vyvěšena. Jo a s tím je upozornit na to, aby vždy dali takový e-mail, ze kterého se dostane informace zaštiťující osobě. Že je hezký, poslat to např. na statutára, ale ten když informaci nepředá manažerovi projektu, tak je to špatně.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36553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V roce 2020 i 2021 budou realizovány kontroly na místě od dubna daného roku;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400473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Odměny pokud budou za </a:t>
            </a:r>
          </a:p>
          <a:p>
            <a:r>
              <a:rPr lang="cs-CZ" dirty="0"/>
              <a:t>Příplatky nemusí být písemně odůvodněny, ale měla by k nim být směrnice o odměnách a příplatcích.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58041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11665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Cestovní náhrady = kdo a za jakým účelem může využít ve službě. Př. </a:t>
            </a:r>
            <a:r>
              <a:rPr lang="cs-CZ" dirty="0" err="1"/>
              <a:t>ředitel?pokud</a:t>
            </a:r>
            <a:r>
              <a:rPr lang="cs-CZ" dirty="0"/>
              <a:t> by jel na KÚ? Apod.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2B296A-24DD-440C-96AB-3F8B735809AD}" type="slidenum">
              <a:rPr lang="cs-CZ" altLang="cs-CZ" smtClean="0"/>
              <a:pPr/>
              <a:t>15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82382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0425"/>
            <a:ext cx="6838950" cy="1470025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886200"/>
            <a:ext cx="6153150" cy="1752600"/>
          </a:xfrm>
        </p:spPr>
        <p:txBody>
          <a:bodyPr lIns="91440" tIns="45720" rIns="91440" bIns="45720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pic>
        <p:nvPicPr>
          <p:cNvPr id="5128" name="Picture 8" descr="prap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F65FCB-C102-4281-AA31-7CB42F768BF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748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92938" y="0"/>
            <a:ext cx="1693862" cy="6126163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908175" y="0"/>
            <a:ext cx="4932363" cy="6126163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91F54B-9ECC-4A1C-AE89-28DB5DA54A2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4934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4158A8-D0AF-493F-8C65-1C75A64D31D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284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AF1836-C2E3-416C-B3AD-B83BDA52B49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8157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6338D0-7E1A-4CD3-8228-0C5DEDBA35D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1454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777F84-0BF8-42DF-9D4A-E9246C9ABB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447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448447-8DC4-40A4-91FB-AF075BDB6F4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4491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C196469-B96E-4C27-9D48-8171A683291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72772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467AC6-E8C8-48A4-B7EA-40D6BF5DF32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8410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937AEE-B7A2-48AE-A158-7FA4CF1B111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232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8175" y="0"/>
            <a:ext cx="6778625" cy="101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</p:txBody>
      </p:sp>
      <p:pic>
        <p:nvPicPr>
          <p:cNvPr id="1031" name="Picture 7" descr="prapo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28813" cy="92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1450" y="-9525"/>
            <a:ext cx="85725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3800" b="1">
                <a:solidFill>
                  <a:schemeClr val="bg1"/>
                </a:solidFill>
                <a:latin typeface="+mn-lt"/>
              </a:defRPr>
            </a:lvl1pPr>
          </a:lstStyle>
          <a:p>
            <a:fld id="{93E6AF51-DC24-448B-A5CB-A3022243E6D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720725" indent="-720725" algn="l" rtl="0" fontAlgn="base">
        <a:spcBef>
          <a:spcPct val="20000"/>
        </a:spcBef>
        <a:spcAft>
          <a:spcPct val="0"/>
        </a:spcAft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435100" indent="-534988" algn="l" rtl="0" fontAlgn="base">
        <a:spcBef>
          <a:spcPct val="20000"/>
        </a:spcBef>
        <a:spcAft>
          <a:spcPct val="0"/>
        </a:spcAft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935163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34315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751138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schroderova@kr-s.cz" TargetMode="External"/><Relationship Id="rId2" Type="http://schemas.openxmlformats.org/officeDocument/2006/relationships/hyperlink" Target="https://www.kr-stredocesky.cz/web/20688/42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liskovaa@kr-s.cz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r-stredocesky.cz/documents/20688/16065279/V%C3%BD%C5%A1e+VP+2019+-schv%C3%A1leno+26_8_2019.pdf/cab5e99c-5b9d-4fab-be5a-ea6ce679b57d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r-stredocesky.cz/web/20688/429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r-stredocesky.cz/web/20688/429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r-stredocesky.cz/web/20688/429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r-stredocesky.cz/web/20688/429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r-stredocesky.cz/web/socialni-oblast/projekt-opz-podpora-vybranych-druhu-soc.-sluzeb-iii.-2020-2011;jsessionid=222E2DAD7259D2E4A17AD6F3BAF3D4B6.liferay_s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hyperlink" Target="mailto:fulinova@kr-s.cz" TargetMode="External"/><Relationship Id="rId3" Type="http://schemas.openxmlformats.org/officeDocument/2006/relationships/hyperlink" Target="mailto:schroderova@kr-s.cz" TargetMode="External"/><Relationship Id="rId7" Type="http://schemas.openxmlformats.org/officeDocument/2006/relationships/hyperlink" Target="mailto:liskovaa@kr-s.cz" TargetMode="External"/><Relationship Id="rId2" Type="http://schemas.openxmlformats.org/officeDocument/2006/relationships/hyperlink" Target="mailto:vrana@kr-s.cz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slajs@kr-s.cz" TargetMode="External"/><Relationship Id="rId5" Type="http://schemas.openxmlformats.org/officeDocument/2006/relationships/hyperlink" Target="mailto:jozifova@kr-s.cz" TargetMode="External"/><Relationship Id="rId4" Type="http://schemas.openxmlformats.org/officeDocument/2006/relationships/hyperlink" Target="mailto:petriva@kr-s.cz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r-stredocesky.cz/documents/20688/16800093/SPRSS+SK+2020+-+2022+NA+WEB.docx/6c0cf7e1-4211-4b9e-a5a5-d94d8c24ae2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r-stredocesky.cz/web/socialni-oblast/metodicke-pokyny-pro-sluzby-zarazene-do-site-socialnich-sluzeb-sk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r-stredocesky.cz/web/socialni-oblast/projekt-opz-podpora-vybranych-druhu-soc.-sluzeb-iii.-2020-201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814197" y="1730375"/>
            <a:ext cx="7763256" cy="4487545"/>
          </a:xfrm>
        </p:spPr>
        <p:txBody>
          <a:bodyPr/>
          <a:lstStyle/>
          <a:p>
            <a:pPr algn="ctr"/>
            <a:r>
              <a:rPr lang="cs-CZ" sz="2400" b="1" dirty="0">
                <a:solidFill>
                  <a:schemeClr val="accent2"/>
                </a:solidFill>
              </a:rPr>
              <a:t/>
            </a:r>
            <a:br>
              <a:rPr lang="cs-CZ" sz="2400" b="1" dirty="0">
                <a:solidFill>
                  <a:schemeClr val="accent2"/>
                </a:solidFill>
              </a:rPr>
            </a:br>
            <a:r>
              <a:rPr lang="cs-CZ" sz="2400" b="1" dirty="0">
                <a:solidFill>
                  <a:schemeClr val="accent2"/>
                </a:solidFill>
              </a:rPr>
              <a:t>„Podpora vybraných druhů sociálních služeb </a:t>
            </a:r>
            <a:br>
              <a:rPr lang="cs-CZ" sz="2400" b="1" dirty="0">
                <a:solidFill>
                  <a:schemeClr val="accent2"/>
                </a:solidFill>
              </a:rPr>
            </a:br>
            <a:r>
              <a:rPr lang="cs-CZ" sz="2400" b="1" dirty="0">
                <a:solidFill>
                  <a:schemeClr val="accent2"/>
                </a:solidFill>
              </a:rPr>
              <a:t>ve Středočeském kraji III“ </a:t>
            </a:r>
            <a:br>
              <a:rPr lang="cs-CZ" sz="2400" b="1" dirty="0">
                <a:solidFill>
                  <a:schemeClr val="accent2"/>
                </a:solidFill>
              </a:rPr>
            </a:br>
            <a:r>
              <a:rPr lang="cs-CZ" sz="2400" b="1" dirty="0" err="1">
                <a:solidFill>
                  <a:schemeClr val="accent2"/>
                </a:solidFill>
              </a:rPr>
              <a:t>reg</a:t>
            </a:r>
            <a:r>
              <a:rPr lang="cs-CZ" sz="2400" b="1" dirty="0">
                <a:solidFill>
                  <a:schemeClr val="accent2"/>
                </a:solidFill>
              </a:rPr>
              <a:t>. č. CZ.03.2.60/0.0/0.0/15_005/0014160</a:t>
            </a:r>
            <a:r>
              <a:rPr lang="cs-CZ" sz="2400" dirty="0">
                <a:solidFill>
                  <a:schemeClr val="accent2"/>
                </a:solidFill>
              </a:rPr>
              <a:t/>
            </a:r>
            <a:br>
              <a:rPr lang="cs-CZ" sz="2400" dirty="0">
                <a:solidFill>
                  <a:schemeClr val="accent2"/>
                </a:solidFill>
              </a:rPr>
            </a:br>
            <a:r>
              <a:rPr lang="cs-CZ" sz="2800" b="1" dirty="0">
                <a:solidFill>
                  <a:schemeClr val="accent2"/>
                </a:solidFill>
              </a:rPr>
              <a:t/>
            </a:r>
            <a:br>
              <a:rPr lang="cs-CZ" sz="2800" b="1" dirty="0">
                <a:solidFill>
                  <a:schemeClr val="accent2"/>
                </a:solidFill>
              </a:rPr>
            </a:br>
            <a:r>
              <a:rPr lang="cs-CZ" sz="2800" b="1" dirty="0">
                <a:solidFill>
                  <a:schemeClr val="accent2"/>
                </a:solidFill>
              </a:rPr>
              <a:t/>
            </a:r>
            <a:br>
              <a:rPr lang="cs-CZ" sz="2800" b="1" dirty="0">
                <a:solidFill>
                  <a:schemeClr val="accent2"/>
                </a:solidFill>
              </a:rPr>
            </a:br>
            <a:r>
              <a:rPr lang="cs-CZ" sz="2800" b="1" dirty="0">
                <a:solidFill>
                  <a:schemeClr val="accent2"/>
                </a:solidFill>
              </a:rPr>
              <a:t/>
            </a:r>
            <a:br>
              <a:rPr lang="cs-CZ" sz="2800" b="1" dirty="0">
                <a:solidFill>
                  <a:schemeClr val="accent2"/>
                </a:solidFill>
              </a:rPr>
            </a:br>
            <a:r>
              <a:rPr lang="cs-CZ" sz="2800" b="1" cap="all" dirty="0">
                <a:solidFill>
                  <a:schemeClr val="accent2"/>
                </a:solidFill>
              </a:rPr>
              <a:t>Seminář pro příjemce 6.2.2020</a:t>
            </a:r>
            <a:br>
              <a:rPr lang="cs-CZ" sz="2800" b="1" cap="all" dirty="0">
                <a:solidFill>
                  <a:schemeClr val="accent2"/>
                </a:solidFill>
              </a:rPr>
            </a:br>
            <a:r>
              <a:rPr lang="cs-CZ" sz="2800" b="1" cap="all" dirty="0">
                <a:solidFill>
                  <a:schemeClr val="accent2"/>
                </a:solidFill>
              </a:rPr>
              <a:t/>
            </a:r>
            <a:br>
              <a:rPr lang="cs-CZ" sz="2800" b="1" cap="all" dirty="0">
                <a:solidFill>
                  <a:schemeClr val="accent2"/>
                </a:solidFill>
              </a:rPr>
            </a:br>
            <a:r>
              <a:rPr lang="cs-CZ" b="1" dirty="0">
                <a:solidFill>
                  <a:schemeClr val="accent2"/>
                </a:solidFill>
              </a:rPr>
              <a:t/>
            </a:r>
            <a:br>
              <a:rPr lang="cs-CZ" b="1" dirty="0">
                <a:solidFill>
                  <a:schemeClr val="accent2"/>
                </a:solidFill>
              </a:rPr>
            </a:br>
            <a:endParaRPr lang="cs-CZ" sz="2000" b="1" dirty="0">
              <a:solidFill>
                <a:schemeClr val="accent2"/>
              </a:solidFill>
            </a:endParaRPr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814197" y="1092201"/>
            <a:ext cx="7763256" cy="3724932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Uznatelnost nákladů</a:t>
            </a:r>
            <a:endParaRPr lang="cs-CZ" sz="2400" b="1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619250" y="4782312"/>
            <a:ext cx="6153150" cy="1435608"/>
          </a:xfrm>
        </p:spPr>
        <p:txBody>
          <a:bodyPr/>
          <a:lstStyle/>
          <a:p>
            <a:pPr algn="ctr"/>
            <a:endParaRPr lang="cs-CZ" dirty="0">
              <a:solidFill>
                <a:schemeClr val="accent2"/>
              </a:solidFill>
            </a:endParaRPr>
          </a:p>
          <a:p>
            <a:pPr algn="ctr"/>
            <a:endParaRPr lang="cs-CZ" sz="4000" b="1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37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Personální náklady a odměny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199"/>
            <a:ext cx="8113594" cy="5057775"/>
          </a:xfrm>
        </p:spPr>
        <p:txBody>
          <a:bodyPr/>
          <a:lstStyle/>
          <a:p>
            <a:pPr algn="just"/>
            <a:r>
              <a:rPr lang="cs-CZ" sz="2400" dirty="0"/>
              <a:t>Náklady na zaměstnance zajišťující činnost zařízení sociální služby či poskytování sociální služby </a:t>
            </a:r>
            <a:r>
              <a:rPr lang="cs-CZ" sz="2400" b="1" dirty="0">
                <a:solidFill>
                  <a:schemeClr val="accent2"/>
                </a:solidFill>
              </a:rPr>
              <a:t>nesmí přesáhnout maximální uznatelné náklady na jednoho zaměstnance.</a:t>
            </a:r>
          </a:p>
          <a:p>
            <a:pPr algn="just"/>
            <a:r>
              <a:rPr lang="cs-CZ" sz="2400" dirty="0"/>
              <a:t>Aktuální mzdové limity jsou uvedeny na webových stránkách projektu v sekci Aktuality.</a:t>
            </a:r>
            <a:endParaRPr lang="cs-CZ" sz="2600" dirty="0"/>
          </a:p>
          <a:p>
            <a:pPr algn="just"/>
            <a:r>
              <a:rPr lang="cs-CZ" sz="2400" dirty="0"/>
              <a:t>Odměny dle § 134 a přípatky dle § 125, § 126, § 127, § 128, § 129, § 130, § 135  zákona č. 262/2006 Sb. pro pracovníky</a:t>
            </a:r>
            <a:r>
              <a:rPr lang="cs-CZ" sz="2400" b="1" dirty="0">
                <a:solidFill>
                  <a:schemeClr val="accent2"/>
                </a:solidFill>
              </a:rPr>
              <a:t> přímé i nepřímé péče jsou nově součástí mzdových limitů </a:t>
            </a:r>
            <a:r>
              <a:rPr lang="cs-CZ" sz="2400" dirty="0"/>
              <a:t>viz. Vyhlášení.</a:t>
            </a:r>
            <a:endParaRPr lang="cs-CZ" sz="2400" b="1" dirty="0">
              <a:solidFill>
                <a:schemeClr val="accent2"/>
              </a:solidFill>
            </a:endParaRPr>
          </a:p>
          <a:p>
            <a:pPr algn="just"/>
            <a:r>
              <a:rPr lang="cs-CZ" sz="2400" dirty="0"/>
              <a:t>Odměny dle § 134 zákona č. 262/2006 Sb. pro pracovníky</a:t>
            </a:r>
            <a:r>
              <a:rPr lang="cs-CZ" sz="2400" b="1" dirty="0">
                <a:solidFill>
                  <a:schemeClr val="accent2"/>
                </a:solidFill>
              </a:rPr>
              <a:t> </a:t>
            </a:r>
            <a:r>
              <a:rPr lang="cs-CZ" sz="2400" dirty="0"/>
              <a:t>a musí být vždy řádně </a:t>
            </a:r>
            <a:r>
              <a:rPr lang="cs-CZ" sz="2400" b="1" dirty="0">
                <a:solidFill>
                  <a:schemeClr val="accent2"/>
                </a:solidFill>
              </a:rPr>
              <a:t>písemně odůvodněny</a:t>
            </a:r>
            <a:r>
              <a:rPr lang="cs-CZ" sz="2400" dirty="0"/>
              <a:t>.</a:t>
            </a:r>
          </a:p>
          <a:p>
            <a:pPr marL="0" indent="0" algn="just">
              <a:buNone/>
            </a:pPr>
            <a:endParaRPr lang="cs-CZ" sz="2600" dirty="0"/>
          </a:p>
          <a:p>
            <a:pPr marL="0" indent="0" algn="just">
              <a:buNone/>
            </a:pPr>
            <a:endParaRPr lang="cs-CZ" sz="2600" dirty="0"/>
          </a:p>
          <a:p>
            <a:pPr marL="0" indent="0" algn="just">
              <a:buNone/>
            </a:pPr>
            <a:endParaRPr lang="cs-CZ" sz="2600" dirty="0"/>
          </a:p>
          <a:p>
            <a:pPr marL="0" indent="0" algn="just">
              <a:buNone/>
            </a:pPr>
            <a:endParaRPr lang="cs-CZ" sz="2400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4833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Provozní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219201"/>
            <a:ext cx="8113594" cy="5438774"/>
          </a:xfrm>
        </p:spPr>
        <p:txBody>
          <a:bodyPr/>
          <a:lstStyle/>
          <a:p>
            <a:pPr algn="just"/>
            <a:r>
              <a:rPr lang="cs-CZ" altLang="cs-CZ" sz="2400" b="1" dirty="0"/>
              <a:t>2.1 Dlouhodobý majetek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cs-CZ" altLang="cs-CZ" dirty="0"/>
              <a:t>Dlouhodobý hmotný majetek do 40 tis. Kč/položku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cs-CZ" altLang="cs-CZ" dirty="0"/>
              <a:t>Dlouhodobý nehmotný majetek do 60 tis. Kč/položku</a:t>
            </a:r>
          </a:p>
          <a:p>
            <a:pPr algn="just"/>
            <a:r>
              <a:rPr lang="cs-CZ" altLang="cs-CZ" sz="2400" b="1" dirty="0"/>
              <a:t>2.2 Potraviny – </a:t>
            </a:r>
            <a:r>
              <a:rPr lang="cs-CZ" altLang="cs-CZ" sz="2400" dirty="0"/>
              <a:t>uznatelné pouze u krizové pomoci</a:t>
            </a:r>
          </a:p>
          <a:p>
            <a:pPr algn="just">
              <a:tabLst>
                <a:tab pos="1254125" algn="l"/>
              </a:tabLst>
            </a:pPr>
            <a:r>
              <a:rPr lang="cs-CZ" altLang="cs-CZ" sz="2400" b="1" dirty="0"/>
              <a:t>2.4 Pohonné hmoty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  <a:tabLst>
                <a:tab pos="1254125" algn="l"/>
              </a:tabLst>
            </a:pPr>
            <a:r>
              <a:rPr lang="cs-CZ" dirty="0"/>
              <a:t>Uznatelné pouze při řádném vedení knihy jízd </a:t>
            </a:r>
            <a:r>
              <a:rPr lang="cs-CZ" b="1" dirty="0">
                <a:solidFill>
                  <a:schemeClr val="accent2"/>
                </a:solidFill>
              </a:rPr>
              <a:t>včetně vymezení účelu cesty.</a:t>
            </a:r>
          </a:p>
          <a:p>
            <a:pPr algn="just"/>
            <a:r>
              <a:rPr lang="cs-CZ" altLang="cs-CZ" sz="2400" b="1" dirty="0"/>
              <a:t>2.5. Jiné spotřebované nákupy – </a:t>
            </a:r>
            <a:r>
              <a:rPr lang="cs-CZ" altLang="cs-CZ" sz="2400" dirty="0"/>
              <a:t>lékárnička, dezinfekční prostředky, hygienické prostředky, úklidové prostředky, odborná literatura, výtvarnický materiál apod.</a:t>
            </a:r>
          </a:p>
          <a:p>
            <a:pPr algn="just"/>
            <a:r>
              <a:rPr lang="cs-CZ" altLang="cs-CZ" sz="2400" b="1" dirty="0"/>
              <a:t>2.6.10 Jiné – </a:t>
            </a:r>
            <a:r>
              <a:rPr lang="cs-CZ" altLang="cs-CZ" sz="2400" dirty="0"/>
              <a:t>svoz odpadu, revize zařízení, servis sítě, servis PC, správa webu apod.</a:t>
            </a:r>
          </a:p>
          <a:p>
            <a:pPr marL="900112" lvl="1" indent="0">
              <a:buClr>
                <a:schemeClr val="accent2"/>
              </a:buClr>
              <a:buNone/>
              <a:tabLst>
                <a:tab pos="1254125" algn="l"/>
              </a:tabLst>
            </a:pPr>
            <a:endParaRPr lang="cs-CZ" altLang="cs-CZ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8761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Provozní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199"/>
            <a:ext cx="8113594" cy="5057775"/>
          </a:xfrm>
        </p:spPr>
        <p:txBody>
          <a:bodyPr/>
          <a:lstStyle/>
          <a:p>
            <a:pPr algn="just"/>
            <a:r>
              <a:rPr lang="cs-CZ" altLang="cs-CZ" sz="2400" b="1" dirty="0"/>
              <a:t>2.7.</a:t>
            </a:r>
            <a:r>
              <a:rPr lang="cs-CZ" altLang="cs-CZ" sz="2400" dirty="0"/>
              <a:t> </a:t>
            </a:r>
            <a:r>
              <a:rPr lang="cs-CZ" altLang="cs-CZ" sz="2400" b="1" dirty="0"/>
              <a:t>Ostatní náklady - </a:t>
            </a:r>
            <a:r>
              <a:rPr lang="cs-CZ" altLang="cs-CZ" sz="2400" dirty="0"/>
              <a:t>p</a:t>
            </a:r>
            <a:r>
              <a:rPr lang="cs-CZ" sz="2400" dirty="0"/>
              <a:t>ojištění odpovědnosti za škodu způsobenou při výkonu sociální služby dle zákona č. 108/2006 Sb.</a:t>
            </a:r>
            <a:r>
              <a:rPr lang="cs-CZ" altLang="cs-CZ" sz="2400" dirty="0"/>
              <a:t>, povinné pojištění automobilu (ALE! havarijní pojištění neuznatelné), bankovní poplatky k dotačnímu účtu v max. výši 200Kč/měsíc, povinné ručení apod.</a:t>
            </a:r>
          </a:p>
          <a:p>
            <a:pPr algn="just"/>
            <a:r>
              <a:rPr lang="cs-CZ" altLang="cs-CZ" sz="2400" b="1" dirty="0"/>
              <a:t>2.6.4 právní a ekonomické služby </a:t>
            </a:r>
            <a:r>
              <a:rPr lang="cs-CZ" altLang="cs-CZ" sz="2400" dirty="0"/>
              <a:t>- povinný audit dotace dle Metodiky OPZ nad 3 milióny Kč </a:t>
            </a:r>
            <a:r>
              <a:rPr lang="cs-CZ" altLang="cs-CZ" sz="2400" b="1" dirty="0">
                <a:solidFill>
                  <a:schemeClr val="accent2"/>
                </a:solidFill>
              </a:rPr>
              <a:t>při součtu dotací z tohoto projektu na organizaci </a:t>
            </a:r>
            <a:r>
              <a:rPr lang="cs-CZ" altLang="cs-CZ" sz="2400" dirty="0"/>
              <a:t>v jednom roce (</a:t>
            </a:r>
            <a:r>
              <a:rPr lang="cs-CZ" altLang="cs-CZ" sz="2400" b="1" dirty="0">
                <a:solidFill>
                  <a:schemeClr val="accent2"/>
                </a:solidFill>
              </a:rPr>
              <a:t>nesčítá se s krajskou dotací</a:t>
            </a:r>
            <a:r>
              <a:rPr lang="cs-CZ" altLang="cs-CZ" sz="2400" dirty="0"/>
              <a:t>), ostatní audity neuznatelné.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3984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Provozní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199"/>
            <a:ext cx="8113594" cy="5057775"/>
          </a:xfrm>
        </p:spPr>
        <p:txBody>
          <a:bodyPr/>
          <a:lstStyle/>
          <a:p>
            <a:pPr algn="just"/>
            <a:r>
              <a:rPr lang="cs-CZ" altLang="cs-CZ" sz="2400" b="1" dirty="0"/>
              <a:t>2.6.5. Školení a kurzy – </a:t>
            </a:r>
            <a:r>
              <a:rPr lang="cs-CZ" altLang="cs-CZ" sz="2400" dirty="0"/>
              <a:t>BOZP, vzdělávání sociálních pracovníků a pracovníků v sociálních službách podle zákona o sociálních službách.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altLang="cs-CZ" dirty="0"/>
              <a:t>Limit max. 2 tis. Kč/den/pracovník v přímé péči,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altLang="cs-CZ" dirty="0"/>
              <a:t>dle zákona povinné 3 dny tj. max. 6 tis. Kč na jednoho pracovníka v přímé péči;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altLang="cs-CZ" dirty="0"/>
              <a:t>limit 10 tis Kč/na kvalifikační kurz pro pracovníka v přímé péči.</a:t>
            </a:r>
            <a:endParaRPr lang="cs-CZ" altLang="cs-CZ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3912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Provozní náklady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199"/>
            <a:ext cx="8113594" cy="5057775"/>
          </a:xfrm>
        </p:spPr>
        <p:txBody>
          <a:bodyPr/>
          <a:lstStyle/>
          <a:p>
            <a:pPr algn="just"/>
            <a:r>
              <a:rPr lang="cs-CZ" altLang="cs-CZ" sz="2400" b="1" dirty="0"/>
              <a:t>2.6.6 Opravy a udržování </a:t>
            </a:r>
            <a:r>
              <a:rPr lang="cs-CZ" altLang="cs-CZ" sz="2400" dirty="0"/>
              <a:t>– uznatelné pouze drobné opravy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altLang="cs-CZ" dirty="0"/>
              <a:t>limit opravy max. 50 tis. Kč na jednotlivou opravu.</a:t>
            </a:r>
          </a:p>
          <a:p>
            <a:pPr algn="just"/>
            <a:r>
              <a:rPr lang="cs-CZ" altLang="cs-CZ" sz="2400" b="1" dirty="0"/>
              <a:t>2.6.7 Cestovní náhrady </a:t>
            </a:r>
            <a:r>
              <a:rPr lang="cs-CZ" altLang="cs-CZ" sz="2400" dirty="0"/>
              <a:t>– uznatelné </a:t>
            </a:r>
            <a:r>
              <a:rPr lang="cs-CZ" sz="2400" dirty="0"/>
              <a:t>v souvislosti s poskytováním sociální služby, případně v souvislosti s účastí zaměstnanců poskytovatele sociální služby na školeních a kurzech.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dirty="0"/>
              <a:t>Zahrnují </a:t>
            </a:r>
            <a:r>
              <a:rPr lang="cs-CZ" b="1" dirty="0">
                <a:solidFill>
                  <a:schemeClr val="accent2"/>
                </a:solidFill>
              </a:rPr>
              <a:t>jízdní výdaje</a:t>
            </a:r>
            <a:r>
              <a:rPr lang="cs-CZ" dirty="0"/>
              <a:t>, výdaje na </a:t>
            </a:r>
            <a:r>
              <a:rPr lang="cs-CZ" b="1" dirty="0">
                <a:solidFill>
                  <a:schemeClr val="accent2"/>
                </a:solidFill>
              </a:rPr>
              <a:t>ubytování</a:t>
            </a:r>
            <a:r>
              <a:rPr lang="cs-CZ" dirty="0"/>
              <a:t>, </a:t>
            </a:r>
            <a:r>
              <a:rPr lang="cs-CZ" b="1" dirty="0">
                <a:solidFill>
                  <a:schemeClr val="accent2"/>
                </a:solidFill>
              </a:rPr>
              <a:t>stravné</a:t>
            </a:r>
            <a:r>
              <a:rPr lang="cs-CZ" dirty="0"/>
              <a:t> a </a:t>
            </a:r>
            <a:r>
              <a:rPr lang="cs-CZ" b="1" dirty="0">
                <a:solidFill>
                  <a:schemeClr val="accent2"/>
                </a:solidFill>
              </a:rPr>
              <a:t>nutné vedlejší výdaje</a:t>
            </a:r>
            <a:r>
              <a:rPr lang="cs-CZ" dirty="0"/>
              <a:t> za předpokladu, že náhrady vyplacené zaměstnancům jsou stanoveny v souladu se zákonem č. 262/2006 Sb.;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altLang="cs-CZ" dirty="0"/>
              <a:t>nutno specifikovat účel pracovní cesty.</a:t>
            </a:r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1293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NEUZNATELNÉ provozní náklady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199"/>
            <a:ext cx="8113594" cy="5057775"/>
          </a:xfrm>
        </p:spPr>
        <p:txBody>
          <a:bodyPr/>
          <a:lstStyle/>
          <a:p>
            <a:pPr algn="just" eaLnBrk="1" hangingPunct="1">
              <a:defRPr/>
            </a:pPr>
            <a:r>
              <a:rPr lang="cs-CZ" sz="2400" dirty="0"/>
              <a:t>pojištění majetku,</a:t>
            </a:r>
          </a:p>
          <a:p>
            <a:pPr algn="just" eaLnBrk="1" hangingPunct="1">
              <a:defRPr/>
            </a:pPr>
            <a:r>
              <a:rPr lang="cs-CZ" sz="2400" dirty="0"/>
              <a:t>ověřování dokumentů (</a:t>
            </a:r>
            <a:r>
              <a:rPr lang="cs-CZ" sz="2400" dirty="0" err="1"/>
              <a:t>CzechPoint</a:t>
            </a:r>
            <a:r>
              <a:rPr lang="cs-CZ" sz="2400" dirty="0"/>
              <a:t>) pokud není ve vztahu k projektu OPZ,</a:t>
            </a:r>
          </a:p>
          <a:p>
            <a:pPr algn="just" eaLnBrk="1" hangingPunct="1">
              <a:defRPr/>
            </a:pPr>
            <a:r>
              <a:rPr lang="cs-CZ" sz="2400" dirty="0"/>
              <a:t>dálniční známka,</a:t>
            </a:r>
          </a:p>
          <a:p>
            <a:pPr algn="just" eaLnBrk="1" hangingPunct="1">
              <a:defRPr/>
            </a:pPr>
            <a:r>
              <a:rPr lang="cs-CZ" sz="2400" dirty="0"/>
              <a:t>výroční zpráva,</a:t>
            </a:r>
          </a:p>
          <a:p>
            <a:pPr algn="just" eaLnBrk="1" hangingPunct="1">
              <a:defRPr/>
            </a:pPr>
            <a:r>
              <a:rPr lang="cs-CZ" sz="2400" dirty="0"/>
              <a:t>ostraha a bezpečnostní zařízení objektů,</a:t>
            </a:r>
          </a:p>
          <a:p>
            <a:pPr algn="just" eaLnBrk="1" hangingPunct="1">
              <a:defRPr/>
            </a:pPr>
            <a:r>
              <a:rPr lang="cs-CZ" sz="2400" dirty="0"/>
              <a:t>zdravotnický materiál,</a:t>
            </a:r>
          </a:p>
          <a:p>
            <a:pPr algn="just" eaLnBrk="1" hangingPunct="1">
              <a:defRPr/>
            </a:pPr>
            <a:r>
              <a:rPr lang="cs-CZ" sz="2400" dirty="0"/>
              <a:t>výdaje spojené s pořádání workshopů, </a:t>
            </a:r>
            <a:r>
              <a:rPr lang="cs-CZ" sz="2400" dirty="0" err="1"/>
              <a:t>teambuildingů</a:t>
            </a:r>
            <a:r>
              <a:rPr lang="cs-CZ" sz="2400" dirty="0"/>
              <a:t>, výjezdních zasedání,</a:t>
            </a:r>
          </a:p>
          <a:p>
            <a:pPr algn="just" eaLnBrk="1" hangingPunct="1">
              <a:defRPr/>
            </a:pPr>
            <a:r>
              <a:rPr lang="cs-CZ" sz="2400" dirty="0"/>
              <a:t>výdaje na reprezentaci, propagační činnost, PR, které nemají přímou souvislost s Projektem OPZ,</a:t>
            </a:r>
          </a:p>
          <a:p>
            <a:pPr algn="just" eaLnBrk="1" hangingPunct="1">
              <a:defRPr/>
            </a:pPr>
            <a:r>
              <a:rPr lang="cs-CZ" sz="2400" dirty="0"/>
              <a:t>a další.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5610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Hlášení změn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4049" y="1193800"/>
            <a:ext cx="8302752" cy="5461000"/>
          </a:xfrm>
        </p:spPr>
        <p:txBody>
          <a:bodyPr/>
          <a:lstStyle/>
          <a:p>
            <a:pPr algn="just"/>
            <a:r>
              <a:rPr lang="cs-CZ" sz="1800" dirty="0"/>
              <a:t>Formulář pro hlášení změn naleznete na webových stránkách kraje – </a:t>
            </a:r>
            <a:r>
              <a:rPr lang="cs-CZ" sz="1800" dirty="0">
                <a:solidFill>
                  <a:schemeClr val="accent2">
                    <a:lumMod val="75000"/>
                  </a:schemeClr>
                </a:solidFill>
              </a:rPr>
              <a:t>Sociální oblast – Projekty – Projekt OPZ Podpora vybraných druhů soc. sl. III. – Příručky a dokumenty </a:t>
            </a:r>
          </a:p>
          <a:p>
            <a:pPr marL="0" indent="0" algn="just">
              <a:buNone/>
            </a:pPr>
            <a:r>
              <a:rPr lang="cs-CZ" sz="1800" dirty="0"/>
              <a:t>              (</a:t>
            </a:r>
            <a:r>
              <a:rPr lang="cs-CZ" sz="1800" dirty="0">
                <a:hlinkClick r:id="rId2"/>
              </a:rPr>
              <a:t>https://www.kr-stredocesky.cz/web/20688/429</a:t>
            </a:r>
            <a:r>
              <a:rPr lang="cs-CZ" sz="1800" dirty="0"/>
              <a:t>).</a:t>
            </a:r>
          </a:p>
          <a:p>
            <a:pPr algn="just"/>
            <a:r>
              <a:rPr lang="cs-CZ" sz="1800" b="1" dirty="0">
                <a:solidFill>
                  <a:schemeClr val="accent2"/>
                </a:solidFill>
              </a:rPr>
              <a:t>Vyplněný formulář zasílejte ke kontrole a schválení nepodepsaný </a:t>
            </a:r>
            <a:br>
              <a:rPr lang="cs-CZ" sz="1800" b="1" dirty="0">
                <a:solidFill>
                  <a:schemeClr val="accent2"/>
                </a:solidFill>
              </a:rPr>
            </a:br>
            <a:r>
              <a:rPr lang="cs-CZ" sz="1800" b="1" dirty="0">
                <a:solidFill>
                  <a:schemeClr val="accent2"/>
                </a:solidFill>
              </a:rPr>
              <a:t>e-mailem.</a:t>
            </a:r>
          </a:p>
          <a:p>
            <a:pPr algn="just"/>
            <a:r>
              <a:rPr lang="cs-CZ" sz="1800" dirty="0"/>
              <a:t>Při změně rozpočtu (přesun </a:t>
            </a:r>
            <a:r>
              <a:rPr lang="cs-CZ" sz="1800" dirty="0" err="1"/>
              <a:t>fin</a:t>
            </a:r>
            <a:r>
              <a:rPr lang="cs-CZ" sz="1800" dirty="0"/>
              <a:t>. prostředků) vždy vycházet z posledního schváleného Předpokladu položkového čerpání dotace (sloupec Aktualizované položkové čerpání dotace).</a:t>
            </a:r>
          </a:p>
          <a:p>
            <a:pPr algn="just"/>
            <a:r>
              <a:rPr lang="cs-CZ" sz="1800" dirty="0"/>
              <a:t>Po schválení je možné zaslat podepsaný a orazítkovaný </a:t>
            </a:r>
            <a:r>
              <a:rPr lang="cs-CZ" sz="1800" dirty="0" err="1"/>
              <a:t>scan</a:t>
            </a:r>
            <a:r>
              <a:rPr lang="cs-CZ" sz="1800" dirty="0"/>
              <a:t> na </a:t>
            </a:r>
            <a:r>
              <a:rPr lang="cs-CZ" sz="1800" b="1" dirty="0">
                <a:solidFill>
                  <a:schemeClr val="accent2"/>
                </a:solidFill>
              </a:rPr>
              <a:t>e-mail</a:t>
            </a:r>
            <a:r>
              <a:rPr lang="cs-CZ" sz="1800" dirty="0"/>
              <a:t> (není třeba zasílat poštou ani datovou zprávou!)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1800" dirty="0"/>
              <a:t> OPZ - Ing. Lucie Schröderová (</a:t>
            </a:r>
            <a:r>
              <a:rPr lang="cs-CZ" sz="1800" dirty="0">
                <a:hlinkClick r:id="rId3"/>
              </a:rPr>
              <a:t>schroderova@kr-s.cz</a:t>
            </a:r>
            <a:r>
              <a:rPr lang="cs-CZ" sz="1800" dirty="0"/>
              <a:t>) </a:t>
            </a:r>
          </a:p>
          <a:p>
            <a:pPr marL="900112" lvl="1" indent="0" algn="just">
              <a:buClr>
                <a:schemeClr val="accent2"/>
              </a:buClr>
              <a:buNone/>
            </a:pPr>
            <a:r>
              <a:rPr lang="cs-CZ" sz="1800" dirty="0"/>
              <a:t>           nebo Ing. Aneta Lísková (</a:t>
            </a:r>
            <a:r>
              <a:rPr lang="cs-CZ" sz="1800" dirty="0">
                <a:hlinkClick r:id="rId4"/>
              </a:rPr>
              <a:t>liskovaa@kr-s.cz</a:t>
            </a:r>
            <a:r>
              <a:rPr lang="cs-CZ" sz="1800" dirty="0"/>
              <a:t>).</a:t>
            </a:r>
          </a:p>
          <a:p>
            <a:pPr algn="just"/>
            <a:r>
              <a:rPr lang="cs-CZ" sz="1800" dirty="0"/>
              <a:t>Podstatné a nepodstatné změny jsou definovány v Metodice pro příjemce</a:t>
            </a:r>
          </a:p>
          <a:p>
            <a:pPr marL="0" indent="0" algn="just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1148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Podstatné změny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4049" y="1193800"/>
            <a:ext cx="8302752" cy="5461000"/>
          </a:xfrm>
        </p:spPr>
        <p:txBody>
          <a:bodyPr/>
          <a:lstStyle/>
          <a:p>
            <a:pPr algn="just"/>
            <a:r>
              <a:rPr lang="pl-PL" sz="2000" dirty="0"/>
              <a:t>Mají vliv na charakter projektu, na splnění cílů projektu či dobu realizace projektu.</a:t>
            </a:r>
          </a:p>
          <a:p>
            <a:pPr algn="just"/>
            <a:r>
              <a:rPr lang="cs-CZ" sz="2000" b="1" dirty="0">
                <a:solidFill>
                  <a:schemeClr val="accent2"/>
                </a:solidFill>
              </a:rPr>
              <a:t>Podstatné změny projektu nesmí být příjemcem provedeny před jejich schválením SK</a:t>
            </a:r>
            <a:r>
              <a:rPr lang="cs-CZ" sz="2000" dirty="0"/>
              <a:t>, resp. před vydáním změnového právního aktu, pokud je jeho vydání nutné.</a:t>
            </a:r>
          </a:p>
          <a:p>
            <a:pPr algn="just"/>
            <a:r>
              <a:rPr lang="pl-PL" sz="2000" dirty="0"/>
              <a:t>Žádosti o podstatnou změnu je potřeba zasílat bezodkladně.</a:t>
            </a:r>
          </a:p>
          <a:p>
            <a:pPr algn="just"/>
            <a:r>
              <a:rPr lang="cs-CZ" sz="2000" dirty="0"/>
              <a:t>Dělení podstatných změn: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Změny, které vyžadují změnu právního aktu o poskytnutí podpory.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Změny, které změnu právního aktu o poskytnutí podpory nevyžadují. </a:t>
            </a:r>
            <a:endParaRPr lang="pl-PL" sz="1800" dirty="0"/>
          </a:p>
          <a:p>
            <a:pPr marL="0" indent="0" algn="just">
              <a:buNone/>
            </a:pPr>
            <a:endParaRPr lang="pl-PL" sz="2000" dirty="0"/>
          </a:p>
          <a:p>
            <a:pPr algn="just"/>
            <a:r>
              <a:rPr lang="cs-CZ" sz="2000" dirty="0"/>
              <a:t>Změny mohou mít vliv na snížení schválené finanční podpory. </a:t>
            </a:r>
          </a:p>
          <a:p>
            <a:pPr algn="just"/>
            <a:r>
              <a:rPr lang="cs-CZ" sz="2000" dirty="0"/>
              <a:t>Na přijetí změny není právní nárok. </a:t>
            </a:r>
          </a:p>
          <a:p>
            <a:pPr algn="just"/>
            <a:r>
              <a:rPr lang="pl-PL" sz="2000" dirty="0"/>
              <a:t>Žádost o změnu je možno podat </a:t>
            </a:r>
            <a:r>
              <a:rPr lang="pl-PL" sz="2000" b="1" dirty="0">
                <a:solidFill>
                  <a:schemeClr val="accent2"/>
                </a:solidFill>
              </a:rPr>
              <a:t>nejpozději do 30. září 2021.</a:t>
            </a:r>
            <a:endParaRPr lang="cs-CZ" sz="2000" b="1" dirty="0">
              <a:solidFill>
                <a:schemeClr val="accent2"/>
              </a:solidFill>
            </a:endParaRPr>
          </a:p>
          <a:p>
            <a:pPr algn="just"/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6189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Podstatné změny projektu vyžadující vydání dodatku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4049" y="1828800"/>
            <a:ext cx="8302752" cy="4826000"/>
          </a:xfrm>
        </p:spPr>
        <p:txBody>
          <a:bodyPr/>
          <a:lstStyle/>
          <a:p>
            <a:pPr algn="just"/>
            <a:r>
              <a:rPr lang="cs-CZ" sz="2400" dirty="0"/>
              <a:t>Změna místa poskytování služby mající vliv na územní dostupnost služby;</a:t>
            </a:r>
          </a:p>
          <a:p>
            <a:pPr algn="just"/>
            <a:r>
              <a:rPr lang="cs-CZ" sz="2400" dirty="0"/>
              <a:t>Zkrácení časového období poskytování sociální služby (zániku, zrušení oprávnění k poskytování sociální služby);</a:t>
            </a:r>
          </a:p>
          <a:p>
            <a:pPr algn="just"/>
            <a:r>
              <a:rPr lang="cs-CZ" sz="2400" dirty="0"/>
              <a:t>Přesun prostředků mezi jednotlivými kapitolami rozpočtu sociální služby vyšší než 20 % celkových způsobilých výdajů v daném roce v režimu financování skutečně prokazovaných výdajů; </a:t>
            </a:r>
          </a:p>
          <a:p>
            <a:pPr algn="just"/>
            <a:r>
              <a:rPr lang="cs-CZ" sz="2400" dirty="0"/>
              <a:t>Snížení indikátorů;</a:t>
            </a:r>
          </a:p>
          <a:p>
            <a:pPr algn="just"/>
            <a:r>
              <a:rPr lang="cs-CZ" sz="2400" dirty="0"/>
              <a:t>Převod finančních prostředků pro daný rok ve výši 10 % prostředků z přidělené dotace do roku následujícího, (změnu je nutné hlásit písemně spolu s finančním vypořádání).</a:t>
            </a:r>
          </a:p>
          <a:p>
            <a:pPr marL="0" indent="0" algn="just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19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072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Obecné informace k projektu</a:t>
            </a:r>
            <a:br>
              <a:rPr lang="cs-CZ" b="1" dirty="0">
                <a:solidFill>
                  <a:schemeClr val="accent2"/>
                </a:solidFill>
              </a:rPr>
            </a:b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014413"/>
            <a:ext cx="8113594" cy="5640387"/>
          </a:xfrm>
        </p:spPr>
        <p:txBody>
          <a:bodyPr/>
          <a:lstStyle/>
          <a:p>
            <a:pPr marL="0" indent="0" algn="ctr">
              <a:buNone/>
            </a:pPr>
            <a:endParaRPr lang="cs-CZ" sz="2000" b="1" dirty="0">
              <a:solidFill>
                <a:schemeClr val="accent2"/>
              </a:solidFill>
            </a:endParaRPr>
          </a:p>
          <a:p>
            <a:pPr algn="just"/>
            <a:r>
              <a:rPr lang="cs-CZ" sz="2400" dirty="0"/>
              <a:t>Název: Podpora vybraných druhů sociálních služeb ve Středočeském kraji III (projekt OPZ)</a:t>
            </a:r>
          </a:p>
          <a:p>
            <a:pPr algn="just"/>
            <a:r>
              <a:rPr lang="cs-CZ" sz="2400" dirty="0"/>
              <a:t>Registrační číslo: </a:t>
            </a:r>
          </a:p>
          <a:p>
            <a:pPr marL="0" indent="0" algn="just">
              <a:buNone/>
            </a:pPr>
            <a:r>
              <a:rPr lang="cs-CZ" sz="2400" dirty="0"/>
              <a:t>	CZ.03.2.60/0.0/0.0/15_005/0014160</a:t>
            </a:r>
          </a:p>
          <a:p>
            <a:pPr algn="just"/>
            <a:r>
              <a:rPr lang="cs-CZ" sz="2400" dirty="0"/>
              <a:t>Období realizace: 01.01.2020 – 30.06.2022</a:t>
            </a:r>
          </a:p>
          <a:p>
            <a:r>
              <a:rPr lang="cs-CZ" sz="2400" dirty="0"/>
              <a:t>Období financování soc. služeb: 01.01.2020- 31.12.2021</a:t>
            </a:r>
          </a:p>
          <a:p>
            <a:r>
              <a:rPr lang="cs-CZ" sz="2400" dirty="0"/>
              <a:t> Realizátor: Středočeský kraj</a:t>
            </a:r>
            <a:endParaRPr lang="cs-CZ" sz="2400" strike="sngStrike" dirty="0">
              <a:solidFill>
                <a:srgbClr val="FF0000"/>
              </a:solidFill>
            </a:endParaRP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/>
              <a:t>Odbor sociálních věcí – odborné zajištění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/>
              <a:t>Odbor řízení dotačních projektů – administrativní zajištění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dirty="0"/>
              <a:t>Územní způsobilost: region Střední Čechy</a:t>
            </a:r>
          </a:p>
          <a:p>
            <a:pPr marL="0" lvl="1" indent="0" algn="just">
              <a:buNone/>
            </a:pPr>
            <a:endParaRPr lang="cs-CZ" sz="2000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1242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Podstatné změny projektu nevyžadující vydání dodatku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4049" y="1828800"/>
            <a:ext cx="8302752" cy="4826000"/>
          </a:xfrm>
        </p:spPr>
        <p:txBody>
          <a:bodyPr/>
          <a:lstStyle/>
          <a:p>
            <a:pPr algn="just"/>
            <a:r>
              <a:rPr lang="cs-CZ" sz="2400" dirty="0"/>
              <a:t>Změna bankovního spojení poskytovatele sociální služby; </a:t>
            </a:r>
          </a:p>
          <a:p>
            <a:pPr algn="just"/>
            <a:r>
              <a:rPr lang="cs-CZ" sz="2400" dirty="0"/>
              <a:t>Jakákoliv změna ve vztahu k poskytovatelům veřejných prostředků z důvodu vyloučení možného rizika zneužití poskytnuté dotace; </a:t>
            </a:r>
          </a:p>
          <a:p>
            <a:pPr algn="just"/>
            <a:r>
              <a:rPr lang="cs-CZ" sz="2400" dirty="0"/>
              <a:t>Přeměna právnické osoby, nutné hlásit do 15 pracovních dnů ode dne, kdy k přeměně právnické osoby došlo; </a:t>
            </a:r>
          </a:p>
          <a:p>
            <a:pPr algn="just"/>
            <a:r>
              <a:rPr lang="cs-CZ" sz="2400" dirty="0"/>
              <a:t>Vstup právnické osoby do likvidace, nutné hlásit do 15 pracovních dnů ode dne vstupu do likvidace; </a:t>
            </a:r>
          </a:p>
          <a:p>
            <a:pPr algn="just"/>
            <a:r>
              <a:rPr lang="cs-CZ" sz="2400" dirty="0"/>
              <a:t>Nedoplatek na daních a jiných peněžitých plnění, nutné hlásit do 15 dnů po splatnosti daně a jiného peněžitého plnění; </a:t>
            </a:r>
          </a:p>
          <a:p>
            <a:pPr algn="just"/>
            <a:r>
              <a:rPr lang="cs-CZ" sz="2400" dirty="0"/>
              <a:t>Změna právní formy. </a:t>
            </a:r>
          </a:p>
          <a:p>
            <a:pPr marL="0" indent="0" algn="just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6642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Nepodstatné změny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4049" y="1828800"/>
            <a:ext cx="8302752" cy="4826000"/>
          </a:xfrm>
        </p:spPr>
        <p:txBody>
          <a:bodyPr/>
          <a:lstStyle/>
          <a:p>
            <a:pPr algn="just"/>
            <a:r>
              <a:rPr lang="cs-CZ" sz="2000" dirty="0"/>
              <a:t>Nepodstatné změny sociální služby nejsou důvodem pro uzavření dodatku k Veřejnoprávní smlouvě, avšak je potřeba je hlásit.</a:t>
            </a:r>
            <a:endParaRPr lang="pl-PL" sz="2000" dirty="0"/>
          </a:p>
          <a:p>
            <a:pPr algn="just"/>
            <a:r>
              <a:rPr lang="pl-PL" sz="2000" dirty="0"/>
              <a:t> </a:t>
            </a:r>
            <a:r>
              <a:rPr lang="cs-CZ" sz="2000" dirty="0"/>
              <a:t>Mezi nepodstatné změny patří: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Změny názvu poskytovatele sociální služby; 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Změna sídla poskytovatele sociální služby nemající vliv na územní dostupnost služby;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Změna kontaktních údajů a emailu poskytovatele sociální služby;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Změna statutárního zástupce organizace;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Změna rozpočtu v rámci jedné kapitoly rozpočtu;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Přesun prostředků mezi jednotlivými kapitolami rozpočtu do výše 20 % celkových způsobilých výdajů v režimu financování skutečně prokazovaných výdajů v daném roce apod</a:t>
            </a:r>
            <a:r>
              <a:rPr lang="cs-CZ" sz="2000" dirty="0" smtClean="0"/>
              <a:t>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pl-PL" sz="2000" dirty="0"/>
              <a:t>Žádost o změnu je možno podat </a:t>
            </a:r>
            <a:r>
              <a:rPr lang="pl-PL" sz="2000" b="1" dirty="0">
                <a:solidFill>
                  <a:schemeClr val="accent2"/>
                </a:solidFill>
              </a:rPr>
              <a:t>nejpozději do </a:t>
            </a:r>
            <a:r>
              <a:rPr lang="pl-PL" sz="2000" b="1" dirty="0" smtClean="0">
                <a:solidFill>
                  <a:schemeClr val="accent2"/>
                </a:solidFill>
              </a:rPr>
              <a:t>31. prosince 2021.</a:t>
            </a:r>
            <a:endParaRPr lang="cs-CZ" sz="2000" b="1" dirty="0">
              <a:solidFill>
                <a:schemeClr val="accent2"/>
              </a:solidFill>
            </a:endParaRPr>
          </a:p>
          <a:p>
            <a:pPr marL="900112" lvl="1" indent="0" algn="just">
              <a:buClr>
                <a:schemeClr val="accent2"/>
              </a:buClr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9865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814197" y="1730376"/>
            <a:ext cx="7763256" cy="3086758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Povinné finanční výkaznictví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619250" y="4782312"/>
            <a:ext cx="6153150" cy="1435608"/>
          </a:xfrm>
        </p:spPr>
        <p:txBody>
          <a:bodyPr/>
          <a:lstStyle/>
          <a:p>
            <a:pPr algn="ctr"/>
            <a:endParaRPr lang="cs-CZ" dirty="0">
              <a:solidFill>
                <a:schemeClr val="accent2"/>
              </a:solidFill>
            </a:endParaRPr>
          </a:p>
          <a:p>
            <a:pPr algn="ctr"/>
            <a:endParaRPr lang="cs-CZ" sz="4000" b="1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84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0"/>
            <a:ext cx="6778625" cy="759125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Finanční vypořádání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149789"/>
            <a:ext cx="8113594" cy="5613149"/>
          </a:xfrm>
        </p:spPr>
        <p:txBody>
          <a:bodyPr/>
          <a:lstStyle/>
          <a:p>
            <a:pPr algn="just"/>
            <a:r>
              <a:rPr lang="cs-CZ" sz="2200" b="1" dirty="0">
                <a:solidFill>
                  <a:schemeClr val="accent2"/>
                </a:solidFill>
              </a:rPr>
              <a:t>Příjemce dotace je povinen </a:t>
            </a:r>
            <a:r>
              <a:rPr lang="cs-CZ" sz="2200" dirty="0"/>
              <a:t>v souladu s vyhláškou č. 367/2015 Sb. </a:t>
            </a:r>
            <a:r>
              <a:rPr lang="cs-CZ" sz="2200" b="1" dirty="0">
                <a:solidFill>
                  <a:schemeClr val="accent2"/>
                </a:solidFill>
              </a:rPr>
              <a:t>odevzdat na SK podklady k finančnímu vypořádání (FV)</a:t>
            </a:r>
          </a:p>
          <a:p>
            <a:pPr marL="0" indent="0" algn="just">
              <a:buNone/>
            </a:pPr>
            <a:endParaRPr lang="cs-CZ" sz="2200" b="1" dirty="0">
              <a:solidFill>
                <a:schemeClr val="accent2"/>
              </a:solidFill>
            </a:endParaRPr>
          </a:p>
          <a:p>
            <a:pPr algn="just"/>
            <a:r>
              <a:rPr lang="cs-CZ" sz="2200" dirty="0"/>
              <a:t>Termín odevzdání FV – za rok 2020 je </a:t>
            </a:r>
            <a:r>
              <a:rPr lang="cs-CZ" sz="2200" b="1" dirty="0">
                <a:solidFill>
                  <a:srgbClr val="FF0000"/>
                </a:solidFill>
              </a:rPr>
              <a:t>20.1.2021. </a:t>
            </a:r>
            <a:r>
              <a:rPr lang="cs-CZ" sz="2200" dirty="0"/>
              <a:t>Vykazované období od 01.01.2020 do 31.12.2020, včetně souvisejících nákladů, které budou proplaceny do 20.1.2021 (mzdy, faktury za telefon apod.).</a:t>
            </a:r>
            <a:endParaRPr lang="cs-CZ" sz="2200" b="1" dirty="0">
              <a:solidFill>
                <a:srgbClr val="FF0000"/>
              </a:solidFill>
            </a:endParaRPr>
          </a:p>
          <a:p>
            <a:pPr algn="just"/>
            <a:r>
              <a:rPr lang="cs-CZ" sz="2200" dirty="0"/>
              <a:t>Termín odevzdání FV – za rok 2021 je </a:t>
            </a:r>
            <a:r>
              <a:rPr lang="cs-CZ" sz="2200" b="1" dirty="0">
                <a:solidFill>
                  <a:srgbClr val="FF0000"/>
                </a:solidFill>
              </a:rPr>
              <a:t>21.1.2022. </a:t>
            </a:r>
            <a:r>
              <a:rPr lang="cs-CZ" sz="2200" dirty="0"/>
              <a:t>Vykazované období od 01.01.2021 do 31.12.2021, včetně souvisejících nákladů, které budou proplaceny do 21.1.2022 (mzdy, faktury za telefon apod.).</a:t>
            </a:r>
          </a:p>
          <a:p>
            <a:pPr algn="just"/>
            <a:r>
              <a:rPr lang="cs-CZ" sz="2200" dirty="0"/>
              <a:t>Pokud příjemce dotace obdržel za jeden kalendářní rok dotaci ve výše </a:t>
            </a:r>
            <a:r>
              <a:rPr lang="cs-CZ" sz="2200" b="1" dirty="0">
                <a:solidFill>
                  <a:srgbClr val="FF0000"/>
                </a:solidFill>
              </a:rPr>
              <a:t>3 mil. Kč </a:t>
            </a:r>
            <a:r>
              <a:rPr lang="cs-CZ" sz="2200" dirty="0"/>
              <a:t>a více při součtu dotací na organizaci za projekt OPZ, předloží do 31. srpna následujícího roku poskytovateli dotace jeden originál výtisku zprávy auditora vedeného v Komoře auditoru ČR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7844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Finanční vypořádání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311215"/>
            <a:ext cx="8113594" cy="5451723"/>
          </a:xfrm>
        </p:spPr>
        <p:txBody>
          <a:bodyPr/>
          <a:lstStyle/>
          <a:p>
            <a:pPr algn="just"/>
            <a:r>
              <a:rPr lang="cs-CZ" sz="2200" dirty="0"/>
              <a:t>V případě nevyčerpání přidělených finančních prostředků pro daný rok 2020, </a:t>
            </a:r>
            <a:r>
              <a:rPr lang="cs-CZ" sz="2200" b="1" dirty="0">
                <a:solidFill>
                  <a:srgbClr val="FF0000"/>
                </a:solidFill>
              </a:rPr>
              <a:t>lze zažádat o převod </a:t>
            </a:r>
            <a:r>
              <a:rPr lang="cs-CZ" sz="2200" b="1" dirty="0">
                <a:solidFill>
                  <a:schemeClr val="accent2"/>
                </a:solidFill>
              </a:rPr>
              <a:t>10 % z přidělené dotace na daný rok do roku 2021</a:t>
            </a:r>
            <a:r>
              <a:rPr lang="cs-CZ" sz="2200" dirty="0"/>
              <a:t> (zasílejte spolu s Finančním vypořádáním dotace za rok 2020 do 20.1.2021); </a:t>
            </a:r>
          </a:p>
          <a:p>
            <a:pPr algn="just"/>
            <a:r>
              <a:rPr lang="cs-CZ" sz="2200" dirty="0"/>
              <a:t>Pro rok 2021, </a:t>
            </a:r>
            <a:r>
              <a:rPr lang="cs-CZ" sz="2200" b="1" dirty="0">
                <a:solidFill>
                  <a:srgbClr val="FF0000"/>
                </a:solidFill>
              </a:rPr>
              <a:t>nelze zažádat o převod </a:t>
            </a:r>
            <a:r>
              <a:rPr lang="cs-CZ" sz="2200" b="1" dirty="0">
                <a:solidFill>
                  <a:schemeClr val="accent2"/>
                </a:solidFill>
              </a:rPr>
              <a:t>10 % z přidělené dotace na daný rok do následujícího roku; </a:t>
            </a:r>
            <a:endParaRPr lang="cs-CZ" sz="2200" b="1" dirty="0">
              <a:solidFill>
                <a:srgbClr val="FF0000"/>
              </a:solidFill>
            </a:endParaRPr>
          </a:p>
          <a:p>
            <a:pPr algn="just"/>
            <a:r>
              <a:rPr lang="cs-CZ" sz="2200" b="1" dirty="0">
                <a:solidFill>
                  <a:schemeClr val="accent2"/>
                </a:solidFill>
              </a:rPr>
              <a:t>Doporučujeme vyčerpat maximální možnou výši finančních prostředků.</a:t>
            </a:r>
          </a:p>
          <a:p>
            <a:pPr marL="0" indent="0" algn="just">
              <a:buNone/>
            </a:pPr>
            <a:endParaRPr lang="cs-CZ" sz="2200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836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Finanční vypořádání – Vyúčtování výdajů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536191"/>
            <a:ext cx="8113594" cy="5057775"/>
          </a:xfrm>
        </p:spPr>
        <p:txBody>
          <a:bodyPr/>
          <a:lstStyle/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algn="just"/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sz="1600" dirty="0"/>
              <a:t>Náklady lze zadávat souhrnně v rámci jedné položky:</a:t>
            </a:r>
          </a:p>
          <a:p>
            <a:pPr lvl="1" algn="just"/>
            <a:r>
              <a:rPr lang="cs-CZ" sz="1200" dirty="0"/>
              <a:t>Mzdové náklady včetně povinných odvodů a dalších z projektu hrazených nákladů.</a:t>
            </a:r>
          </a:p>
          <a:p>
            <a:pPr lvl="1" algn="just"/>
            <a:r>
              <a:rPr lang="cs-CZ" sz="1200" dirty="0"/>
              <a:t>Ostatní náklady není potřeba rozepisovat po účtenkách, pokud jsou v účetnictví vedeny souhrnně, např. kancelářské potřeby, tedy nikoliv kancelářský papír, tužky, lepidlo apod.</a:t>
            </a:r>
          </a:p>
          <a:p>
            <a:pPr algn="just"/>
            <a:r>
              <a:rPr lang="cs-CZ" sz="1800" dirty="0"/>
              <a:t>Řádky přidávejte vždy doprostřed položky rozpočtu, aby byl zachován sčítací vzorec.</a:t>
            </a:r>
          </a:p>
          <a:p>
            <a:pPr algn="just"/>
            <a:r>
              <a:rPr lang="cs-CZ" sz="1800" dirty="0">
                <a:solidFill>
                  <a:srgbClr val="FF0000"/>
                </a:solidFill>
              </a:rPr>
              <a:t>Před odevzdáním součet překontrolujte!!! Celkový součet musí souhlasit na údaj uvedený ve formuláři Tiskopis FV a v Tabulce položkového čerpání.</a:t>
            </a:r>
          </a:p>
          <a:p>
            <a:pPr algn="just"/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25</a:t>
            </a:fld>
            <a:endParaRPr lang="cs-CZ" alt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DB85D15A-2CE0-4227-B219-626218FFF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690" y="1324590"/>
            <a:ext cx="6778625" cy="3210586"/>
          </a:xfrm>
          <a:prstGeom prst="rect">
            <a:avLst/>
          </a:prstGeom>
        </p:spPr>
      </p:pic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xmlns="" id="{3AB72C7B-34BF-4F4F-A892-37F63DE108CD}"/>
              </a:ext>
            </a:extLst>
          </p:cNvPr>
          <p:cNvCxnSpPr/>
          <p:nvPr/>
        </p:nvCxnSpPr>
        <p:spPr>
          <a:xfrm>
            <a:off x="1240690" y="3957146"/>
            <a:ext cx="309981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xmlns="" id="{9A0197E4-C3F1-4A00-8D8D-C9158BCFE78E}"/>
              </a:ext>
            </a:extLst>
          </p:cNvPr>
          <p:cNvCxnSpPr>
            <a:cxnSpLocks/>
          </p:cNvCxnSpPr>
          <p:nvPr/>
        </p:nvCxnSpPr>
        <p:spPr>
          <a:xfrm>
            <a:off x="2089086" y="5928843"/>
            <a:ext cx="1143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84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Vyrovnávací platba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014413"/>
            <a:ext cx="8113594" cy="5643561"/>
          </a:xfrm>
        </p:spPr>
        <p:txBody>
          <a:bodyPr/>
          <a:lstStyle/>
          <a:p>
            <a:pPr algn="just"/>
            <a:endParaRPr lang="cs-CZ" sz="1800" b="1" dirty="0">
              <a:solidFill>
                <a:schemeClr val="accent2"/>
              </a:solidFill>
            </a:endParaRPr>
          </a:p>
          <a:p>
            <a:pPr algn="just">
              <a:buClr>
                <a:schemeClr val="accent2"/>
              </a:buClr>
            </a:pPr>
            <a:r>
              <a:rPr lang="cs-CZ" sz="2400" b="1" dirty="0">
                <a:solidFill>
                  <a:schemeClr val="accent2"/>
                </a:solidFill>
              </a:rPr>
              <a:t>Vyrovnávací platba je součástí veřejné podpory.</a:t>
            </a:r>
          </a:p>
          <a:p>
            <a:pPr algn="just">
              <a:buClr>
                <a:schemeClr val="accent2"/>
              </a:buClr>
            </a:pPr>
            <a:r>
              <a:rPr lang="cs-CZ" sz="2400" dirty="0"/>
              <a:t>Středočeský kraj stanovuje vyrovnávací platbu takto: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Celková výše prostředků z veřejných rozpočtů, kterou služba může čerpat na poskytování základní činnosti vedle příjmů plynoucích z realizace sociální služby.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dirty="0"/>
              <a:t>Příjemce dotace je povinen SK předložit vyúčtování vyrovnávací platby.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dirty="0"/>
              <a:t>Pokud služba obdrží vyšší vyrovnávací platbu, než jaká jí byla vypočtena, je povinna přeplatek vrátit nejpozději v termínu pro vyúčtování vyrovnávací platby na účet kraje (POZOR, nikoliv na účet projektu). Informace jsou zasílány ke konci roku emailem.</a:t>
            </a:r>
            <a:endParaRPr lang="cs-CZ" sz="1800" b="1" dirty="0">
              <a:solidFill>
                <a:schemeClr val="accent2"/>
              </a:solidFill>
            </a:endParaRPr>
          </a:p>
          <a:p>
            <a:pPr algn="just"/>
            <a:r>
              <a:rPr lang="cs-CZ" sz="1800" dirty="0"/>
              <a:t>Termín odevzdání VP –  pro rok 2020 je stanoven na </a:t>
            </a:r>
            <a:r>
              <a:rPr lang="cs-CZ" sz="1800" b="1" dirty="0">
                <a:solidFill>
                  <a:srgbClr val="FF0000"/>
                </a:solidFill>
              </a:rPr>
              <a:t>20.1.2021</a:t>
            </a:r>
          </a:p>
          <a:p>
            <a:pPr algn="just"/>
            <a:r>
              <a:rPr lang="cs-CZ" sz="1800" dirty="0"/>
              <a:t>Termín odevzdání VP –  pro rok 2021 je stanoven na </a:t>
            </a:r>
            <a:r>
              <a:rPr lang="cs-CZ" sz="1800" b="1" dirty="0">
                <a:solidFill>
                  <a:srgbClr val="FF0000"/>
                </a:solidFill>
              </a:rPr>
              <a:t>21.1.2022</a:t>
            </a:r>
            <a:endParaRPr lang="cs-CZ" sz="18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cs-CZ" sz="2400" b="1" dirty="0">
              <a:solidFill>
                <a:schemeClr val="accent2"/>
              </a:solidFill>
            </a:endParaRPr>
          </a:p>
          <a:p>
            <a:pPr algn="just"/>
            <a:endParaRPr lang="cs-CZ" sz="2400" dirty="0"/>
          </a:p>
          <a:p>
            <a:pPr algn="just"/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3814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Vyrovnávací platba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213165"/>
            <a:ext cx="8113594" cy="5444810"/>
          </a:xfrm>
        </p:spPr>
        <p:txBody>
          <a:bodyPr/>
          <a:lstStyle/>
          <a:p>
            <a:pPr algn="just"/>
            <a:r>
              <a:rPr lang="cs-CZ" sz="1800" b="1" dirty="0">
                <a:solidFill>
                  <a:schemeClr val="accent2"/>
                </a:solidFill>
              </a:rPr>
              <a:t>Maximální výše roční vyrovnávací platby. Je potřeba sledovat změny ve výši Vyrovnávací platby na stránkách KÚ z důvodu případné změny. </a:t>
            </a:r>
          </a:p>
          <a:p>
            <a:pPr marL="0" indent="0" algn="just">
              <a:buNone/>
            </a:pPr>
            <a:endParaRPr lang="cs-CZ" sz="2400" b="1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cs-CZ" sz="2400" dirty="0"/>
          </a:p>
          <a:p>
            <a:pPr algn="ctr"/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sz="1400" dirty="0">
              <a:hlinkClick r:id="rId3"/>
            </a:endParaRPr>
          </a:p>
          <a:p>
            <a:pPr marL="0" indent="0" algn="just">
              <a:buNone/>
            </a:pPr>
            <a:endParaRPr lang="cs-CZ" sz="1200" dirty="0">
              <a:hlinkClick r:id="rId3"/>
            </a:endParaRPr>
          </a:p>
          <a:p>
            <a:pPr marL="0" indent="0" algn="ctr">
              <a:buNone/>
            </a:pPr>
            <a:r>
              <a:rPr lang="cs-CZ" sz="1200" dirty="0">
                <a:hlinkClick r:id="rId3"/>
              </a:rPr>
              <a:t>https://www.kr-stredocesky.cz/documents/20688/16065279/V%C3%BD%C5%A1e+VP+2019+-schv%C3%A1leno+26_8_2019.pdf/cab5e99c-5b9d-4fab-be5a-ea6ce679b57d</a:t>
            </a:r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27</a:t>
            </a:fld>
            <a:endParaRPr lang="cs-CZ" altLang="cs-CZ" dirty="0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xmlns="" id="{4904A73D-D584-4EE7-BCB6-EEED24535C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986259"/>
              </p:ext>
            </p:extLst>
          </p:nvPr>
        </p:nvGraphicFramePr>
        <p:xfrm>
          <a:off x="1028700" y="2056793"/>
          <a:ext cx="7219007" cy="3291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03588">
                  <a:extLst>
                    <a:ext uri="{9D8B030D-6E8A-4147-A177-3AD203B41FA5}">
                      <a16:colId xmlns:a16="http://schemas.microsoft.com/office/drawing/2014/main" xmlns="" val="3689354284"/>
                    </a:ext>
                  </a:extLst>
                </a:gridCol>
                <a:gridCol w="2340528">
                  <a:extLst>
                    <a:ext uri="{9D8B030D-6E8A-4147-A177-3AD203B41FA5}">
                      <a16:colId xmlns:a16="http://schemas.microsoft.com/office/drawing/2014/main" xmlns="" val="2495338161"/>
                    </a:ext>
                  </a:extLst>
                </a:gridCol>
                <a:gridCol w="1674891">
                  <a:extLst>
                    <a:ext uri="{9D8B030D-6E8A-4147-A177-3AD203B41FA5}">
                      <a16:colId xmlns:a16="http://schemas.microsoft.com/office/drawing/2014/main" xmlns="" val="1265249108"/>
                    </a:ext>
                  </a:extLst>
                </a:gridCol>
              </a:tblGrid>
              <a:tr h="361414">
                <a:tc>
                  <a:txBody>
                    <a:bodyPr/>
                    <a:lstStyle/>
                    <a:p>
                      <a:r>
                        <a:rPr lang="cs-CZ" sz="1200" dirty="0"/>
                        <a:t>Druh služby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/>
                        <a:t>Jednotka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Výše vyrovnávací platby M na jednotku v 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4534948"/>
                  </a:ext>
                </a:extLst>
              </a:tr>
              <a:tr h="154892">
                <a:tc>
                  <a:txBody>
                    <a:bodyPr/>
                    <a:lstStyle/>
                    <a:p>
                      <a:r>
                        <a:rPr lang="cs-CZ" sz="1200" dirty="0"/>
                        <a:t>§ 43 Podpora samostatného bydlení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Průměrný přepočtený úvazek v PP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755 000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8283914"/>
                  </a:ext>
                </a:extLst>
              </a:tr>
              <a:tr h="154892">
                <a:tc>
                  <a:txBody>
                    <a:bodyPr/>
                    <a:lstStyle/>
                    <a:p>
                      <a:r>
                        <a:rPr lang="cs-CZ" sz="1200" dirty="0"/>
                        <a:t>§ 57 Azylové domy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Lůžko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130 000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7965520"/>
                  </a:ext>
                </a:extLst>
              </a:tr>
              <a:tr h="154892">
                <a:tc>
                  <a:txBody>
                    <a:bodyPr/>
                    <a:lstStyle/>
                    <a:p>
                      <a:r>
                        <a:rPr lang="cs-CZ" sz="1200" dirty="0"/>
                        <a:t>§ 58 Domy na půl cesty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Lůžko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131 000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97307234"/>
                  </a:ext>
                </a:extLst>
              </a:tr>
              <a:tr h="258153">
                <a:tc>
                  <a:txBody>
                    <a:bodyPr/>
                    <a:lstStyle/>
                    <a:p>
                      <a:r>
                        <a:rPr lang="cs-CZ" sz="1200" dirty="0"/>
                        <a:t>§ 60 a) Intervenční centra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Průměrný přepočtený úvazek v PP</a:t>
                      </a:r>
                    </a:p>
                    <a:p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1 091 000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71221703"/>
                  </a:ext>
                </a:extLst>
              </a:tr>
              <a:tr h="258153">
                <a:tc>
                  <a:txBody>
                    <a:bodyPr/>
                    <a:lstStyle/>
                    <a:p>
                      <a:r>
                        <a:rPr lang="cs-CZ" sz="1200" dirty="0"/>
                        <a:t>§ 65 Sociálně aktivizační služby pro rodiny s dětmi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Průměrný přepočtený úvazek v PP</a:t>
                      </a:r>
                    </a:p>
                    <a:p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832 000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03739057"/>
                  </a:ext>
                </a:extLst>
              </a:tr>
              <a:tr h="258153">
                <a:tc>
                  <a:txBody>
                    <a:bodyPr/>
                    <a:lstStyle/>
                    <a:p>
                      <a:r>
                        <a:rPr lang="cs-CZ" sz="1200" dirty="0"/>
                        <a:t>§ 67 Sociálně terapeutické dílny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Průměrný přepočtený úvazek v PP</a:t>
                      </a:r>
                    </a:p>
                    <a:p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843 000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50526344"/>
                  </a:ext>
                </a:extLst>
              </a:tr>
              <a:tr h="258153">
                <a:tc>
                  <a:txBody>
                    <a:bodyPr/>
                    <a:lstStyle/>
                    <a:p>
                      <a:r>
                        <a:rPr lang="cs-CZ" sz="1200" dirty="0"/>
                        <a:t>§ 70 Sociální rehabilitace </a:t>
                      </a:r>
                    </a:p>
                    <a:p>
                      <a:r>
                        <a:rPr lang="cs-CZ" sz="1200" dirty="0"/>
                        <a:t>(ambulantní a/nebo terénní forma)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/>
                        <a:t>Průměrný přepočtený úvazek v PP</a:t>
                      </a:r>
                    </a:p>
                    <a:p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/>
                        <a:t>806 000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9337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50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Vizuální identita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4049" y="1828800"/>
            <a:ext cx="8302752" cy="4826000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Smyslem vizuální identity je </a:t>
            </a:r>
            <a:r>
              <a:rPr lang="cs-CZ" sz="2000" b="1" dirty="0">
                <a:solidFill>
                  <a:schemeClr val="accent2"/>
                </a:solidFill>
              </a:rPr>
              <a:t>informování veřejnosti o tom, co je realizováno</a:t>
            </a:r>
            <a:r>
              <a:rPr lang="cs-CZ" sz="2000" dirty="0"/>
              <a:t>, popř. jakých výsledků bylo dosaženo a z jakých zdrojů jsou určité aktivity financovány.</a:t>
            </a: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000" b="1" dirty="0">
                <a:solidFill>
                  <a:schemeClr val="accent2"/>
                </a:solidFill>
              </a:rPr>
              <a:t>Povinné minimum vizuální identity:</a:t>
            </a:r>
          </a:p>
          <a:p>
            <a:pPr marL="1162050" lvl="2" indent="-352425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„</a:t>
            </a:r>
            <a:r>
              <a:rPr lang="cs-CZ" sz="1800" dirty="0" err="1"/>
              <a:t>logolink</a:t>
            </a:r>
            <a:r>
              <a:rPr lang="cs-CZ" sz="1800" dirty="0"/>
              <a:t>“ s logem EU a logem Středočeského kraje;</a:t>
            </a:r>
          </a:p>
          <a:p>
            <a:pPr marL="1162050" lvl="2" indent="-352425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stručný popis projektu (úplný název a registrační číslo projektu, cíl a realizátor) a zdůraznit, že v daném místě je poskytovaná služba finančně podpořena právě z tohoto projektu;</a:t>
            </a:r>
          </a:p>
          <a:p>
            <a:pPr marL="1162050" lvl="2" indent="-352425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1800" dirty="0"/>
              <a:t>1x plakát o projektu na viditelném místě.</a:t>
            </a:r>
          </a:p>
          <a:p>
            <a:pPr marL="809625" lvl="2" indent="0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None/>
            </a:pPr>
            <a:endParaRPr lang="cs-CZ" sz="2000" dirty="0"/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Šablony ke stažení jsou umístěny na webových stránkách Středočeské kraje: </a:t>
            </a:r>
            <a:r>
              <a:rPr lang="cs-CZ" sz="2000" dirty="0">
                <a:hlinkClick r:id="rId2"/>
              </a:rPr>
              <a:t>https://www.kr-stredocesky.cz/web/20688/429</a:t>
            </a:r>
            <a:endParaRPr lang="cs-CZ" sz="20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28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113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814197" y="1502875"/>
            <a:ext cx="7763256" cy="2589291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Monitorování projektu</a:t>
            </a:r>
            <a:endParaRPr lang="cs-CZ" sz="2400" b="1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619250" y="4782312"/>
            <a:ext cx="6153150" cy="1435608"/>
          </a:xfrm>
        </p:spPr>
        <p:txBody>
          <a:bodyPr/>
          <a:lstStyle/>
          <a:p>
            <a:pPr algn="ctr"/>
            <a:endParaRPr lang="cs-CZ" dirty="0">
              <a:solidFill>
                <a:schemeClr val="accent2"/>
              </a:solidFill>
            </a:endParaRPr>
          </a:p>
          <a:p>
            <a:pPr algn="ctr"/>
            <a:endParaRPr lang="cs-CZ" sz="4000" b="1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61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Financování projektu OPZ </a:t>
            </a:r>
            <a:br>
              <a:rPr lang="cs-CZ" b="1" dirty="0">
                <a:solidFill>
                  <a:schemeClr val="accent2"/>
                </a:solidFill>
              </a:rPr>
            </a:b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014413"/>
            <a:ext cx="8113594" cy="5640387"/>
          </a:xfrm>
        </p:spPr>
        <p:txBody>
          <a:bodyPr/>
          <a:lstStyle/>
          <a:p>
            <a:pPr marL="0" indent="0" algn="ctr">
              <a:buNone/>
            </a:pPr>
            <a:endParaRPr lang="cs-CZ" sz="2000" b="1" dirty="0">
              <a:solidFill>
                <a:schemeClr val="accent2"/>
              </a:solidFill>
            </a:endParaRPr>
          </a:p>
          <a:p>
            <a:pPr algn="just"/>
            <a:r>
              <a:rPr lang="cs-CZ" sz="2400" dirty="0"/>
              <a:t>Operační program zaměstnanost (OPZ)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Prioritní osa 2 – Sociální začleňování a boj s chudobou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Podíl financování – 85% ESF : 10% SR : 5% SK</a:t>
            </a:r>
            <a:endParaRPr lang="cs-CZ" dirty="0"/>
          </a:p>
          <a:p>
            <a:pPr marL="720725" lvl="1" indent="-720725" algn="just">
              <a:buClr>
                <a:schemeClr val="accent2"/>
              </a:buClr>
            </a:pPr>
            <a:r>
              <a:rPr lang="cs-CZ" dirty="0"/>
              <a:t>Maximální celková výše finanční podpory pro soc. služby (2 roky): </a:t>
            </a:r>
            <a:r>
              <a:rPr lang="cs-CZ" b="1" dirty="0">
                <a:solidFill>
                  <a:schemeClr val="accent2"/>
                </a:solidFill>
              </a:rPr>
              <a:t>461 990 300,-Kč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dirty="0"/>
              <a:t>Financování bude nahrazovat v plné výši dotaci Středočeského kraje na poskytování sociálních služeb, a to po celou dobu realizace projektu OPZ.</a:t>
            </a:r>
          </a:p>
          <a:p>
            <a:pPr marL="0" lvl="1" indent="0" algn="just">
              <a:buClr>
                <a:schemeClr val="accent2"/>
              </a:buClr>
              <a:buNone/>
            </a:pPr>
            <a:endParaRPr lang="cs-CZ" b="1" dirty="0"/>
          </a:p>
          <a:p>
            <a:pPr marL="0" lvl="1" indent="0" algn="just">
              <a:buClr>
                <a:schemeClr val="accent2"/>
              </a:buClr>
              <a:buNone/>
            </a:pPr>
            <a:r>
              <a:rPr lang="cs-CZ" b="1" dirty="0"/>
              <a:t>Dotace je určena pouze na financování základních činností dle Zákona o sociálních službách. Z dotace nesmí být hrazeny fakultativní činnosti ani další činnosti nad rámec zákona.</a:t>
            </a:r>
          </a:p>
          <a:p>
            <a:pPr marL="0" lvl="1" indent="0" algn="just">
              <a:buNone/>
            </a:pPr>
            <a:endParaRPr lang="cs-CZ" sz="2000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3935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Monitorovací indikátory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015" y="1600200"/>
            <a:ext cx="8049641" cy="5257800"/>
          </a:xfrm>
        </p:spPr>
        <p:txBody>
          <a:bodyPr/>
          <a:lstStyle/>
          <a:p>
            <a:pPr algn="just"/>
            <a:r>
              <a:rPr lang="cs-CZ" sz="1800" dirty="0"/>
              <a:t>Monitorovací indikátory (MI) slouží k monitorování průběhu a výsledků realizace projektu.</a:t>
            </a:r>
          </a:p>
          <a:p>
            <a:pPr algn="just"/>
            <a:r>
              <a:rPr lang="cs-CZ" sz="1800" dirty="0"/>
              <a:t>Každý subjekt zapojený do OPZ je povinen sledovat a naplňovat stanovené hodnoty MI.</a:t>
            </a:r>
          </a:p>
          <a:p>
            <a:pPr algn="just"/>
            <a:r>
              <a:rPr lang="cs-CZ" sz="1800" dirty="0"/>
              <a:t>V rámci projektu OPZ jsou u sociálních služeb sledovány 3 MI: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1800" dirty="0"/>
              <a:t>Celkový počet účastníků (6 00 00) - není sankcionováno ročně, ale v případě neplnění tohoto indikátoru může být sankce na konci projektu;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1800" dirty="0"/>
              <a:t>Kapacita podpořených služeb (6 70 01) – přepočtené úvazky v PP či lůžka. Tento indikátor se hlídá ročně a mohou vznikat sankce za jeho neplnění;</a:t>
            </a:r>
            <a:endParaRPr lang="cs-CZ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1800" dirty="0"/>
              <a:t>Využívání podpořených služeb (6 70 10) – anonymně, sekundárně podpořené osoby, osoby, které nenaplnily bagatelní podporu. není sankcionováno ročně, ale v případě neplnění tohoto indikátoru může být sankce na konci projektu;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1800" dirty="0"/>
              <a:t>Výše sankcí je k nalezení ve Smlouvě, Metodice Středočeského kraje.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sz="1800" b="1" dirty="0"/>
              <a:t>Dokumenty ke stažení - </a:t>
            </a:r>
            <a:r>
              <a:rPr lang="cs-CZ" sz="1800" dirty="0">
                <a:hlinkClick r:id="rId2"/>
              </a:rPr>
              <a:t>https://www.kr-stredocesky.cz/web/20688/429</a:t>
            </a:r>
            <a:endParaRPr lang="cs-CZ" sz="1800" dirty="0">
              <a:solidFill>
                <a:srgbClr val="00B050"/>
              </a:solidFill>
            </a:endParaRP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959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Podpořená osoba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015" y="1600200"/>
            <a:ext cx="8049641" cy="4525963"/>
          </a:xfrm>
        </p:spPr>
        <p:txBody>
          <a:bodyPr/>
          <a:lstStyle/>
          <a:p>
            <a:pPr algn="just"/>
            <a:r>
              <a:rPr lang="cs-CZ" sz="2400" dirty="0"/>
              <a:t>Podpořenou osobou je každá osoba, které byla v rámci realizace služby poskytnuta intervence financovaná z přidělené dotace a která svou charakteristikou spadá do některé z cílových skupin projektu.</a:t>
            </a:r>
          </a:p>
          <a:p>
            <a:pPr algn="just"/>
            <a:r>
              <a:rPr lang="cs-CZ" sz="2400" dirty="0"/>
              <a:t>Každá podpořená osoba se v rámci jedné služby a za celou dobu trvání Projektu OPZ započítává pouze jednou bez ohledu na to, zda byla podpořena jedenkrát či opakovaně.</a:t>
            </a:r>
            <a:endParaRPr lang="cs-CZ" dirty="0"/>
          </a:p>
          <a:p>
            <a:pPr algn="just"/>
            <a:r>
              <a:rPr lang="cs-CZ" b="1" dirty="0">
                <a:solidFill>
                  <a:schemeClr val="accent2"/>
                </a:solidFill>
              </a:rPr>
              <a:t>V rámci projektu nelze podpořit: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dirty="0"/>
              <a:t>uživatele sociálních služeb mladší 15 let, kdy uživatelem služby je dítě samotné,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cs-CZ" dirty="0"/>
              <a:t>osoby starší 65 let, případě, kdy je tato osoba primárně definována jako senior. </a:t>
            </a:r>
            <a:endParaRPr lang="cs-CZ" b="1" dirty="0">
              <a:solidFill>
                <a:schemeClr val="accent2"/>
              </a:solidFill>
            </a:endParaRPr>
          </a:p>
          <a:p>
            <a:pPr marL="1220788" lvl="2" indent="-720725" algn="just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5340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1"/>
            <a:ext cx="6778625" cy="1222218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Indikátor 6 00 00 Celkový počet účastníků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32</a:t>
            </a:fld>
            <a:endParaRPr lang="cs-CZ" altLang="cs-CZ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xmlns="" id="{9B95420A-4EB1-4C57-9002-B216F0EC0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1" y="1600200"/>
            <a:ext cx="8242300" cy="4766094"/>
          </a:xfrm>
        </p:spPr>
        <p:txBody>
          <a:bodyPr/>
          <a:lstStyle/>
          <a:p>
            <a:pPr algn="just"/>
            <a:r>
              <a:rPr lang="cs-CZ" sz="2400" dirty="0"/>
              <a:t>Indikátor sleduje celkový počet podpořených osob, které lze identifikovat jménem, příjmením, bydlištěm a datem narození.</a:t>
            </a:r>
          </a:p>
          <a:p>
            <a:pPr algn="just"/>
            <a:r>
              <a:rPr lang="cs-CZ" sz="2400" dirty="0"/>
              <a:t>Osoby vykázané v tomto indikátoru v průběhu projektu pro započtení musí překročit limit tzv. bagatelní podpory, tzn. musí jim být poskytnuta prokazatelná podpora v výši 40 a více hodin.</a:t>
            </a:r>
          </a:p>
          <a:p>
            <a:pPr algn="just"/>
            <a:r>
              <a:rPr lang="cs-CZ" sz="2400" dirty="0"/>
              <a:t>Až po dosažení limitu 40 hodin může být podpořená osoba započtena jako jeden indikátor, kdy 1 hodina = 60 minut.</a:t>
            </a:r>
          </a:p>
          <a:p>
            <a:pPr algn="just"/>
            <a:r>
              <a:rPr lang="cs-CZ" sz="2400" dirty="0"/>
              <a:t>Údaje o podpořených osobách se dále evidují poskytovatelem dotace v informačním portále ESF 2014+.</a:t>
            </a:r>
          </a:p>
        </p:txBody>
      </p:sp>
    </p:spTree>
    <p:extLst>
      <p:ext uri="{BB962C8B-B14F-4D97-AF65-F5344CB8AC3E}">
        <p14:creationId xmlns:p14="http://schemas.microsoft.com/office/powerpoint/2010/main" val="49221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Indikátor 6 70 01 Kapacita podpořených služeb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33</a:t>
            </a:fld>
            <a:endParaRPr lang="cs-CZ" altLang="cs-CZ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xmlns="" id="{9B95420A-4EB1-4C57-9002-B216F0EC0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1" y="1140738"/>
            <a:ext cx="8242300" cy="5558826"/>
          </a:xfrm>
        </p:spPr>
        <p:txBody>
          <a:bodyPr/>
          <a:lstStyle/>
          <a:p>
            <a:pPr algn="just"/>
            <a:r>
              <a:rPr lang="cs-CZ" sz="2400" dirty="0"/>
              <a:t>Sleduje se závazná hodnota jednotky uvedené v Pověření, resp. Smlouvě;</a:t>
            </a:r>
          </a:p>
          <a:p>
            <a:pPr algn="just"/>
            <a:r>
              <a:rPr lang="cs-CZ" sz="2400" dirty="0"/>
              <a:t>U služeb AD a DNPC se jedná o lůžko;</a:t>
            </a:r>
          </a:p>
          <a:p>
            <a:pPr algn="just"/>
            <a:r>
              <a:rPr lang="cs-CZ" sz="2400" dirty="0"/>
              <a:t>U služeb IC, PSB, SAS, STD, SR ambulantní a/nebo terénní forma se jedná o úvazek v přímé péči;</a:t>
            </a:r>
          </a:p>
          <a:p>
            <a:pPr marL="0" indent="0" algn="just">
              <a:buNone/>
            </a:pPr>
            <a:endParaRPr lang="cs-CZ" sz="2400" dirty="0"/>
          </a:p>
          <a:p>
            <a:pPr algn="just"/>
            <a:r>
              <a:rPr lang="cs-CZ" sz="2400" dirty="0"/>
              <a:t>Dle pravidel OPZ "Kapacita" se rozumí maximální počet osob, které může podpořená služba v danou chvíli obsloužit. Toto číslo bývá omezeno velikostí personálu či fyzickým místem. 	Pro účely projektu je vymezeno úvazky/lůžky v Síti. Poskytovatel vykazuje jednou ročně maximálně dosaženou hodnotu úvazků v období vykazovaného roku minimálně pro jeden měsíc. Lůžka je povinnost mít k dispozici celoročně.</a:t>
            </a:r>
          </a:p>
          <a:p>
            <a:pPr algn="just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645910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Indikátor 6 70 10 Využívání podpořených služeb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34</a:t>
            </a:fld>
            <a:endParaRPr lang="cs-CZ" altLang="cs-CZ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xmlns="" id="{9B95420A-4EB1-4C57-9002-B216F0EC0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932" y="1155940"/>
            <a:ext cx="8242300" cy="5520905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MI vyjadřuje počet osob, které využijí službu jako: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Anonymně podpořené osoby </a:t>
            </a:r>
            <a:r>
              <a:rPr lang="cs-CZ" dirty="0"/>
              <a:t>– osoby, které odmítnou sdělit identifikační údaje - výjimečné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Sekundárně podpořené osoby </a:t>
            </a:r>
            <a:r>
              <a:rPr lang="cs-CZ" dirty="0"/>
              <a:t>– osoby, které mají nepřímý prospěch z projektu (např. dítě primárně podpořené osoby tj. osoby vykázané v MI 6 00 00);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Osoby, u kterých nedošlo k překročení bagatelní podpory </a:t>
            </a:r>
            <a:r>
              <a:rPr lang="cs-CZ" dirty="0"/>
              <a:t>(tedy osoby pod 40 hodin podpory).</a:t>
            </a:r>
          </a:p>
          <a:p>
            <a:r>
              <a:rPr lang="cs-CZ" sz="2400" dirty="0"/>
              <a:t>není potřeba evidovat tyto osoby formou MLPO;</a:t>
            </a:r>
          </a:p>
          <a:p>
            <a:r>
              <a:rPr lang="cs-CZ" sz="2400" dirty="0"/>
              <a:t>příjemce dotace však musí mít k dispozici jiný průkazný záznam o zapojení těchto osob do projektu (může být předmětem kontroly na místě).</a:t>
            </a:r>
          </a:p>
        </p:txBody>
      </p:sp>
    </p:spTree>
    <p:extLst>
      <p:ext uri="{BB962C8B-B14F-4D97-AF65-F5344CB8AC3E}">
        <p14:creationId xmlns:p14="http://schemas.microsoft.com/office/powerpoint/2010/main" val="36305594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1"/>
            <a:ext cx="6778625" cy="793630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Monitorovací zpráva - odevzdání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015" y="1017917"/>
            <a:ext cx="8049641" cy="5674983"/>
          </a:xfrm>
        </p:spPr>
        <p:txBody>
          <a:bodyPr/>
          <a:lstStyle/>
          <a:p>
            <a:pPr algn="just"/>
            <a:r>
              <a:rPr lang="cs-CZ" sz="2400" dirty="0"/>
              <a:t>Dvě varianty odevzdání MZ:</a:t>
            </a:r>
            <a:endParaRPr lang="cs-CZ" sz="2000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v listinné podobě </a:t>
            </a:r>
            <a:r>
              <a:rPr lang="cs-CZ" dirty="0"/>
              <a:t>v řádném termínu na podatelnu SK v úředních hodinách (vzor obálky ke stažení na stránkách projektu)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dirty="0"/>
              <a:t>V obsahu obálky bude originálně podepsaný a razítkem označený monitorovací formulář. Dále kopie monitorovacích listů podpořených osob A) a B).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elektronicky do datové schránky </a:t>
            </a:r>
            <a:r>
              <a:rPr lang="cs-CZ" dirty="0"/>
              <a:t>SK v řádném termínu (e-mailem zaslaná monitorovací zpráva nebude akceptována). Obsahem datové zprávy bude vyplněný a elektronicky podepsaný (kvalifikovaný podpis) monitorovací formulář. MLPO přiložte naskenované do těla datové zprávy.</a:t>
            </a:r>
          </a:p>
          <a:p>
            <a:pPr marL="900112" lvl="1" indent="0" algn="just">
              <a:buClr>
                <a:schemeClr val="accent2"/>
              </a:buClr>
              <a:buNone/>
            </a:pPr>
            <a:r>
              <a:rPr lang="cs-CZ" sz="1600" b="1" dirty="0"/>
              <a:t>Odkaz na dokumenty ke stažení projekt OPZ - </a:t>
            </a:r>
            <a:r>
              <a:rPr lang="cs-CZ" sz="1600" dirty="0">
                <a:hlinkClick r:id="rId2"/>
              </a:rPr>
              <a:t>https://www.kr-stredocesky.cz/web/20688/429</a:t>
            </a:r>
            <a:endParaRPr lang="cs-CZ" sz="1600" dirty="0">
              <a:solidFill>
                <a:srgbClr val="00B05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906812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1"/>
            <a:ext cx="6778625" cy="1190444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Monitorovací zpráva -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015" y="1500996"/>
            <a:ext cx="8049641" cy="5191904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400" b="1" dirty="0">
                <a:solidFill>
                  <a:schemeClr val="accent2"/>
                </a:solidFill>
              </a:rPr>
              <a:t>Obsahem monitorovací zprávy: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Monitorovací formulář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Monitorovací list podpořené osoby A)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Monitorovací list podpořené osoby: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B) průběžná podpora </a:t>
            </a:r>
          </a:p>
          <a:p>
            <a:pPr lvl="2" algn="just"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C) ukončení podpory</a:t>
            </a:r>
          </a:p>
          <a:p>
            <a:pPr marL="900112" lvl="1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cs-CZ" sz="2000" b="1" dirty="0">
              <a:solidFill>
                <a:schemeClr val="accent2"/>
              </a:solidFill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</a:pPr>
            <a:r>
              <a:rPr lang="cs-CZ" sz="2400" b="1" dirty="0">
                <a:solidFill>
                  <a:schemeClr val="accent2"/>
                </a:solidFill>
              </a:rPr>
              <a:t>Návod pro záznam typu, specifikace </a:t>
            </a:r>
            <a:br>
              <a:rPr lang="cs-CZ" sz="2400" b="1" dirty="0">
                <a:solidFill>
                  <a:schemeClr val="accent2"/>
                </a:solidFill>
              </a:rPr>
            </a:br>
            <a:r>
              <a:rPr lang="cs-CZ" sz="2400" b="1" dirty="0">
                <a:solidFill>
                  <a:schemeClr val="accent2"/>
                </a:solidFill>
              </a:rPr>
              <a:t>a rozsahu podpory </a:t>
            </a:r>
            <a:r>
              <a:rPr lang="cs-CZ" sz="2400" dirty="0"/>
              <a:t>obsahuje provázaný číselník typu, specifikace a rozsahu podpory - </a:t>
            </a:r>
            <a:r>
              <a:rPr lang="cs-CZ" sz="2400" b="1" dirty="0">
                <a:solidFill>
                  <a:schemeClr val="accent2"/>
                </a:solidFill>
              </a:rPr>
              <a:t>využijte k záznamu. 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cs-CZ" sz="2400" b="1" dirty="0">
              <a:solidFill>
                <a:schemeClr val="accent2"/>
              </a:solidFill>
            </a:endParaRP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600" b="1" dirty="0"/>
              <a:t>Odkaz na dokumenty ke stažení projekt OPZ - </a:t>
            </a:r>
            <a:r>
              <a:rPr lang="cs-CZ" sz="1600" dirty="0">
                <a:hlinkClick r:id="rId2"/>
              </a:rPr>
              <a:t>https://www.kr-stredocesky.cz/web/20688/429</a:t>
            </a:r>
            <a:endParaRPr lang="cs-CZ" sz="1600" dirty="0">
              <a:solidFill>
                <a:srgbClr val="00B05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415501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Monitorovací zprávy – termíny odevzdání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015" y="1014414"/>
            <a:ext cx="8049641" cy="5111750"/>
          </a:xfrm>
        </p:spPr>
        <p:txBody>
          <a:bodyPr/>
          <a:lstStyle/>
          <a:p>
            <a:pPr marL="0" indent="0" algn="just">
              <a:buNone/>
            </a:pPr>
            <a:endParaRPr lang="cs-CZ" sz="2000" dirty="0"/>
          </a:p>
          <a:p>
            <a:pPr algn="just"/>
            <a:r>
              <a:rPr lang="cs-CZ" sz="2400" dirty="0"/>
              <a:t>1. MZ odevzdání </a:t>
            </a:r>
            <a:r>
              <a:rPr lang="cs-CZ" sz="2400" b="1" dirty="0">
                <a:solidFill>
                  <a:schemeClr val="accent2"/>
                </a:solidFill>
              </a:rPr>
              <a:t>15. 7. 2020 </a:t>
            </a:r>
          </a:p>
          <a:p>
            <a:pPr marL="0" lvl="1" indent="0" algn="just">
              <a:buNone/>
            </a:pPr>
            <a:r>
              <a:rPr lang="cs-CZ" dirty="0"/>
              <a:t>	(monitorovací období leden – červen 2020)</a:t>
            </a:r>
          </a:p>
          <a:p>
            <a:pPr marL="0" lvl="1" indent="0" algn="just">
              <a:buNone/>
            </a:pPr>
            <a:endParaRPr lang="cs-CZ" dirty="0"/>
          </a:p>
          <a:p>
            <a:pPr marL="720725" lvl="1" indent="-720725" algn="just"/>
            <a:r>
              <a:rPr lang="cs-CZ" dirty="0"/>
              <a:t>2. MZ odevzdání </a:t>
            </a:r>
            <a:r>
              <a:rPr lang="cs-CZ" b="1" dirty="0">
                <a:solidFill>
                  <a:schemeClr val="accent2"/>
                </a:solidFill>
              </a:rPr>
              <a:t>15. 1. 2021 </a:t>
            </a:r>
          </a:p>
          <a:p>
            <a:pPr marL="0" lvl="1" indent="0" algn="just">
              <a:buNone/>
            </a:pPr>
            <a:r>
              <a:rPr lang="cs-CZ" dirty="0"/>
              <a:t>	(monitorovací období červenec – prosinec 2020)</a:t>
            </a:r>
          </a:p>
          <a:p>
            <a:pPr marL="0" lvl="1" indent="0" algn="just">
              <a:buNone/>
            </a:pPr>
            <a:endParaRPr lang="cs-CZ" dirty="0"/>
          </a:p>
          <a:p>
            <a:pPr marL="720725" lvl="1" indent="-720725" algn="just"/>
            <a:r>
              <a:rPr lang="cs-CZ" dirty="0"/>
              <a:t>3. MZ odevzdání </a:t>
            </a:r>
            <a:r>
              <a:rPr lang="cs-CZ" b="1" dirty="0">
                <a:solidFill>
                  <a:schemeClr val="accent2"/>
                </a:solidFill>
              </a:rPr>
              <a:t>15. 7. 2021 </a:t>
            </a:r>
          </a:p>
          <a:p>
            <a:pPr marL="0" lvl="1" indent="0" algn="just">
              <a:buNone/>
            </a:pPr>
            <a:r>
              <a:rPr lang="cs-CZ" dirty="0"/>
              <a:t>	(monitorovací období leden – červen 2021)</a:t>
            </a:r>
          </a:p>
          <a:p>
            <a:pPr marL="0" lvl="1" indent="0" algn="just">
              <a:buNone/>
            </a:pPr>
            <a:endParaRPr lang="cs-CZ" dirty="0"/>
          </a:p>
          <a:p>
            <a:pPr marL="720725" lvl="1" indent="-720725" algn="just"/>
            <a:r>
              <a:rPr lang="cs-CZ" dirty="0"/>
              <a:t>4. MZ odevzdání </a:t>
            </a:r>
            <a:r>
              <a:rPr lang="cs-CZ" b="1" dirty="0">
                <a:solidFill>
                  <a:schemeClr val="accent2"/>
                </a:solidFill>
              </a:rPr>
              <a:t>15. 1. 2022 </a:t>
            </a:r>
          </a:p>
          <a:p>
            <a:pPr marL="0" lvl="1" indent="0" algn="just">
              <a:buNone/>
            </a:pPr>
            <a:r>
              <a:rPr lang="cs-CZ" dirty="0"/>
              <a:t>	(monitorovací období červenec – prosinec 2021)</a:t>
            </a:r>
          </a:p>
          <a:p>
            <a:pPr marL="0" lvl="1" indent="0" algn="just">
              <a:buNone/>
            </a:pPr>
            <a:endParaRPr lang="cs-CZ" dirty="0"/>
          </a:p>
          <a:p>
            <a:pPr marL="0" lvl="1" indent="0" algn="just">
              <a:buNone/>
            </a:pPr>
            <a:endParaRPr lang="cs-CZ" dirty="0"/>
          </a:p>
          <a:p>
            <a:pPr marL="0" lvl="1" indent="0" algn="just">
              <a:buNone/>
            </a:pPr>
            <a:r>
              <a:rPr lang="cs-CZ" sz="2000" dirty="0"/>
              <a:t>	</a:t>
            </a:r>
            <a:endParaRPr lang="cs-CZ" sz="2000" b="1" dirty="0">
              <a:solidFill>
                <a:schemeClr val="accent2"/>
              </a:solidFill>
            </a:endParaRPr>
          </a:p>
          <a:p>
            <a:pPr marL="900112" lvl="1" indent="0">
              <a:buNone/>
            </a:pPr>
            <a:endParaRPr lang="cs-CZ" sz="2000" dirty="0"/>
          </a:p>
          <a:p>
            <a:pPr marL="500063" lvl="2" indent="0" algn="just">
              <a:buClr>
                <a:schemeClr val="accent2"/>
              </a:buClr>
              <a:buNone/>
            </a:pPr>
            <a:endParaRPr lang="cs-CZ" dirty="0">
              <a:solidFill>
                <a:srgbClr val="00B05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255341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814197" y="927101"/>
            <a:ext cx="7763256" cy="3289299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Metodická podpora</a:t>
            </a:r>
            <a:endParaRPr lang="cs-CZ" sz="2400" b="1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619250" y="4782312"/>
            <a:ext cx="6153150" cy="1435608"/>
          </a:xfrm>
        </p:spPr>
        <p:txBody>
          <a:bodyPr/>
          <a:lstStyle/>
          <a:p>
            <a:pPr algn="ctr"/>
            <a:endParaRPr lang="cs-CZ" dirty="0">
              <a:solidFill>
                <a:schemeClr val="accent2"/>
              </a:solidFill>
            </a:endParaRPr>
          </a:p>
          <a:p>
            <a:pPr algn="ctr"/>
            <a:endParaRPr lang="cs-CZ" sz="4000" b="1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4593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Metodická podpora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2709" y="1645920"/>
            <a:ext cx="8124092" cy="4480243"/>
          </a:xfrm>
        </p:spPr>
        <p:txBody>
          <a:bodyPr/>
          <a:lstStyle/>
          <a:p>
            <a:pPr algn="just"/>
            <a:r>
              <a:rPr lang="cs-CZ" sz="2400" b="1" dirty="0">
                <a:solidFill>
                  <a:schemeClr val="accent2"/>
                </a:solidFill>
              </a:rPr>
              <a:t>v rámci veřejnosprávní kontroly </a:t>
            </a:r>
            <a:r>
              <a:rPr lang="cs-CZ" sz="2400" dirty="0"/>
              <a:t>od dubna 2020 - zhodnocení způsobu poskytování sociálních služeb týmem metodiků (proces poskytování sociálních služeb, soulad s SPRSS 2020-2022 a s Metodikou a Smlouvou projektu, souvisí i se ZSS) </a:t>
            </a:r>
            <a:endParaRPr lang="cs-CZ" sz="2400" dirty="0">
              <a:solidFill>
                <a:srgbClr val="FF0000"/>
              </a:solidFill>
            </a:endParaRPr>
          </a:p>
          <a:p>
            <a:pPr lvl="0" algn="just"/>
            <a:r>
              <a:rPr lang="cs-CZ" sz="2400" b="1" dirty="0">
                <a:solidFill>
                  <a:schemeClr val="accent2"/>
                </a:solidFill>
              </a:rPr>
              <a:t>metodická návštěva poskytovatele </a:t>
            </a:r>
            <a:r>
              <a:rPr lang="cs-CZ" sz="2400" dirty="0"/>
              <a:t>– zaměřená na podporu služeb, se kterými jsme již na nějakém tématu pracovali (březen – duben 2020)</a:t>
            </a:r>
          </a:p>
          <a:p>
            <a:pPr lvl="0" algn="just"/>
            <a:r>
              <a:rPr lang="cs-CZ" sz="2400" b="1" dirty="0">
                <a:solidFill>
                  <a:schemeClr val="accent2"/>
                </a:solidFill>
              </a:rPr>
              <a:t>další podpora </a:t>
            </a:r>
            <a:r>
              <a:rPr lang="cs-CZ" sz="2400" dirty="0"/>
              <a:t>– průběžně - dotazy od poskytovatelů (poskytování SS/postupy v rámci projektu)</a:t>
            </a:r>
          </a:p>
          <a:p>
            <a:pPr marL="0" lvl="0" indent="0">
              <a:buNone/>
            </a:pPr>
            <a:endParaRPr lang="cs-CZ" sz="2400" dirty="0"/>
          </a:p>
          <a:p>
            <a:pPr marL="0" lv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39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0587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2"/>
                </a:solidFill>
              </a:rPr>
              <a:t>Cíle projektu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117600"/>
            <a:ext cx="8113594" cy="5378734"/>
          </a:xfrm>
        </p:spPr>
        <p:txBody>
          <a:bodyPr/>
          <a:lstStyle/>
          <a:p>
            <a:pPr marL="720725" lvl="1" indent="-720725" algn="just">
              <a:buClr>
                <a:schemeClr val="accent2"/>
              </a:buClr>
            </a:pPr>
            <a:r>
              <a:rPr lang="cs-CZ" dirty="0"/>
              <a:t>Zajistit dostupnost poskytování sociálních služeb:</a:t>
            </a:r>
          </a:p>
          <a:p>
            <a:pPr marL="1220788" lvl="2" indent="-720725" algn="just">
              <a:buClr>
                <a:schemeClr val="accent2"/>
              </a:buClr>
            </a:pPr>
            <a:r>
              <a:rPr lang="cs-CZ" sz="2000" dirty="0"/>
              <a:t>azylové domy  § 57 </a:t>
            </a:r>
          </a:p>
          <a:p>
            <a:pPr marL="1220788" lvl="2" indent="-720725" algn="just">
              <a:buClr>
                <a:schemeClr val="accent2"/>
              </a:buClr>
            </a:pPr>
            <a:r>
              <a:rPr lang="cs-CZ" sz="2000" dirty="0"/>
              <a:t>domy na půl cesty § 58</a:t>
            </a:r>
          </a:p>
          <a:p>
            <a:pPr marL="1220788" lvl="2" indent="-720725" algn="just">
              <a:buClr>
                <a:schemeClr val="accent2"/>
              </a:buClr>
            </a:pPr>
            <a:r>
              <a:rPr lang="cs-CZ" sz="2000" dirty="0"/>
              <a:t>intervenční centra § 60a)</a:t>
            </a:r>
          </a:p>
          <a:p>
            <a:pPr marL="1220788" lvl="2" indent="-720725" algn="just">
              <a:buClr>
                <a:schemeClr val="accent2"/>
              </a:buClr>
            </a:pPr>
            <a:r>
              <a:rPr lang="cs-CZ" sz="2000" dirty="0"/>
              <a:t>podpora samostatného bydlení  § 43 </a:t>
            </a:r>
          </a:p>
          <a:p>
            <a:pPr marL="1220788" lvl="2" indent="-720725" algn="just">
              <a:buClr>
                <a:schemeClr val="accent2"/>
              </a:buClr>
            </a:pPr>
            <a:r>
              <a:rPr lang="cs-CZ" sz="2000" dirty="0"/>
              <a:t>sociálně aktivizační služby pro rodiny s dětmi  § 65 </a:t>
            </a:r>
          </a:p>
          <a:p>
            <a:pPr marL="1220788" lvl="2" indent="-720725" algn="just">
              <a:buClr>
                <a:schemeClr val="accent2"/>
              </a:buClr>
            </a:pPr>
            <a:r>
              <a:rPr lang="cs-CZ" sz="2000" dirty="0"/>
              <a:t>sociálně terapeutické dílny § 67</a:t>
            </a:r>
          </a:p>
          <a:p>
            <a:pPr marL="1220788" lvl="2" indent="-720725" algn="just">
              <a:buClr>
                <a:schemeClr val="accent2"/>
              </a:buClr>
            </a:pPr>
            <a:r>
              <a:rPr lang="cs-CZ" sz="2000" dirty="0"/>
              <a:t>sociální rehabilitace v ambulantní a/nebo terénní formě  § 70 </a:t>
            </a:r>
          </a:p>
          <a:p>
            <a:pPr marL="500063" lvl="2" indent="0" algn="just">
              <a:buClr>
                <a:schemeClr val="accent2"/>
              </a:buClr>
              <a:buNone/>
            </a:pPr>
            <a:r>
              <a:rPr lang="cs-CZ" dirty="0"/>
              <a:t>na území SK a současně zajistit jejich územní a kvalitativní rozvoj v souladu se SPRSS SK.</a:t>
            </a:r>
          </a:p>
          <a:p>
            <a:pPr marL="720725" lvl="1" indent="-720725" algn="just">
              <a:buClr>
                <a:schemeClr val="accent2"/>
              </a:buClr>
            </a:pPr>
            <a:r>
              <a:rPr lang="cs-CZ" dirty="0"/>
              <a:t>Zvýšit uplatitelnosti osob ohrožených sociálním vyloučením nebo osob sociálně vyloučených ve společnosti a na trhu práce.</a:t>
            </a:r>
          </a:p>
          <a:p>
            <a:pPr marL="1220788" lvl="2" indent="-720725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dirty="0"/>
          </a:p>
          <a:p>
            <a:pPr marL="720725" lvl="1" indent="-720725">
              <a:buClr>
                <a:schemeClr val="accent2"/>
              </a:buClr>
            </a:pPr>
            <a:endParaRPr lang="cs-CZ" sz="28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2783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Shrnutí základních termínů pro rok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015" y="1224952"/>
            <a:ext cx="8049641" cy="5451894"/>
          </a:xfrm>
        </p:spPr>
        <p:txBody>
          <a:bodyPr/>
          <a:lstStyle/>
          <a:p>
            <a:pPr marL="720725" lvl="2" indent="-720725" algn="just">
              <a:buClr>
                <a:schemeClr val="accent2"/>
              </a:buClr>
              <a:buBlip>
                <a:blip r:embed="rId2"/>
              </a:buBlip>
            </a:pPr>
            <a:r>
              <a:rPr lang="cs-CZ" b="1" dirty="0">
                <a:solidFill>
                  <a:schemeClr val="accent2"/>
                </a:solidFill>
              </a:rPr>
              <a:t>Únor 2020</a:t>
            </a:r>
            <a:r>
              <a:rPr lang="cs-CZ" dirty="0"/>
              <a:t> – 1. splátka do 30 dnů od oboustranného podpisu smlouvy ve výši 60% na období 1-6/2020 bezhotovostně na účet uvedený ve Veřejnoprávní smlouvě;</a:t>
            </a:r>
          </a:p>
          <a:p>
            <a:pPr marL="720725" lvl="2" indent="-720725" algn="just">
              <a:buClr>
                <a:schemeClr val="accent2"/>
              </a:buClr>
              <a:buBlip>
                <a:blip r:embed="rId2"/>
              </a:buBlip>
            </a:pPr>
            <a:r>
              <a:rPr lang="cs-CZ" b="1" dirty="0">
                <a:solidFill>
                  <a:schemeClr val="accent2"/>
                </a:solidFill>
              </a:rPr>
              <a:t>15.7.2020</a:t>
            </a:r>
            <a:r>
              <a:rPr lang="cs-CZ" dirty="0"/>
              <a:t> – odevzdání 1. monitorovací zprávy na KUSK;</a:t>
            </a:r>
          </a:p>
          <a:p>
            <a:pPr marL="720725" lvl="2" indent="-720725" algn="just">
              <a:buClr>
                <a:schemeClr val="accent2"/>
              </a:buClr>
              <a:buBlip>
                <a:blip r:embed="rId2"/>
              </a:buBlip>
            </a:pPr>
            <a:r>
              <a:rPr lang="cs-CZ" b="1" dirty="0">
                <a:solidFill>
                  <a:schemeClr val="accent2"/>
                </a:solidFill>
              </a:rPr>
              <a:t>31.7.2020 </a:t>
            </a:r>
            <a:r>
              <a:rPr lang="cs-CZ" dirty="0"/>
              <a:t>– 2. splátka ve výši 40% na období 7-12/2020 bezhotovostně na účet uvedený ve Veřejnoprávní smlouvě.</a:t>
            </a:r>
          </a:p>
          <a:p>
            <a:pPr marL="0" lvl="1" indent="0" algn="just">
              <a:buClr>
                <a:schemeClr val="accent2"/>
              </a:buClr>
              <a:buNone/>
            </a:pPr>
            <a:endParaRPr lang="cs-CZ" sz="1800" dirty="0"/>
          </a:p>
          <a:p>
            <a:pPr marL="0" lvl="1" indent="0" algn="just">
              <a:buClr>
                <a:schemeClr val="accent2"/>
              </a:buClr>
              <a:buNone/>
            </a:pPr>
            <a:endParaRPr lang="cs-CZ" sz="1800" dirty="0"/>
          </a:p>
          <a:p>
            <a:pPr marL="0" lvl="1" indent="0" algn="just">
              <a:buClr>
                <a:schemeClr val="accent2"/>
              </a:buClr>
              <a:buNone/>
            </a:pPr>
            <a:endParaRPr lang="cs-CZ" sz="1800" dirty="0"/>
          </a:p>
          <a:p>
            <a:pPr marL="0" lvl="1" indent="0" algn="just">
              <a:buClr>
                <a:schemeClr val="accent2"/>
              </a:buClr>
              <a:buNone/>
            </a:pPr>
            <a:endParaRPr lang="cs-CZ" sz="1800" dirty="0"/>
          </a:p>
          <a:p>
            <a:pPr marL="0" lvl="1" indent="0" algn="just">
              <a:buClr>
                <a:schemeClr val="accent2"/>
              </a:buClr>
              <a:buNone/>
            </a:pPr>
            <a:r>
              <a:rPr lang="cs-CZ" sz="1800" dirty="0"/>
              <a:t>Webové stránky Projektu OPZ  – Středočeský kraj</a:t>
            </a:r>
          </a:p>
          <a:p>
            <a:pPr marL="0" lvl="1" indent="0" algn="just">
              <a:buClr>
                <a:schemeClr val="accent2"/>
              </a:buClr>
              <a:buNone/>
            </a:pPr>
            <a:r>
              <a:rPr lang="cs-CZ" sz="1800" dirty="0">
                <a:hlinkClick r:id="rId3"/>
              </a:rPr>
              <a:t>https://www.kr-stredocesky.cz/web/socialni-oblast/projekt-opz-podpora-vybranych-druhu-soc.-sluzeb-iii.-2020-2011;jsessionid=222E2DAD7259D2E4A17AD6F3BAF3D4B6.liferay_s1</a:t>
            </a:r>
            <a:endParaRPr lang="cs-CZ" sz="1800" dirty="0"/>
          </a:p>
          <a:p>
            <a:pPr marL="720725" lvl="2" indent="-720725" algn="just">
              <a:buClr>
                <a:schemeClr val="accent2"/>
              </a:buClr>
              <a:buBlip>
                <a:blip r:embed="rId2"/>
              </a:buBlip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40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273964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Kontakty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48413" y="1014413"/>
            <a:ext cx="3733014" cy="4920561"/>
          </a:xfrm>
        </p:spPr>
        <p:txBody>
          <a:bodyPr numCol="1"/>
          <a:lstStyle/>
          <a:p>
            <a:pPr marL="0" indent="0" defTabSz="895350">
              <a:buFontTx/>
              <a:buNone/>
              <a:defRPr/>
            </a:pPr>
            <a:r>
              <a:rPr lang="cs-CZ" sz="1200" b="1" dirty="0">
                <a:solidFill>
                  <a:schemeClr val="accent2"/>
                </a:solidFill>
              </a:rPr>
              <a:t>ODBOR SOCIÁLNÍCH VĚCÍ</a:t>
            </a:r>
          </a:p>
          <a:p>
            <a:pPr marL="0" indent="0">
              <a:buFontTx/>
              <a:buNone/>
              <a:defRPr/>
            </a:pPr>
            <a:endParaRPr lang="cs-CZ" sz="1200" b="1" dirty="0"/>
          </a:p>
          <a:p>
            <a:pPr marL="0" indent="0">
              <a:buFontTx/>
              <a:buNone/>
              <a:defRPr/>
            </a:pPr>
            <a:r>
              <a:rPr lang="cs-CZ" sz="1200" b="1" dirty="0"/>
              <a:t>Mgr. Lubomír Vrána, MBA</a:t>
            </a:r>
            <a:endParaRPr lang="cs-CZ" sz="1200" dirty="0"/>
          </a:p>
          <a:p>
            <a:pPr marL="0" indent="0">
              <a:buFontTx/>
              <a:buNone/>
              <a:defRPr/>
            </a:pPr>
            <a:r>
              <a:rPr lang="cs-CZ" sz="1200" dirty="0"/>
              <a:t>vedoucí oddělení ekonomiky v sociální oblasti </a:t>
            </a:r>
          </a:p>
          <a:p>
            <a:pPr marL="0" indent="0">
              <a:buFontTx/>
              <a:buNone/>
              <a:defRPr/>
            </a:pPr>
            <a:r>
              <a:rPr lang="cs-CZ" sz="1200" dirty="0"/>
              <a:t>tel: 257 280 496</a:t>
            </a:r>
            <a:br>
              <a:rPr lang="cs-CZ" sz="1200" dirty="0"/>
            </a:br>
            <a:r>
              <a:rPr lang="cs-CZ" sz="1200" dirty="0"/>
              <a:t>e-mail: </a:t>
            </a:r>
            <a:r>
              <a:rPr lang="cs-CZ" sz="1200" u="sng" dirty="0">
                <a:hlinkClick r:id="rId2"/>
              </a:rPr>
              <a:t>vrana@kr-s.cz</a:t>
            </a:r>
            <a:endParaRPr lang="cs-CZ" dirty="0">
              <a:solidFill>
                <a:srgbClr val="00B050"/>
              </a:solidFill>
            </a:endParaRPr>
          </a:p>
          <a:p>
            <a:pPr marL="0" indent="0">
              <a:buFontTx/>
              <a:buNone/>
              <a:defRPr/>
            </a:pPr>
            <a:endParaRPr lang="cs-CZ" sz="1200" dirty="0">
              <a:solidFill>
                <a:srgbClr val="00B05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cs-CZ" sz="1200" b="1" dirty="0"/>
              <a:t>Ing. Lucie Schröderová</a:t>
            </a:r>
          </a:p>
          <a:p>
            <a:pPr marL="0" indent="0">
              <a:buFontTx/>
              <a:buNone/>
              <a:defRPr/>
            </a:pPr>
            <a:r>
              <a:rPr lang="cs-CZ" sz="1200" dirty="0"/>
              <a:t>kontrolorka </a:t>
            </a:r>
          </a:p>
          <a:p>
            <a:pPr marL="0" indent="0">
              <a:buFontTx/>
              <a:buNone/>
              <a:defRPr/>
            </a:pPr>
            <a:r>
              <a:rPr lang="cs-CZ" sz="1200" dirty="0"/>
              <a:t>tel: 257 280 885</a:t>
            </a:r>
          </a:p>
          <a:p>
            <a:pPr marL="0" indent="0">
              <a:buFontTx/>
              <a:buNone/>
              <a:defRPr/>
            </a:pPr>
            <a:r>
              <a:rPr lang="cs-CZ" sz="1200" dirty="0"/>
              <a:t>e-mail: </a:t>
            </a:r>
            <a:r>
              <a:rPr lang="cs-CZ" sz="1200" dirty="0">
                <a:hlinkClick r:id="rId3"/>
              </a:rPr>
              <a:t>schroderova@kr-s.cz</a:t>
            </a:r>
            <a:endParaRPr lang="cs-CZ" sz="1200" dirty="0"/>
          </a:p>
          <a:p>
            <a:pPr marL="0" indent="0">
              <a:buFontTx/>
              <a:buNone/>
              <a:defRPr/>
            </a:pPr>
            <a:endParaRPr lang="cs-CZ" sz="1200" b="1" dirty="0"/>
          </a:p>
          <a:p>
            <a:pPr marL="0" indent="0">
              <a:buNone/>
              <a:defRPr/>
            </a:pPr>
            <a:r>
              <a:rPr lang="cs-CZ" sz="1200" b="1" dirty="0"/>
              <a:t>Mgr. Olga Petřivá</a:t>
            </a:r>
          </a:p>
          <a:p>
            <a:pPr marL="0" indent="0">
              <a:buNone/>
              <a:defRPr/>
            </a:pPr>
            <a:r>
              <a:rPr lang="cs-CZ" sz="1200" dirty="0"/>
              <a:t>metodička sociálních služeb </a:t>
            </a:r>
          </a:p>
          <a:p>
            <a:pPr marL="0" indent="0">
              <a:buNone/>
              <a:defRPr/>
            </a:pPr>
            <a:r>
              <a:rPr lang="cs-CZ" sz="1200" dirty="0"/>
              <a:t>tel: 725 562 735</a:t>
            </a:r>
          </a:p>
          <a:p>
            <a:pPr marL="0" indent="0">
              <a:buNone/>
              <a:defRPr/>
            </a:pPr>
            <a:r>
              <a:rPr lang="cs-CZ" sz="1200" dirty="0"/>
              <a:t>e-mail: </a:t>
            </a:r>
            <a:r>
              <a:rPr lang="cs-CZ" sz="1200" dirty="0">
                <a:hlinkClick r:id="rId4"/>
              </a:rPr>
              <a:t>petriva@kr-s.cz</a:t>
            </a:r>
            <a:endParaRPr lang="cs-CZ" sz="1200" dirty="0"/>
          </a:p>
          <a:p>
            <a:pPr marL="0" indent="0">
              <a:buFontTx/>
              <a:buNone/>
              <a:defRPr/>
            </a:pPr>
            <a:endParaRPr lang="cs-CZ" sz="1200" b="1" dirty="0">
              <a:solidFill>
                <a:schemeClr val="accent2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cs-CZ" sz="1200" b="1" dirty="0">
                <a:solidFill>
                  <a:schemeClr val="accent2"/>
                </a:solidFill>
              </a:rPr>
              <a:t>ODBOR ŘÍZENÍ DOTAČNÍCH PROJEKTŮ</a:t>
            </a:r>
          </a:p>
          <a:p>
            <a:pPr marL="0" indent="0">
              <a:buFontTx/>
              <a:buNone/>
              <a:defRPr/>
            </a:pPr>
            <a:endParaRPr lang="cs-CZ" sz="1200" b="1" dirty="0"/>
          </a:p>
          <a:p>
            <a:pPr marL="0" indent="0">
              <a:buFontTx/>
              <a:buNone/>
              <a:defRPr/>
            </a:pPr>
            <a:r>
              <a:rPr lang="cs-CZ" sz="1200" b="1" dirty="0"/>
              <a:t>Mgr. Kristýna Jozífová</a:t>
            </a:r>
          </a:p>
          <a:p>
            <a:pPr marL="0" indent="0">
              <a:buFontTx/>
              <a:buNone/>
              <a:defRPr/>
            </a:pPr>
            <a:r>
              <a:rPr lang="cs-CZ" sz="1200" dirty="0"/>
              <a:t>projektová manažerka </a:t>
            </a:r>
          </a:p>
          <a:p>
            <a:pPr marL="0" indent="0">
              <a:buFontTx/>
              <a:buNone/>
              <a:defRPr/>
            </a:pPr>
            <a:r>
              <a:rPr lang="cs-CZ" sz="1200" dirty="0"/>
              <a:t>tel: 257 280 558</a:t>
            </a:r>
          </a:p>
          <a:p>
            <a:pPr marL="0" indent="0">
              <a:buFontTx/>
              <a:buNone/>
              <a:defRPr/>
            </a:pPr>
            <a:r>
              <a:rPr lang="cs-CZ" sz="1200" dirty="0"/>
              <a:t>e-mail: </a:t>
            </a:r>
            <a:r>
              <a:rPr lang="cs-CZ" sz="1200" dirty="0">
                <a:hlinkClick r:id="rId5"/>
              </a:rPr>
              <a:t>jozifova@kr-s.cz</a:t>
            </a:r>
            <a:endParaRPr lang="cs-CZ" sz="1200" dirty="0"/>
          </a:p>
          <a:p>
            <a:pPr marL="0" indent="0">
              <a:buFontTx/>
              <a:buNone/>
              <a:defRPr/>
            </a:pPr>
            <a:endParaRPr lang="cs-CZ" sz="12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409039" y="1014413"/>
            <a:ext cx="4277762" cy="5499509"/>
          </a:xfrm>
        </p:spPr>
        <p:txBody>
          <a:bodyPr numCol="1"/>
          <a:lstStyle/>
          <a:p>
            <a:pPr marL="0" indent="0">
              <a:buNone/>
              <a:defRPr/>
            </a:pPr>
            <a:endParaRPr lang="cs-CZ" sz="1200" b="1" dirty="0"/>
          </a:p>
          <a:p>
            <a:pPr marL="0" indent="0">
              <a:buNone/>
              <a:defRPr/>
            </a:pPr>
            <a:endParaRPr lang="cs-CZ" sz="1200" b="1" dirty="0"/>
          </a:p>
          <a:p>
            <a:pPr marL="0" indent="0">
              <a:buNone/>
              <a:defRPr/>
            </a:pPr>
            <a:r>
              <a:rPr lang="cs-CZ" sz="1200" b="1" dirty="0"/>
              <a:t>Jakub Šlajs, DiS.</a:t>
            </a:r>
          </a:p>
          <a:p>
            <a:pPr marL="0" indent="0">
              <a:buNone/>
              <a:defRPr/>
            </a:pPr>
            <a:r>
              <a:rPr lang="cs-CZ" sz="1200" dirty="0"/>
              <a:t>vedoucí oddělení koncepce a metodiky sociálních služeb</a:t>
            </a:r>
          </a:p>
          <a:p>
            <a:pPr marL="0" indent="0">
              <a:buNone/>
              <a:defRPr/>
            </a:pPr>
            <a:r>
              <a:rPr lang="cs-CZ" sz="1200" dirty="0"/>
              <a:t>tel: 257 280 604</a:t>
            </a:r>
          </a:p>
          <a:p>
            <a:pPr marL="0" indent="0">
              <a:buNone/>
              <a:defRPr/>
            </a:pPr>
            <a:r>
              <a:rPr lang="cs-CZ" sz="1200" dirty="0"/>
              <a:t>e-mail: </a:t>
            </a:r>
            <a:r>
              <a:rPr lang="cs-CZ" sz="1200" dirty="0">
                <a:hlinkClick r:id="rId6"/>
              </a:rPr>
              <a:t>slajs@kr-s.cz</a:t>
            </a:r>
            <a:endParaRPr lang="cs-CZ" sz="1200" dirty="0"/>
          </a:p>
          <a:p>
            <a:pPr marL="0" indent="0">
              <a:buNone/>
              <a:defRPr/>
            </a:pPr>
            <a:endParaRPr lang="cs-CZ" sz="1200" dirty="0"/>
          </a:p>
          <a:p>
            <a:pPr marL="0" indent="0">
              <a:buFontTx/>
              <a:buNone/>
              <a:defRPr/>
            </a:pPr>
            <a:r>
              <a:rPr lang="cs-CZ" sz="1200" b="1" dirty="0"/>
              <a:t>Ing. Aneta Lísková		</a:t>
            </a:r>
          </a:p>
          <a:p>
            <a:pPr marL="0" indent="0">
              <a:buFontTx/>
              <a:buNone/>
              <a:defRPr/>
            </a:pPr>
            <a:r>
              <a:rPr lang="cs-CZ" sz="1200" dirty="0"/>
              <a:t>kontrolorka 		</a:t>
            </a:r>
          </a:p>
          <a:p>
            <a:pPr marL="0" indent="0">
              <a:buFontTx/>
              <a:buNone/>
              <a:defRPr/>
            </a:pPr>
            <a:r>
              <a:rPr lang="cs-CZ" sz="1200" dirty="0"/>
              <a:t>tel. 257 280 366		</a:t>
            </a:r>
          </a:p>
          <a:p>
            <a:pPr marL="0" indent="0">
              <a:buFontTx/>
              <a:buNone/>
              <a:defRPr/>
            </a:pPr>
            <a:r>
              <a:rPr lang="cs-CZ" sz="1200" dirty="0"/>
              <a:t>e-mail: </a:t>
            </a:r>
            <a:r>
              <a:rPr lang="cs-CZ" sz="1200" dirty="0">
                <a:hlinkClick r:id="rId7"/>
              </a:rPr>
              <a:t>liskovaa@kr-s.cz</a:t>
            </a:r>
            <a:r>
              <a:rPr lang="cs-CZ" sz="1200" dirty="0"/>
              <a:t>		</a:t>
            </a:r>
          </a:p>
          <a:p>
            <a:pPr marL="0" indent="0">
              <a:buFontTx/>
              <a:buNone/>
              <a:defRPr/>
            </a:pPr>
            <a:endParaRPr lang="cs-CZ" sz="1200" dirty="0"/>
          </a:p>
          <a:p>
            <a:pPr marL="0" indent="0">
              <a:buNone/>
              <a:defRPr/>
            </a:pPr>
            <a:endParaRPr lang="cs-CZ" sz="1200" dirty="0"/>
          </a:p>
          <a:p>
            <a:pPr marL="0" indent="0">
              <a:buNone/>
              <a:defRPr/>
            </a:pPr>
            <a:endParaRPr lang="cs-CZ" sz="1200" dirty="0"/>
          </a:p>
          <a:p>
            <a:pPr marL="0" indent="0">
              <a:buNone/>
              <a:defRPr/>
            </a:pPr>
            <a:endParaRPr lang="cs-CZ" sz="1200" dirty="0"/>
          </a:p>
          <a:p>
            <a:pPr marL="0" indent="0">
              <a:buNone/>
              <a:defRPr/>
            </a:pPr>
            <a:endParaRPr lang="cs-CZ" sz="1200" dirty="0"/>
          </a:p>
          <a:p>
            <a:pPr marL="0" indent="0">
              <a:buNone/>
              <a:defRPr/>
            </a:pPr>
            <a:endParaRPr lang="cs-CZ" sz="1200" b="1" dirty="0"/>
          </a:p>
          <a:p>
            <a:pPr marL="0" indent="0">
              <a:buNone/>
              <a:defRPr/>
            </a:pPr>
            <a:endParaRPr lang="cs-CZ" sz="1200" b="1" dirty="0"/>
          </a:p>
          <a:p>
            <a:pPr marL="0" indent="0">
              <a:buNone/>
              <a:defRPr/>
            </a:pPr>
            <a:endParaRPr lang="cs-CZ" sz="1200" b="1" dirty="0"/>
          </a:p>
          <a:p>
            <a:pPr marL="0" indent="0">
              <a:buNone/>
              <a:defRPr/>
            </a:pPr>
            <a:r>
              <a:rPr lang="cs-CZ" sz="1200" b="1" dirty="0"/>
              <a:t>Mgr. Radka Tesařová</a:t>
            </a:r>
          </a:p>
          <a:p>
            <a:pPr marL="0" indent="0">
              <a:buNone/>
              <a:defRPr/>
            </a:pPr>
            <a:r>
              <a:rPr lang="cs-CZ" sz="1200" dirty="0"/>
              <a:t>finanční manažerka </a:t>
            </a:r>
          </a:p>
          <a:p>
            <a:pPr marL="0" indent="0">
              <a:buNone/>
              <a:defRPr/>
            </a:pPr>
            <a:r>
              <a:rPr lang="cs-CZ" sz="1200" dirty="0"/>
              <a:t>tel: 257 280 276</a:t>
            </a:r>
          </a:p>
          <a:p>
            <a:pPr marL="0" indent="0">
              <a:buNone/>
              <a:defRPr/>
            </a:pPr>
            <a:r>
              <a:rPr lang="cs-CZ" sz="1200" dirty="0"/>
              <a:t>e-mail: </a:t>
            </a:r>
            <a:r>
              <a:rPr lang="cs-CZ" sz="1200" dirty="0">
                <a:hlinkClick r:id="rId8"/>
              </a:rPr>
              <a:t>tesarova@kr-s.cz</a:t>
            </a:r>
            <a:endParaRPr lang="cs-CZ" sz="1200" dirty="0"/>
          </a:p>
          <a:p>
            <a:pPr marL="0" indent="0">
              <a:buNone/>
              <a:defRPr/>
            </a:pPr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41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670804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814197" y="1730375"/>
            <a:ext cx="7763256" cy="4487545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Děkujeme za pozornost</a:t>
            </a:r>
            <a:endParaRPr lang="cs-CZ" sz="2400" b="1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619250" y="4782312"/>
            <a:ext cx="6153150" cy="1435608"/>
          </a:xfrm>
        </p:spPr>
        <p:txBody>
          <a:bodyPr/>
          <a:lstStyle/>
          <a:p>
            <a:pPr algn="ctr"/>
            <a:endParaRPr lang="cs-CZ" dirty="0">
              <a:solidFill>
                <a:schemeClr val="accent2"/>
              </a:solidFill>
            </a:endParaRPr>
          </a:p>
          <a:p>
            <a:pPr algn="ctr"/>
            <a:endParaRPr lang="cs-CZ" sz="4000" b="1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771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2"/>
                </a:solidFill>
              </a:rPr>
              <a:t>Poskytnutí projektové dotace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5789" y="1190446"/>
            <a:ext cx="8101012" cy="5410380"/>
          </a:xfrm>
        </p:spPr>
        <p:txBody>
          <a:bodyPr/>
          <a:lstStyle/>
          <a:p>
            <a:r>
              <a:rPr lang="cs-CZ" sz="2400" dirty="0"/>
              <a:t>Projektová dotace bude poskytována</a:t>
            </a:r>
            <a:r>
              <a:rPr lang="cs-CZ" dirty="0"/>
              <a:t>: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v souladu s aktuálním SPRSS SK v 2020 – 2022 vč. Akčních plánů(</a:t>
            </a:r>
            <a:r>
              <a:rPr lang="cs-CZ" sz="1500" dirty="0">
                <a:hlinkClick r:id="rId3"/>
              </a:rPr>
              <a:t>https://www.kr-stredocesky.cz/</a:t>
            </a:r>
            <a:r>
              <a:rPr lang="cs-CZ" sz="1500" dirty="0" err="1">
                <a:hlinkClick r:id="rId3"/>
              </a:rPr>
              <a:t>documents</a:t>
            </a:r>
            <a:r>
              <a:rPr lang="cs-CZ" sz="1500" dirty="0">
                <a:hlinkClick r:id="rId3"/>
              </a:rPr>
              <a:t>/20688/16800093/SPRSS+SK+2020+-+2022+NA+WEB.docx/6c0cf7e1-4211-4b9e-a5a5-d94d8c24ae28</a:t>
            </a:r>
            <a:r>
              <a:rPr lang="cs-CZ" sz="2000" dirty="0"/>
              <a:t>);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v souladu s platnou Smlouvou o pověření, která je/bude vydaná od 1.1.2020 – 31.12.2022 k poskytování služby obecného hospodářského zájmu, zároveň je povinností dle Pověření dodržovat Veřejnoprávní smlouvu a sledovat Metodické pokyny na stránkách KÚ (</a:t>
            </a:r>
            <a:r>
              <a:rPr lang="cs-CZ" sz="1600" dirty="0">
                <a:hlinkClick r:id="rId4"/>
              </a:rPr>
              <a:t>https://www.kr-stredocesky.cz/web/socialni-oblast/metodicke-pokyny-pro-sluzby-zarazene-do-site-socialnich-sluzeb-sk</a:t>
            </a:r>
            <a:r>
              <a:rPr lang="cs-CZ" sz="1600" dirty="0"/>
              <a:t>)</a:t>
            </a:r>
            <a:r>
              <a:rPr lang="cs-CZ" sz="2000" dirty="0"/>
              <a:t>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v souladu s pravidly OPZ a Vyhlášením DŘ;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z rozpočtu SK ve formě </a:t>
            </a:r>
            <a:r>
              <a:rPr lang="cs-CZ" sz="2000" b="1" dirty="0">
                <a:solidFill>
                  <a:schemeClr val="accent2"/>
                </a:solidFill>
              </a:rPr>
              <a:t>vyrovnávací platby</a:t>
            </a:r>
            <a:r>
              <a:rPr lang="cs-CZ" sz="2000" dirty="0"/>
              <a:t>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na období od 1.1.2020 – 31.12.2021;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cs-CZ" sz="2000" dirty="0"/>
              <a:t>Projektová dotace nemusí pokrýt 100 % veškerých nákladů služby v daném roce (nezbytné spolufinancování).</a:t>
            </a:r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000" dirty="0"/>
          </a:p>
          <a:p>
            <a:pPr lvl="1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sz="2000" dirty="0"/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129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Základní projektové dokumenty </a:t>
            </a:r>
            <a:br>
              <a:rPr lang="cs-CZ" b="1" dirty="0">
                <a:solidFill>
                  <a:schemeClr val="accent2"/>
                </a:solidFill>
              </a:rPr>
            </a:br>
            <a:endParaRPr lang="cs-CZ" b="1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014413"/>
            <a:ext cx="8113594" cy="5748525"/>
          </a:xfrm>
        </p:spPr>
        <p:txBody>
          <a:bodyPr/>
          <a:lstStyle/>
          <a:p>
            <a:pPr marL="0" indent="0" algn="ctr">
              <a:buNone/>
            </a:pPr>
            <a:endParaRPr lang="cs-CZ" sz="2000" b="1" dirty="0">
              <a:solidFill>
                <a:schemeClr val="accent2"/>
              </a:solidFill>
            </a:endParaRPr>
          </a:p>
          <a:p>
            <a:pPr algn="just"/>
            <a:r>
              <a:rPr lang="cs-CZ" sz="2000" b="1" dirty="0">
                <a:solidFill>
                  <a:schemeClr val="accent2"/>
                </a:solidFill>
              </a:rPr>
              <a:t>Vyhlášení dotačního programu </a:t>
            </a:r>
            <a:r>
              <a:rPr lang="cs-CZ" sz="2000" dirty="0"/>
              <a:t>Středočeského kraje pro vybrané druhy sociálních služeb v rámci projektu „Podpora vybraných druhů sociálních služeb ve Středočeském kraji III. </a:t>
            </a:r>
            <a:r>
              <a:rPr lang="cs-CZ" sz="2000" dirty="0" err="1"/>
              <a:t>reg</a:t>
            </a:r>
            <a:r>
              <a:rPr lang="cs-CZ" sz="2000" dirty="0"/>
              <a:t>. č. CZ.03.2.60/0.0/0.0/15_005/0014160“ na období 2020 – 2021; </a:t>
            </a:r>
          </a:p>
          <a:p>
            <a:pPr algn="just"/>
            <a:r>
              <a:rPr lang="cs-CZ" sz="2000" b="1" dirty="0">
                <a:solidFill>
                  <a:schemeClr val="accent2"/>
                </a:solidFill>
              </a:rPr>
              <a:t>Metodika</a:t>
            </a:r>
            <a:r>
              <a:rPr lang="cs-CZ" sz="2000" dirty="0"/>
              <a:t> Středočeského kraje pro vybrané druhy sociálních služeb v rámci projektu „Podpora vybraných druhů sociálních služeb ve Středočeském kraji III. </a:t>
            </a:r>
            <a:r>
              <a:rPr lang="cs-CZ" sz="2000" dirty="0" err="1"/>
              <a:t>reg</a:t>
            </a:r>
            <a:r>
              <a:rPr lang="cs-CZ" sz="2000" dirty="0"/>
              <a:t>. č. CZ.03.2.60/0.0/0.0/15_005/0014160“ na období 2020 – 2021;</a:t>
            </a:r>
            <a:endParaRPr lang="cs-CZ" sz="2000" b="1" dirty="0">
              <a:solidFill>
                <a:schemeClr val="accent2"/>
              </a:solidFill>
            </a:endParaRPr>
          </a:p>
          <a:p>
            <a:pPr marL="720725" lvl="1" indent="-720725" algn="just"/>
            <a:r>
              <a:rPr lang="cs-CZ" sz="2000" b="1" dirty="0">
                <a:solidFill>
                  <a:schemeClr val="accent2"/>
                </a:solidFill>
              </a:rPr>
              <a:t>Pravidla </a:t>
            </a:r>
            <a:r>
              <a:rPr lang="cs-CZ" sz="2000" dirty="0"/>
              <a:t>poskytování dotace v rámci projektu „Podpora vybraných druhů sociálních služeb ve Středočeském kraji III. </a:t>
            </a:r>
            <a:r>
              <a:rPr lang="cs-CZ" sz="2000" dirty="0" err="1"/>
              <a:t>reg</a:t>
            </a:r>
            <a:r>
              <a:rPr lang="cs-CZ" sz="2000" dirty="0"/>
              <a:t>. č. CZ.03.2.60/0.0/0.0/15_005/0014160“ na období 2020 – 2021;</a:t>
            </a:r>
          </a:p>
          <a:p>
            <a:pPr marL="0" lvl="1" indent="0" algn="just">
              <a:buNone/>
            </a:pPr>
            <a:endParaRPr lang="cs-CZ" sz="2000" dirty="0"/>
          </a:p>
          <a:p>
            <a:pPr marL="720725" lvl="1" indent="-720725" algn="just"/>
            <a:r>
              <a:rPr lang="cs-CZ" sz="2000" b="1" dirty="0">
                <a:solidFill>
                  <a:schemeClr val="accent2"/>
                </a:solidFill>
              </a:rPr>
              <a:t>POZOR: </a:t>
            </a:r>
            <a:r>
              <a:rPr lang="cs-CZ" sz="2000" dirty="0"/>
              <a:t>nutno sledovat stránky projektu </a:t>
            </a:r>
            <a:r>
              <a:rPr lang="cs-CZ" sz="1600" b="1" dirty="0">
                <a:solidFill>
                  <a:schemeClr val="accent2"/>
                </a:solidFill>
                <a:hlinkClick r:id="rId3"/>
              </a:rPr>
              <a:t>https://www.kr-stredocesky.cz/web/socialni-oblast/projekt-opz-podpora-vybranych-druhu-soc.-sluzeb-iii.-2020-2011</a:t>
            </a:r>
            <a:endParaRPr lang="cs-CZ" sz="1600" b="1" dirty="0">
              <a:solidFill>
                <a:schemeClr val="accent2"/>
              </a:solidFill>
            </a:endParaRPr>
          </a:p>
          <a:p>
            <a:pPr marL="720725" lvl="1" indent="-720725" algn="just"/>
            <a:endParaRPr lang="cs-CZ" sz="2000" b="1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4015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814197" y="1730375"/>
            <a:ext cx="7763256" cy="2549525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Veřejnosprávní kontrola</a:t>
            </a:r>
            <a:endParaRPr lang="cs-CZ" sz="2400" b="1" dirty="0">
              <a:solidFill>
                <a:schemeClr val="accent2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619250" y="4782312"/>
            <a:ext cx="6153150" cy="1435608"/>
          </a:xfrm>
        </p:spPr>
        <p:txBody>
          <a:bodyPr/>
          <a:lstStyle/>
          <a:p>
            <a:pPr algn="ctr"/>
            <a:endParaRPr lang="cs-CZ" dirty="0">
              <a:solidFill>
                <a:schemeClr val="accent2"/>
              </a:solidFill>
            </a:endParaRPr>
          </a:p>
          <a:p>
            <a:pPr algn="ctr"/>
            <a:endParaRPr lang="cs-CZ" sz="4000" b="1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Picture 5" descr="kraj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4102194" cy="72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0"/>
            <a:ext cx="3657600" cy="75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9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0"/>
            <a:ext cx="6778625" cy="690113"/>
          </a:xfrm>
        </p:spPr>
        <p:txBody>
          <a:bodyPr/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Průběh finančních kontrol na místě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897147"/>
            <a:ext cx="8113594" cy="5847685"/>
          </a:xfrm>
        </p:spPr>
        <p:txBody>
          <a:bodyPr/>
          <a:lstStyle/>
          <a:p>
            <a:r>
              <a:rPr lang="cs-CZ" sz="2000" dirty="0"/>
              <a:t>Kontrola bude zaměřena na dodržování podmínek plnění uzavřené Smlouvy;</a:t>
            </a:r>
          </a:p>
          <a:p>
            <a:r>
              <a:rPr lang="cs-CZ" sz="2000" dirty="0"/>
              <a:t>Hlavním cílem je ujistit se, zda poskytnuté finanční prostředky byly skutečně vynaloženy a jsou ve shodě s podmínkami Veřejnoprávní smlouvy a Smlouvy o pověření.</a:t>
            </a:r>
          </a:p>
          <a:p>
            <a:r>
              <a:rPr lang="cs-CZ" sz="2000" dirty="0"/>
              <a:t>Předmětem kontroly bude zejména:	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dirty="0"/>
              <a:t>ověření platného oprávnění k poskytování soc. služeb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dirty="0"/>
              <a:t>splnění účelu dotace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dirty="0"/>
              <a:t>ověření uznatelnosti nákladů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dirty="0"/>
              <a:t>kontrola účetních dokladů a jejich označení, logo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dirty="0"/>
              <a:t>kontrola vedení odděleného účetnictví za každou službu zvlášť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dirty="0"/>
              <a:t>kontrola, zda došlo k řádnému nahlášení změn</a:t>
            </a:r>
          </a:p>
          <a:p>
            <a:pPr marL="1250950" lvl="3" indent="-342900">
              <a:buFont typeface="Arial" panose="020B0604020202020204" pitchFamily="34" charset="0"/>
              <a:buChar char="•"/>
            </a:pPr>
            <a:r>
              <a:rPr lang="cs-CZ" sz="1600" dirty="0"/>
              <a:t>    kontrola prostorů</a:t>
            </a:r>
          </a:p>
          <a:p>
            <a:pPr marL="1250950" lvl="3" indent="-342900">
              <a:buFont typeface="Arial" panose="020B0604020202020204" pitchFamily="34" charset="0"/>
              <a:buChar char="•"/>
            </a:pPr>
            <a:r>
              <a:rPr lang="cs-CZ" sz="1600" dirty="0"/>
              <a:t>    kontrola vizuální identity (plakát, logo na webu)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600" dirty="0"/>
              <a:t>a další</a:t>
            </a:r>
            <a:endParaRPr lang="cs-CZ" sz="2000" dirty="0"/>
          </a:p>
          <a:p>
            <a:pPr algn="just"/>
            <a:r>
              <a:rPr lang="cs-CZ" sz="2000" dirty="0"/>
              <a:t>Následné kontroly – možné ze strany KÚSK, </a:t>
            </a:r>
            <a:r>
              <a:rPr lang="cs-CZ" sz="2000" dirty="0" err="1"/>
              <a:t>MinFin</a:t>
            </a:r>
            <a:r>
              <a:rPr lang="cs-CZ" sz="2000" dirty="0"/>
              <a:t>, MPSV, EU</a:t>
            </a:r>
          </a:p>
          <a:p>
            <a:pPr algn="just"/>
            <a:r>
              <a:rPr lang="cs-CZ" sz="2000" dirty="0"/>
              <a:t>Dle projektové Metodiky </a:t>
            </a:r>
            <a:r>
              <a:rPr lang="cs-CZ" sz="2000" b="1" dirty="0">
                <a:solidFill>
                  <a:schemeClr val="accent2"/>
                </a:solidFill>
              </a:rPr>
              <a:t>povinnost evidovat a uchovávat veškeré dokumenty související s realizací projektu po dobu 10 let od ukončení projektu.</a:t>
            </a:r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0023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8175" y="0"/>
            <a:ext cx="6778625" cy="1421394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cs-CZ" b="1" dirty="0">
                <a:solidFill>
                  <a:schemeClr val="accent2"/>
                </a:solidFill>
              </a:rPr>
              <a:t>Nejčastější zjištění při kontrolách v předchozích projektech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3206" y="1600200"/>
            <a:ext cx="8113594" cy="5151582"/>
          </a:xfrm>
        </p:spPr>
        <p:txBody>
          <a:bodyPr/>
          <a:lstStyle/>
          <a:p>
            <a:pPr marL="720725" lvl="1" indent="-720725" algn="just"/>
            <a:r>
              <a:rPr lang="cs-CZ" sz="2200" dirty="0"/>
              <a:t>Neoznačené účetní doklady;</a:t>
            </a:r>
          </a:p>
          <a:p>
            <a:pPr marL="720725" lvl="1" indent="-720725" algn="just"/>
            <a:r>
              <a:rPr lang="cs-CZ" sz="2200" dirty="0"/>
              <a:t>Chybělo jasné rozúčtování nákladů u jednotlivých účetních dokladů (klíč by měl být patrný ze směrnice organizace);</a:t>
            </a:r>
          </a:p>
          <a:p>
            <a:pPr marL="720725" lvl="1" indent="-720725" algn="just"/>
            <a:r>
              <a:rPr lang="cs-CZ" sz="2200" dirty="0"/>
              <a:t>Neuznatelné náklady – např. cestovní náhrady, kurzy, vizitky, inzeráty, poplatky za TV, mytí auta, bezpečnostní dohledová služba, oblečení, apod.;        </a:t>
            </a:r>
          </a:p>
          <a:p>
            <a:pPr marL="720725" lvl="1" indent="-720725" algn="just"/>
            <a:r>
              <a:rPr lang="cs-CZ" sz="2200" dirty="0"/>
              <a:t>Řádně nevyplněné cestovní příkazy a knihy jízd;</a:t>
            </a:r>
          </a:p>
          <a:p>
            <a:pPr marL="720725" lvl="1" indent="-720725" algn="just"/>
            <a:r>
              <a:rPr lang="cs-CZ" sz="2200" dirty="0"/>
              <a:t>Nebylo průkazné vzdělání sociálních pracovníků, pracovníků v sociálních službách (vzdělání dle zákona o sociálních službách);</a:t>
            </a:r>
          </a:p>
          <a:p>
            <a:pPr marL="720725" lvl="1" indent="-720725" algn="just"/>
            <a:r>
              <a:rPr lang="cs-CZ" sz="2200" dirty="0"/>
              <a:t>Neprobíhala aktualizace a úprava v souvislosti se změnami či zákonnými požadavky u např. provozních řádů, organizačních řádů, standardů, individuálních plánů klientů, plánů vzdělávání a rozvoje.</a:t>
            </a:r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158A8-D0AF-493F-8C65-1C75A64D31D5}" type="slidenum">
              <a:rPr lang="cs-CZ" altLang="cs-CZ" smtClean="0"/>
              <a:pPr/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3391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 [jen pro čtení] [režim kompatibility]" id="{6DC123A4-2FF6-4101-BA94-4C0F24BB6BC6}" vid="{44CE0ACC-6232-4003-971D-EBC356E2B9AD}"/>
    </a:ext>
  </a:extLst>
</a:theme>
</file>

<file path=ppt/theme/theme2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ruh xmlns="3641dffc-dd7c-45a0-917e-106f899767e0">Ostatní</Druh>
    <Kategorie xmlns="3641dffc-dd7c-45a0-917e-106f899767e0">Nepředtištěné formuláře</Kategorie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FE58027C78B5F44937559AE7F0C4977" ma:contentTypeVersion="2" ma:contentTypeDescription="Vytvořit nový dokument" ma:contentTypeScope="" ma:versionID="1587482e24a791b6e04c9078aec6b2d9">
  <xsd:schema xmlns:xsd="http://www.w3.org/2001/XMLSchema" xmlns:p="http://schemas.microsoft.com/office/2006/metadata/properties" xmlns:ns2="3641dffc-dd7c-45a0-917e-106f899767e0" targetNamespace="http://schemas.microsoft.com/office/2006/metadata/properties" ma:root="true" ma:fieldsID="edba9b67ec0f05ef0e8ff0d79d149b71" ns2:_="">
    <xsd:import namespace="3641dffc-dd7c-45a0-917e-106f899767e0"/>
    <xsd:element name="properties">
      <xsd:complexType>
        <xsd:sequence>
          <xsd:element name="documentManagement">
            <xsd:complexType>
              <xsd:all>
                <xsd:element ref="ns2:Kategorie"/>
                <xsd:element ref="ns2:Druh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3641dffc-dd7c-45a0-917e-106f899767e0" elementFormDefault="qualified">
    <xsd:import namespace="http://schemas.microsoft.com/office/2006/documentManagement/types"/>
    <xsd:element name="Kategorie" ma:index="8" ma:displayName="Kategorie" ma:default="Nepředtištěné formuláře" ma:format="Dropdown" ma:internalName="Kategorie">
      <xsd:simpleType>
        <xsd:restriction base="dms:Choice">
          <xsd:enumeration value="Identifikační visačka"/>
          <xsd:enumeration value="Nepředtištěné formuláře"/>
          <xsd:enumeration value="Předtištěné formuláře"/>
          <xsd:enumeration value="Podpis v elektronické poště"/>
        </xsd:restriction>
      </xsd:simpleType>
    </xsd:element>
    <xsd:element name="Druh" ma:index="9" ma:displayName="Druh" ma:default="Košilky na jednání samosprávných orgánů" ma:format="Dropdown" ma:internalName="Druh">
      <xsd:simpleType>
        <xsd:restriction base="dms:Choice">
          <xsd:enumeration value="Košilky na jednání samosprávných orgánů"/>
          <xsd:enumeration value="Samospráva"/>
          <xsd:enumeration value="Přenesená působnost"/>
          <xsd:enumeration value="Odbory"/>
          <xsd:enumeration value="Ostatní"/>
          <xsd:enumeration value="Obálky"/>
          <xsd:enumeration value="Report"/>
          <xsd:enumeration value="C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 ma:readOnly="true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4297B3-2428-4F1A-A6AD-B95908327DD6}">
  <ds:schemaRefs>
    <ds:schemaRef ds:uri="3641dffc-dd7c-45a0-917e-106f899767e0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C4EEBF2-FA65-4174-97AD-3F12BD4A0BDB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91A3AF71-649E-4A15-A492-13D2F35A81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dffc-dd7c-45a0-917e-106f899767e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1580F5CA-E5BF-422C-A5AB-C1486D1890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3712</TotalTime>
  <Words>3488</Words>
  <Application>Microsoft Office PowerPoint</Application>
  <PresentationFormat>Předvádění na obrazovce (4:3)</PresentationFormat>
  <Paragraphs>433</Paragraphs>
  <Slides>42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6" baseType="lpstr">
      <vt:lpstr>Arial</vt:lpstr>
      <vt:lpstr>Times New Roman</vt:lpstr>
      <vt:lpstr>Wingdings</vt:lpstr>
      <vt:lpstr>Výchozí návrh</vt:lpstr>
      <vt:lpstr> „Podpora vybraných druhů sociálních služeb  ve Středočeském kraji III“  reg. č. CZ.03.2.60/0.0/0.0/15_005/0014160    Seminář pro příjemce 6.2.2020   </vt:lpstr>
      <vt:lpstr>Obecné informace k projektu </vt:lpstr>
      <vt:lpstr>Financování projektu OPZ  </vt:lpstr>
      <vt:lpstr>Cíle projektu OPZ</vt:lpstr>
      <vt:lpstr>Poskytnutí projektové dotace</vt:lpstr>
      <vt:lpstr>Základní projektové dokumenty  </vt:lpstr>
      <vt:lpstr>Veřejnosprávní kontrola</vt:lpstr>
      <vt:lpstr>Průběh finančních kontrol na místě</vt:lpstr>
      <vt:lpstr>Nejčastější zjištění při kontrolách v předchozích projektech</vt:lpstr>
      <vt:lpstr>Uznatelnost nákladů</vt:lpstr>
      <vt:lpstr>Personální náklady a odměny</vt:lpstr>
      <vt:lpstr>Provozní náklady</vt:lpstr>
      <vt:lpstr>Provozní náklady</vt:lpstr>
      <vt:lpstr>Provozní náklady</vt:lpstr>
      <vt:lpstr>Provozní náklady</vt:lpstr>
      <vt:lpstr>NEUZNATELNÉ provozní náklady </vt:lpstr>
      <vt:lpstr>Hlášení změn</vt:lpstr>
      <vt:lpstr>Podstatné změny projektu</vt:lpstr>
      <vt:lpstr>Podstatné změny projektu vyžadující vydání dodatku</vt:lpstr>
      <vt:lpstr>Podstatné změny projektu nevyžadující vydání dodatku</vt:lpstr>
      <vt:lpstr>Nepodstatné změny projektu</vt:lpstr>
      <vt:lpstr>Povinné finanční výkaznictví</vt:lpstr>
      <vt:lpstr>Finanční vypořádání</vt:lpstr>
      <vt:lpstr>Finanční vypořádání</vt:lpstr>
      <vt:lpstr>Finanční vypořádání – Vyúčtování výdajů</vt:lpstr>
      <vt:lpstr>Vyrovnávací platba</vt:lpstr>
      <vt:lpstr>Vyrovnávací platba</vt:lpstr>
      <vt:lpstr>Vizuální identita</vt:lpstr>
      <vt:lpstr>Monitorování projektu</vt:lpstr>
      <vt:lpstr>Monitorovací indikátory</vt:lpstr>
      <vt:lpstr>Podpořená osoba</vt:lpstr>
      <vt:lpstr>Indikátor 6 00 00 Celkový počet účastníků</vt:lpstr>
      <vt:lpstr>Indikátor 6 70 01 Kapacita podpořených služeb</vt:lpstr>
      <vt:lpstr>Indikátor 6 70 10 Využívání podpořených služeb</vt:lpstr>
      <vt:lpstr>Monitorovací zpráva - odevzdání</vt:lpstr>
      <vt:lpstr>Monitorovací zpráva - dokumenty</vt:lpstr>
      <vt:lpstr>Monitorovací zprávy – termíny odevzdání</vt:lpstr>
      <vt:lpstr>Metodická podpora</vt:lpstr>
      <vt:lpstr>Metodická podpora</vt:lpstr>
      <vt:lpstr>Shrnutí základních termínů pro rok 2020</vt:lpstr>
      <vt:lpstr>Kontakty</vt:lpstr>
      <vt:lpstr>Děkujeme za pozornost</vt:lpstr>
    </vt:vector>
  </TitlesOfParts>
  <Company>Animi.cz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</dc:title>
  <dc:creator>Antonín Drahovzal</dc:creator>
  <cp:lastModifiedBy>Aneta Lísková</cp:lastModifiedBy>
  <cp:revision>283</cp:revision>
  <cp:lastPrinted>2020-01-27T09:46:07Z</cp:lastPrinted>
  <dcterms:created xsi:type="dcterms:W3CDTF">2005-04-06T18:57:15Z</dcterms:created>
  <dcterms:modified xsi:type="dcterms:W3CDTF">2020-02-05T14:09:51Z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</vt:lpwstr>
  </property>
  <property fmtid="{D5CDD505-2E9C-101B-9397-08002B2CF9AE}" pid="3" name="xd_Signature">
    <vt:lpwstr/>
  </property>
  <property fmtid="{D5CDD505-2E9C-101B-9397-08002B2CF9AE}" pid="4" name="TemplateUrl">
    <vt:lpwstr/>
  </property>
  <property fmtid="{D5CDD505-2E9C-101B-9397-08002B2CF9AE}" pid="5" name="xd_ProgID">
    <vt:lpwstr/>
  </property>
</Properties>
</file>