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42" r:id="rId1"/>
  </p:sldMasterIdLst>
  <p:notesMasterIdLst>
    <p:notesMasterId r:id="rId27"/>
  </p:notesMasterIdLst>
  <p:sldIdLst>
    <p:sldId id="256" r:id="rId2"/>
    <p:sldId id="266" r:id="rId3"/>
    <p:sldId id="314" r:id="rId4"/>
    <p:sldId id="315" r:id="rId5"/>
    <p:sldId id="316" r:id="rId6"/>
    <p:sldId id="306" r:id="rId7"/>
    <p:sldId id="344" r:id="rId8"/>
    <p:sldId id="305" r:id="rId9"/>
    <p:sldId id="336" r:id="rId10"/>
    <p:sldId id="345" r:id="rId11"/>
    <p:sldId id="338" r:id="rId12"/>
    <p:sldId id="339" r:id="rId13"/>
    <p:sldId id="317" r:id="rId14"/>
    <p:sldId id="346" r:id="rId15"/>
    <p:sldId id="347" r:id="rId16"/>
    <p:sldId id="318" r:id="rId17"/>
    <p:sldId id="319" r:id="rId18"/>
    <p:sldId id="320" r:id="rId19"/>
    <p:sldId id="321" r:id="rId20"/>
    <p:sldId id="322" r:id="rId21"/>
    <p:sldId id="348" r:id="rId22"/>
    <p:sldId id="349" r:id="rId23"/>
    <p:sldId id="350" r:id="rId24"/>
    <p:sldId id="332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8">
          <p15:clr>
            <a:srgbClr val="A4A3A4"/>
          </p15:clr>
        </p15:guide>
        <p15:guide id="2" pos="2861">
          <p15:clr>
            <a:srgbClr val="A4A3A4"/>
          </p15:clr>
        </p15:guide>
        <p15:guide id="3" orient="horz" pos="1811">
          <p15:clr>
            <a:srgbClr val="A4A3A4"/>
          </p15:clr>
        </p15:guide>
        <p15:guide id="4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7702" autoAdjust="0"/>
  </p:normalViewPr>
  <p:slideViewPr>
    <p:cSldViewPr snapToGrid="0" snapToObjects="1" showGuides="1">
      <p:cViewPr varScale="1">
        <p:scale>
          <a:sx n="64" d="100"/>
          <a:sy n="64" d="100"/>
        </p:scale>
        <p:origin x="924" y="72"/>
      </p:cViewPr>
      <p:guideLst>
        <p:guide orient="horz" pos="1358"/>
        <p:guide pos="2861"/>
        <p:guide orient="horz" pos="1811"/>
        <p:guide pos="2881"/>
      </p:guideLst>
    </p:cSldViewPr>
  </p:slideViewPr>
  <p:outlineViewPr>
    <p:cViewPr>
      <p:scale>
        <a:sx n="33" d="100"/>
        <a:sy n="33" d="100"/>
      </p:scale>
      <p:origin x="0" y="30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35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A54C5-F07C-EA44-9EE5-5C975C01B26A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A1EB1-8B5F-3C49-9259-C1AB6F1026D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4397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A1EB1-8B5F-3C49-9259-C1AB6F1026DA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1670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forma pruh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343" y="1804819"/>
            <a:ext cx="9144000" cy="17698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263393"/>
            <a:ext cx="7772400" cy="964955"/>
          </a:xfrm>
          <a:solidFill>
            <a:schemeClr val="bg1">
              <a:alpha val="90000"/>
            </a:schemeClr>
          </a:solidFill>
          <a:effectLst>
            <a:softEdge rad="63500"/>
          </a:effectLst>
        </p:spPr>
        <p:txBody>
          <a:bodyPr anchor="ctr"/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29023"/>
            <a:ext cx="6400800" cy="130977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867" y="5996352"/>
            <a:ext cx="3226987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3" y="107189"/>
            <a:ext cx="3473543" cy="720000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48" y="107189"/>
            <a:ext cx="3826767" cy="79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212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549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21" y="4171949"/>
            <a:ext cx="5457919" cy="1085851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5" y="389968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2"/>
            <a:ext cx="4734112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2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826997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7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568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19361"/>
            <a:ext cx="7772400" cy="1362075"/>
          </a:xfrm>
        </p:spPr>
        <p:txBody>
          <a:bodyPr anchor="t">
            <a:noAutofit/>
          </a:bodyPr>
          <a:lstStyle>
            <a:lvl1pPr algn="l">
              <a:defRPr sz="3600" b="1" cap="all"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765" y="6272220"/>
            <a:ext cx="1936194" cy="43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30" y="6294731"/>
            <a:ext cx="2084127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806" y="6294731"/>
            <a:ext cx="2261271" cy="468000"/>
          </a:xfrm>
          <a:prstGeom prst="rect">
            <a:avLst/>
          </a:prstGeom>
          <a:noFill/>
        </p:spPr>
      </p:pic>
      <p:pic>
        <p:nvPicPr>
          <p:cNvPr id="11" name="Picture 6" descr="Reforma pruh.png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754064"/>
            <a:ext cx="9144000" cy="176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56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442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7621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533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633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6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735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28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6417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5/6/2019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027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4" r:id="rId2"/>
    <p:sldLayoutId id="2147484345" r:id="rId3"/>
    <p:sldLayoutId id="2147484346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0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formapsychiatrie.cz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060620"/>
            <a:ext cx="7772400" cy="1390918"/>
          </a:xfrm>
        </p:spPr>
        <p:txBody>
          <a:bodyPr>
            <a:noAutofit/>
          </a:bodyPr>
          <a:lstStyle/>
          <a:p>
            <a:r>
              <a:rPr lang="cs-CZ" sz="4000" dirty="0"/>
              <a:t>Reforma péče o duševní zdraví    z pohledu kvality služeb</a:t>
            </a:r>
            <a:endParaRPr lang="cs-CZ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1800" dirty="0" smtClean="0"/>
              <a:t>Metodické setkání pro sociální pracovníky</a:t>
            </a:r>
          </a:p>
          <a:p>
            <a:r>
              <a:rPr lang="cs-CZ" sz="1800" dirty="0"/>
              <a:t>p</a:t>
            </a:r>
            <a:r>
              <a:rPr lang="cs-CZ" sz="1800" dirty="0" smtClean="0"/>
              <a:t>říspěvkových organizací Středočeského kraje</a:t>
            </a:r>
            <a:endParaRPr lang="cs-CZ" sz="1800" dirty="0"/>
          </a:p>
          <a:p>
            <a:r>
              <a:rPr lang="cs-CZ" sz="1800" dirty="0" smtClean="0"/>
              <a:t>13. května </a:t>
            </a:r>
            <a:r>
              <a:rPr lang="cs-CZ" sz="1800" dirty="0"/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2887297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6287" y="667036"/>
            <a:ext cx="7391843" cy="1400303"/>
          </a:xfrm>
        </p:spPr>
        <p:txBody>
          <a:bodyPr>
            <a:normAutofit fontScale="90000"/>
          </a:bodyPr>
          <a:lstStyle/>
          <a:p>
            <a:r>
              <a:rPr lang="cs-CZ" sz="3100" dirty="0" smtClean="0"/>
              <a:t>Hodnotící nástroj </a:t>
            </a:r>
            <a:r>
              <a:rPr lang="cs-CZ" sz="3100" dirty="0"/>
              <a:t>WHO </a:t>
            </a:r>
            <a:r>
              <a:rPr lang="cs-CZ" sz="3100" dirty="0" err="1" smtClean="0"/>
              <a:t>QualityRights</a:t>
            </a:r>
            <a:r>
              <a:rPr lang="cs-CZ" sz="3100" dirty="0" smtClean="0"/>
              <a:t> je </a:t>
            </a:r>
            <a:r>
              <a:rPr lang="cs-CZ" sz="3100" dirty="0"/>
              <a:t>rozdělen do pěti kapitol soustředěných na články </a:t>
            </a:r>
            <a:r>
              <a:rPr lang="cs-CZ" sz="3100" dirty="0" smtClean="0"/>
              <a:t>Úmluvy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46243"/>
            <a:ext cx="8229600" cy="3879921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12 </a:t>
            </a:r>
            <a:r>
              <a:rPr lang="cs-CZ" dirty="0"/>
              <a:t>a 14 (právo na uplatnění právní způsobilosti a právo na svobodu a osobní bezpečnost), </a:t>
            </a:r>
            <a:endParaRPr lang="cs-CZ" dirty="0" smtClean="0"/>
          </a:p>
          <a:p>
            <a:r>
              <a:rPr lang="cs-CZ" dirty="0" smtClean="0"/>
              <a:t>15 </a:t>
            </a:r>
            <a:r>
              <a:rPr lang="cs-CZ" dirty="0"/>
              <a:t>a 16 (ochrana proti mučení a jinému krutému, nelidskému či ponižujícímu zacházení), </a:t>
            </a:r>
            <a:endParaRPr lang="cs-CZ" dirty="0" smtClean="0"/>
          </a:p>
          <a:p>
            <a:r>
              <a:rPr lang="cs-CZ" dirty="0" smtClean="0"/>
              <a:t>19 </a:t>
            </a:r>
            <a:r>
              <a:rPr lang="cs-CZ" dirty="0"/>
              <a:t>(právo na nezávislý způsob života a zapojení do společnosti), </a:t>
            </a:r>
            <a:endParaRPr lang="cs-CZ" dirty="0" smtClean="0"/>
          </a:p>
          <a:p>
            <a:r>
              <a:rPr lang="cs-CZ" dirty="0" smtClean="0"/>
              <a:t>25 </a:t>
            </a:r>
            <a:r>
              <a:rPr lang="cs-CZ" dirty="0"/>
              <a:t>(právo na nejvyšší dosažitelnou úroveň fyzického a duševního zdraví) a </a:t>
            </a:r>
            <a:endParaRPr lang="cs-CZ" dirty="0" smtClean="0"/>
          </a:p>
          <a:p>
            <a:r>
              <a:rPr lang="cs-CZ" dirty="0" smtClean="0"/>
              <a:t>28 </a:t>
            </a:r>
            <a:r>
              <a:rPr lang="cs-CZ" dirty="0"/>
              <a:t>(právo na přiměřenou životní úroveň).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7613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E30B54-0860-4043-999F-FF396E74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>
            <a:normAutofit fontScale="90000"/>
          </a:bodyPr>
          <a:lstStyle/>
          <a:p>
            <a:r>
              <a:rPr lang="cs-CZ"/>
              <a:t>Rovnost před zákonem a způsobilost k právním úkonům (čl. 12)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BC3A51A-EDED-437F-A67C-E4043F013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66860"/>
          </a:xfrm>
        </p:spPr>
        <p:txBody>
          <a:bodyPr>
            <a:normAutofit/>
          </a:bodyPr>
          <a:lstStyle/>
          <a:p>
            <a:r>
              <a:rPr lang="cs-CZ" dirty="0"/>
              <a:t>Osoby se zdravotním postižením mají ve všech oblastech života způsobilost k právním úkonům na stejném základě s ostatními.</a:t>
            </a:r>
          </a:p>
          <a:p>
            <a:r>
              <a:rPr lang="cs-CZ" dirty="0"/>
              <a:t>přechod od koncepce </a:t>
            </a:r>
            <a:r>
              <a:rPr lang="cs-CZ" b="1" dirty="0"/>
              <a:t>tzv.</a:t>
            </a:r>
            <a:r>
              <a:rPr lang="cs-CZ" dirty="0"/>
              <a:t> </a:t>
            </a:r>
            <a:r>
              <a:rPr lang="cs-CZ" b="1" dirty="0"/>
              <a:t>náhradního rozhodování</a:t>
            </a:r>
            <a:r>
              <a:rPr lang="cs-CZ" dirty="0"/>
              <a:t>, pro které je charakteristické, že ustanovená osoba – opatrovník – rozhoduje za dotčenou osobu </a:t>
            </a:r>
            <a:r>
              <a:rPr lang="cs-CZ" dirty="0" smtClean="0"/>
              <a:t>ke </a:t>
            </a:r>
            <a:r>
              <a:rPr lang="cs-CZ" dirty="0"/>
              <a:t>koncepci </a:t>
            </a:r>
            <a:r>
              <a:rPr lang="cs-CZ" b="1" dirty="0"/>
              <a:t>tzv. podpůrného či asistovaného rozhodování, </a:t>
            </a:r>
            <a:r>
              <a:rPr lang="cs-CZ" dirty="0"/>
              <a:t>které vychází ze skutečnosti, že každá osoba je schopna se rozhodovat, může však potřebovat větší či menší míru podpory.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4892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513111-2F21-4A79-AF8C-7B6DE4902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45719"/>
          </a:xfrm>
        </p:spPr>
        <p:txBody>
          <a:bodyPr>
            <a:normAutofit fontScale="90000"/>
          </a:bodyPr>
          <a:lstStyle/>
          <a:p>
            <a:r>
              <a:rPr lang="cs-CZ" sz="100" dirty="0"/>
              <a:t>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2DC3E57-D9B4-4CE8-84B3-4E09A63D3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12755"/>
            <a:ext cx="8229600" cy="57278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b="1" dirty="0"/>
              <a:t>Svoboda a osobní bezpečnost (čl. 14)</a:t>
            </a:r>
          </a:p>
          <a:p>
            <a:pPr marL="0" lvl="0" indent="0">
              <a:buNone/>
            </a:pPr>
            <a:r>
              <a:rPr lang="cs-CZ" dirty="0"/>
              <a:t>...aby každé zbavení svobody bylo v souladu se zákonem </a:t>
            </a:r>
            <a:r>
              <a:rPr lang="cs-CZ" dirty="0" smtClean="0"/>
              <a:t> a </a:t>
            </a:r>
            <a:r>
              <a:rPr lang="cs-CZ" dirty="0"/>
              <a:t>aby existence zdravotního postižení nebyla za žádných okolností důvodem ke zbavení svobody</a:t>
            </a:r>
            <a:r>
              <a:rPr lang="cs-CZ" dirty="0" smtClean="0"/>
              <a:t>...</a:t>
            </a:r>
          </a:p>
          <a:p>
            <a:pPr marL="0" indent="0">
              <a:buNone/>
            </a:pPr>
            <a:r>
              <a:rPr lang="cs-CZ" b="1" dirty="0"/>
              <a:t>Právo na život v komunitě (čl. 19</a:t>
            </a:r>
            <a:r>
              <a:rPr lang="cs-CZ" b="1" dirty="0" smtClean="0"/>
              <a:t>)</a:t>
            </a:r>
          </a:p>
          <a:p>
            <a:r>
              <a:rPr lang="cs-CZ" dirty="0" smtClean="0"/>
              <a:t>Stejné </a:t>
            </a:r>
            <a:r>
              <a:rPr lang="cs-CZ" dirty="0"/>
              <a:t>právo pro všechny osoby se zdravotním postižením žít v </a:t>
            </a:r>
            <a:r>
              <a:rPr lang="cs-CZ" dirty="0" smtClean="0"/>
              <a:t>společenství, </a:t>
            </a:r>
            <a:r>
              <a:rPr lang="cs-CZ" dirty="0"/>
              <a:t>se stejnými možnostmi volby </a:t>
            </a:r>
            <a:r>
              <a:rPr lang="cs-CZ" dirty="0" smtClean="0"/>
              <a:t>a na </a:t>
            </a:r>
            <a:r>
              <a:rPr lang="cs-CZ" dirty="0"/>
              <a:t>rovnoprávném základě s ostatními</a:t>
            </a:r>
            <a:r>
              <a:rPr lang="cs-CZ" dirty="0" smtClean="0"/>
              <a:t>. Možnost </a:t>
            </a:r>
            <a:r>
              <a:rPr lang="cs-CZ" dirty="0"/>
              <a:t>volby místa pobytu, i toho, kde a s kým budou </a:t>
            </a:r>
            <a:r>
              <a:rPr lang="cs-CZ" dirty="0" smtClean="0"/>
              <a:t>žít.</a:t>
            </a:r>
          </a:p>
          <a:p>
            <a:r>
              <a:rPr lang="cs-CZ" dirty="0" err="1" smtClean="0"/>
              <a:t>Deinstitucionalizace</a:t>
            </a:r>
            <a:r>
              <a:rPr lang="cs-CZ" dirty="0" smtClean="0"/>
              <a:t> / transformace služeb</a:t>
            </a:r>
            <a:r>
              <a:rPr lang="cs-CZ" dirty="0"/>
              <a:t> </a:t>
            </a:r>
            <a:r>
              <a:rPr lang="cs-CZ" dirty="0" smtClean="0"/>
              <a:t>– zbavit se </a:t>
            </a:r>
            <a:r>
              <a:rPr lang="cs-CZ" dirty="0"/>
              <a:t>nutnosti žít v specifickém </a:t>
            </a:r>
            <a:r>
              <a:rPr lang="cs-CZ" dirty="0" smtClean="0"/>
              <a:t>prostředí a za pomoci širokého spektra </a:t>
            </a:r>
            <a:r>
              <a:rPr lang="cs-CZ" dirty="0"/>
              <a:t>podpůrných </a:t>
            </a:r>
            <a:r>
              <a:rPr lang="cs-CZ" dirty="0" smtClean="0"/>
              <a:t>služeb</a:t>
            </a:r>
            <a:r>
              <a:rPr lang="cs-CZ" dirty="0"/>
              <a:t> </a:t>
            </a:r>
            <a:r>
              <a:rPr lang="cs-CZ" dirty="0" smtClean="0"/>
              <a:t>vést </a:t>
            </a:r>
            <a:r>
              <a:rPr lang="cs-CZ" dirty="0"/>
              <a:t>nezávislý život v </a:t>
            </a:r>
            <a:r>
              <a:rPr lang="cs-CZ" dirty="0" smtClean="0"/>
              <a:t>společnosti, bez izolace </a:t>
            </a:r>
            <a:r>
              <a:rPr lang="cs-CZ" dirty="0"/>
              <a:t>a segregace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6250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9" y="667037"/>
            <a:ext cx="7695127" cy="1097370"/>
          </a:xfrm>
        </p:spPr>
        <p:txBody>
          <a:bodyPr>
            <a:normAutofit fontScale="90000"/>
          </a:bodyPr>
          <a:lstStyle/>
          <a:p>
            <a:r>
              <a:rPr lang="cs-CZ" dirty="0"/>
              <a:t>WHO QualityRights Toolkit</a:t>
            </a:r>
            <a:r>
              <a:rPr lang="cs-CZ" sz="1600" dirty="0"/>
              <a:t/>
            </a:r>
            <a:br>
              <a:rPr lang="cs-CZ" sz="1600" dirty="0"/>
            </a:br>
            <a:r>
              <a:rPr lang="en-US" sz="1800" dirty="0"/>
              <a:t>Assessing and improving quality and human</a:t>
            </a:r>
            <a:r>
              <a:rPr lang="cs-CZ" sz="1800" dirty="0"/>
              <a:t> </a:t>
            </a:r>
            <a:r>
              <a:rPr lang="en-US" sz="1800" dirty="0"/>
              <a:t>rights in mental health and social care facilities</a:t>
            </a:r>
            <a:r>
              <a:rPr lang="cs-CZ" sz="1800" dirty="0"/>
              <a:t>, 2012</a:t>
            </a:r>
            <a:endParaRPr lang="cs-CZ" sz="1800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06073"/>
            <a:ext cx="82296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/>
              <a:t>Themes, standards and criteria</a:t>
            </a:r>
            <a:r>
              <a:rPr lang="cs-CZ" sz="2200" b="1" dirty="0"/>
              <a:t>:</a:t>
            </a:r>
            <a:endParaRPr lang="en-US" sz="2200" dirty="0"/>
          </a:p>
          <a:p>
            <a:pPr marL="857250" lvl="1" indent="-457200">
              <a:buFont typeface="+mj-lt"/>
              <a:buAutoNum type="arabicPeriod"/>
            </a:pPr>
            <a:r>
              <a:rPr lang="en-US" sz="2200" dirty="0"/>
              <a:t>The right to an adequate standard of living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200" dirty="0"/>
              <a:t>The right to enjoyment of the highest attainable standard of physical and mental health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200" dirty="0"/>
              <a:t>The right to exercise legal capacity and the right to personal liberty and the security of person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200" dirty="0"/>
              <a:t>Freedom from torture or cruel, inhuman or degrading treatment or punishment and from exploitation, violence and abuse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200" dirty="0"/>
              <a:t>The right to live independently and be included in the community</a:t>
            </a:r>
          </a:p>
        </p:txBody>
      </p:sp>
    </p:spTree>
    <p:extLst>
      <p:ext uri="{BB962C8B-B14F-4D97-AF65-F5344CB8AC3E}">
        <p14:creationId xmlns:p14="http://schemas.microsoft.com/office/powerpoint/2010/main" val="1699579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74644"/>
            <a:ext cx="7832035" cy="864704"/>
          </a:xfrm>
        </p:spPr>
        <p:txBody>
          <a:bodyPr>
            <a:normAutofit/>
          </a:bodyPr>
          <a:lstStyle/>
          <a:p>
            <a:r>
              <a:rPr lang="cs-CZ" sz="2600" dirty="0" smtClean="0"/>
              <a:t>Hodnocení podle </a:t>
            </a:r>
            <a:r>
              <a:rPr lang="cs-CZ" sz="2600" dirty="0"/>
              <a:t>WHO </a:t>
            </a:r>
            <a:r>
              <a:rPr lang="cs-CZ" sz="2600" dirty="0" err="1"/>
              <a:t>QualityRights</a:t>
            </a:r>
            <a:r>
              <a:rPr lang="cs-CZ" sz="2600" dirty="0"/>
              <a:t> </a:t>
            </a:r>
            <a:r>
              <a:rPr lang="cs-CZ" sz="2600" dirty="0" err="1"/>
              <a:t>Toolkit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39349"/>
            <a:ext cx="8229600" cy="4611756"/>
          </a:xfrm>
        </p:spPr>
        <p:txBody>
          <a:bodyPr>
            <a:normAutofit/>
          </a:bodyPr>
          <a:lstStyle/>
          <a:p>
            <a:r>
              <a:rPr lang="cs-CZ" dirty="0"/>
              <a:t>Všechny státní psychiatrické nemocnice byly </a:t>
            </a:r>
            <a:r>
              <a:rPr lang="cs-CZ" dirty="0" smtClean="0"/>
              <a:t>požádány  </a:t>
            </a:r>
            <a:r>
              <a:rPr lang="cs-CZ" dirty="0"/>
              <a:t>o spolupráci při mapování naplňování Úmluvy; v letech </a:t>
            </a:r>
            <a:r>
              <a:rPr lang="cs-CZ" dirty="0" smtClean="0"/>
              <a:t>2017/2018 se účastnilo </a:t>
            </a:r>
            <a:r>
              <a:rPr lang="cs-CZ" dirty="0"/>
              <a:t>šetření 17 psychiatrických </a:t>
            </a:r>
            <a:r>
              <a:rPr lang="cs-CZ" dirty="0" smtClean="0"/>
              <a:t>nemocnic</a:t>
            </a:r>
          </a:p>
          <a:p>
            <a:r>
              <a:rPr lang="cs-CZ" dirty="0" smtClean="0"/>
              <a:t>Hodnotící </a:t>
            </a:r>
            <a:r>
              <a:rPr lang="cs-CZ" dirty="0"/>
              <a:t>týmy byly pětičlenné a zahrnovaly uživatele služeb, psychiatra, sociálního pracovníka, právníka se specializací na lidská práva a výzkumníka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smtClean="0"/>
              <a:t>Hodnotící škála ve </a:t>
            </a:r>
            <a:r>
              <a:rPr lang="cs-CZ" dirty="0"/>
              <a:t>čtyřech </a:t>
            </a:r>
            <a:r>
              <a:rPr lang="cs-CZ" dirty="0" smtClean="0"/>
              <a:t>stupních: </a:t>
            </a:r>
            <a:r>
              <a:rPr lang="cs-CZ" dirty="0"/>
              <a:t>„naplňování </a:t>
            </a:r>
            <a:r>
              <a:rPr lang="cs-CZ" dirty="0" smtClean="0"/>
              <a:t>nezahájeno“ </a:t>
            </a:r>
            <a:r>
              <a:rPr lang="cs-CZ" dirty="0"/>
              <a:t>(N/I), „naplňování iniciováno“ (A/I), „naplňováno částečně“ (A/P) a „naplňováno </a:t>
            </a:r>
            <a:r>
              <a:rPr lang="cs-CZ" dirty="0" smtClean="0"/>
              <a:t>zcela“ </a:t>
            </a:r>
            <a:r>
              <a:rPr lang="cs-CZ" dirty="0"/>
              <a:t>(A/F)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25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96348" y="567645"/>
            <a:ext cx="8229600" cy="1231338"/>
          </a:xfrm>
        </p:spPr>
        <p:txBody>
          <a:bodyPr>
            <a:normAutofit/>
          </a:bodyPr>
          <a:lstStyle/>
          <a:p>
            <a:r>
              <a:rPr lang="cs-CZ" sz="2400" dirty="0"/>
              <a:t>Zpráva z mapování kvality péče  ve smyslu naplňování  Úmluvy o právech osob se zdravotním postižením v českých psychiatrických </a:t>
            </a:r>
            <a:r>
              <a:rPr lang="cs-CZ" sz="2400" dirty="0" smtClean="0"/>
              <a:t>nemocnicích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98983"/>
            <a:ext cx="8229600" cy="4645233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Výsledky šetření prokázaly, </a:t>
            </a:r>
            <a:r>
              <a:rPr lang="cs-CZ" dirty="0" smtClean="0"/>
              <a:t>že:</a:t>
            </a:r>
          </a:p>
          <a:p>
            <a:r>
              <a:rPr lang="cs-CZ" dirty="0" smtClean="0"/>
              <a:t>iniciováno </a:t>
            </a:r>
            <a:r>
              <a:rPr lang="cs-CZ" dirty="0"/>
              <a:t>naplňování Článku 28 Úmluvy (přiměřená životní úroveň a sociální ochrana); Článku 25 (nejvyšší možná úroveň zdraví); Článků 12 a 14 (rovnost před zákonem, svoboda a osobní bezpečnost); a Článku 19 (nezávislý život a zapojení do </a:t>
            </a:r>
            <a:r>
              <a:rPr lang="cs-CZ" dirty="0" smtClean="0"/>
              <a:t>komunity)</a:t>
            </a:r>
          </a:p>
          <a:p>
            <a:r>
              <a:rPr lang="cs-CZ" dirty="0"/>
              <a:t>n</a:t>
            </a:r>
            <a:r>
              <a:rPr lang="cs-CZ" dirty="0" smtClean="0"/>
              <a:t>aplňování </a:t>
            </a:r>
            <a:r>
              <a:rPr lang="cs-CZ" dirty="0"/>
              <a:t>Článků 15 a 16 (ochrana proti mučení a jinému krutému, nelidskému či ponižujícímu zacházení nebo trestání a ochrana před vykořisťováním, násilím a zneužíváním) bylo částečně </a:t>
            </a:r>
            <a:r>
              <a:rPr lang="cs-CZ" dirty="0" smtClean="0"/>
              <a:t>dosaženo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44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>
            <a:normAutofit/>
          </a:bodyPr>
          <a:lstStyle/>
          <a:p>
            <a:r>
              <a:rPr lang="cs-CZ" dirty="0"/>
              <a:t>Právo </a:t>
            </a:r>
            <a:r>
              <a:rPr lang="cs-CZ" dirty="0" smtClean="0"/>
              <a:t>na přiměřenou životní úroveň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…Na </a:t>
            </a:r>
            <a:r>
              <a:rPr lang="cs-CZ" dirty="0"/>
              <a:t>hodnocených odděleních není zajištěn dostatečný životní prostor a soukromí pro uživatele. Pokoje jsou vícelůžkové, průchozí (až 20 uživatelů). Na sledovaných odděleních jsou pokoje uzamčené po většinu dne, přestože jsou uživatelé na odděleních </a:t>
            </a:r>
            <a:r>
              <a:rPr lang="cs-CZ" dirty="0" smtClean="0"/>
              <a:t>přítomni…</a:t>
            </a:r>
            <a:endParaRPr lang="cs-CZ" dirty="0"/>
          </a:p>
          <a:p>
            <a:r>
              <a:rPr lang="cs-CZ" dirty="0" smtClean="0"/>
              <a:t>…Pokoje </a:t>
            </a:r>
            <a:r>
              <a:rPr lang="cs-CZ" dirty="0"/>
              <a:t>jsou neustále otevřené. Během dne ani v noci je nemohou uživatelé uzamykat. </a:t>
            </a:r>
            <a:r>
              <a:rPr lang="cs-CZ" dirty="0" smtClean="0"/>
              <a:t>Jen </a:t>
            </a:r>
            <a:r>
              <a:rPr lang="cs-CZ" dirty="0"/>
              <a:t>výjimečně v pokoji jsou zástěny pro vytvoření </a:t>
            </a:r>
            <a:r>
              <a:rPr lang="cs-CZ" dirty="0" smtClean="0"/>
              <a:t>soukromí. Částečně </a:t>
            </a:r>
            <a:r>
              <a:rPr lang="cs-CZ" dirty="0"/>
              <a:t>prosklená okna na dveřích do pokojů, která neposkytují </a:t>
            </a:r>
            <a:r>
              <a:rPr lang="cs-CZ" dirty="0" smtClean="0"/>
              <a:t>soukromí…  </a:t>
            </a:r>
            <a:endParaRPr lang="cs-CZ" dirty="0"/>
          </a:p>
          <a:p>
            <a:r>
              <a:rPr lang="cs-CZ" dirty="0" smtClean="0"/>
              <a:t>…Koupelny </a:t>
            </a:r>
            <a:r>
              <a:rPr lang="cs-CZ" dirty="0"/>
              <a:t>a toalety nejsou uzamykatelné pro uživatele. V části z nich chyběly i cedule s označením obsazeno/volno. Na většině hodnocených oddělení se nacházely i toalety, které měly </a:t>
            </a:r>
            <a:r>
              <a:rPr lang="cs-CZ" dirty="0" err="1"/>
              <a:t>lítací</a:t>
            </a:r>
            <a:r>
              <a:rPr lang="cs-CZ" dirty="0"/>
              <a:t> dveře, nebo dveře zkrácené v horní i dolní části. Na některých odděleních nebyly v koupelnách závěsy u </a:t>
            </a:r>
            <a:r>
              <a:rPr lang="cs-CZ" dirty="0" smtClean="0"/>
              <a:t>sprch…</a:t>
            </a:r>
            <a:endParaRPr lang="cs-CZ" dirty="0"/>
          </a:p>
          <a:p>
            <a:r>
              <a:rPr lang="cs-CZ" dirty="0" smtClean="0"/>
              <a:t>…Koupelny </a:t>
            </a:r>
            <a:r>
              <a:rPr lang="cs-CZ" dirty="0"/>
              <a:t>jsou uzamčené. Na některých sledovaných odděleních jsou koupelny otevřeny pouze v určitou denní </a:t>
            </a:r>
            <a:r>
              <a:rPr lang="cs-CZ" dirty="0" smtClean="0"/>
              <a:t>dobu…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4136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>
            <a:normAutofit fontScale="90000"/>
          </a:bodyPr>
          <a:lstStyle/>
          <a:p>
            <a:r>
              <a:rPr lang="cs-CZ" dirty="0"/>
              <a:t>Právo </a:t>
            </a:r>
            <a:r>
              <a:rPr lang="cs-CZ" dirty="0" smtClean="0"/>
              <a:t>na nejvyšší </a:t>
            </a:r>
            <a:r>
              <a:rPr lang="cs-CZ" dirty="0"/>
              <a:t>dosažitelnou úroveň </a:t>
            </a:r>
            <a:r>
              <a:rPr lang="cs-CZ" dirty="0" smtClean="0"/>
              <a:t>tělesného </a:t>
            </a:r>
            <a:r>
              <a:rPr lang="cs-CZ" dirty="0"/>
              <a:t>a duševního zdraví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… Individuální </a:t>
            </a:r>
            <a:r>
              <a:rPr lang="cs-CZ" dirty="0"/>
              <a:t>plánování v zařízení neprobíhá. Koncept zotavení je téměř neznámým </a:t>
            </a:r>
            <a:r>
              <a:rPr lang="cs-CZ" dirty="0" smtClean="0"/>
              <a:t>pojmem…</a:t>
            </a:r>
            <a:endParaRPr lang="cs-CZ" dirty="0"/>
          </a:p>
          <a:p>
            <a:r>
              <a:rPr lang="cs-CZ" dirty="0" smtClean="0"/>
              <a:t>… Uživatelé </a:t>
            </a:r>
            <a:r>
              <a:rPr lang="cs-CZ" dirty="0"/>
              <a:t>nemají komplexní individuální léčebný plán (farmakoterapie, socioterapie, sociální práce, psychoterapie apod.), ani cíle vedoucí k zotavení. Z rozhovorů s pracovníky z hodnocených oddělení vyplynulo, že se tímto systematicky </a:t>
            </a:r>
            <a:r>
              <a:rPr lang="cs-CZ" dirty="0" smtClean="0"/>
              <a:t>nezaobírají… 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… Plán </a:t>
            </a:r>
            <a:r>
              <a:rPr lang="cs-CZ" dirty="0"/>
              <a:t>zotavení na monitorovaných odděleních je formální, vypracovává jej téměř výlučně lékař bez aktivního zapojení dalších </a:t>
            </a:r>
            <a:r>
              <a:rPr lang="cs-CZ" dirty="0" smtClean="0"/>
              <a:t>profesí…</a:t>
            </a:r>
            <a:endParaRPr lang="cs-CZ" dirty="0"/>
          </a:p>
          <a:p>
            <a:r>
              <a:rPr lang="cs-CZ" dirty="0" smtClean="0"/>
              <a:t>… Téma </a:t>
            </a:r>
            <a:r>
              <a:rPr lang="cs-CZ" dirty="0"/>
              <a:t>sexuality bývá někdy tabuizováno, vztahy nejsou podporovány, chybí soukromí, edukace neprobíhá. Probíhá pouze aplikace </a:t>
            </a:r>
            <a:r>
              <a:rPr lang="cs-CZ" dirty="0" smtClean="0"/>
              <a:t>antikoncepce…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9139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Právo na uplatnění </a:t>
            </a:r>
            <a:r>
              <a:rPr lang="cs-CZ" dirty="0"/>
              <a:t>právní </a:t>
            </a:r>
            <a:r>
              <a:rPr lang="cs-CZ" dirty="0" smtClean="0"/>
              <a:t>způsobilosti </a:t>
            </a:r>
            <a:r>
              <a:rPr lang="cs-CZ" dirty="0"/>
              <a:t>a právo na osobní svobodu a </a:t>
            </a:r>
            <a:r>
              <a:rPr lang="cs-CZ" dirty="0" smtClean="0"/>
              <a:t>bezpečnost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…Bylo </a:t>
            </a:r>
            <a:r>
              <a:rPr lang="cs-CZ" dirty="0"/>
              <a:t>zjištěno, že uživatelé na hodnocených odděleních nedostávají ze strany personálu dostatek srozumitelných informací o možnosti odvolání se proti léčbě nebo detenci a přístupu k právnímu </a:t>
            </a:r>
            <a:r>
              <a:rPr lang="cs-CZ" dirty="0" smtClean="0"/>
              <a:t>zastoupení… </a:t>
            </a:r>
            <a:endParaRPr lang="cs-CZ" dirty="0"/>
          </a:p>
          <a:p>
            <a:r>
              <a:rPr lang="cs-CZ" dirty="0" smtClean="0"/>
              <a:t>…Právní </a:t>
            </a:r>
            <a:r>
              <a:rPr lang="cs-CZ" dirty="0"/>
              <a:t>pomoc není dostupná, není zde iniciativa personálu. Právník zařízení občas (z vlastní ochoty) pomáhá pacientům s právním poradenstvím ve věci exekucí </a:t>
            </a:r>
            <a:r>
              <a:rPr lang="cs-CZ" dirty="0" err="1" smtClean="0"/>
              <a:t>atp</a:t>
            </a:r>
            <a:r>
              <a:rPr lang="cs-CZ" dirty="0" smtClean="0"/>
              <a:t>….</a:t>
            </a:r>
            <a:endParaRPr lang="cs-CZ" dirty="0"/>
          </a:p>
          <a:p>
            <a:r>
              <a:rPr lang="cs-CZ" dirty="0" smtClean="0"/>
              <a:t>…Na </a:t>
            </a:r>
            <a:r>
              <a:rPr lang="cs-CZ" dirty="0"/>
              <a:t>sledovaných odděleních nejsou uživatelé zapojeni do tvorby léčebných plánů vedoucích k zotavení. Preference uživatelů nejsou prioritou, na hodnocených </a:t>
            </a:r>
            <a:r>
              <a:rPr lang="cs-CZ" dirty="0" smtClean="0"/>
              <a:t>odděleních </a:t>
            </a:r>
            <a:r>
              <a:rPr lang="cs-CZ" dirty="0"/>
              <a:t>převládá paternalistický přístup ze strany </a:t>
            </a:r>
            <a:r>
              <a:rPr lang="cs-CZ" dirty="0" smtClean="0"/>
              <a:t>lékařů…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2628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6824"/>
            <a:ext cx="8229600" cy="1068946"/>
          </a:xfrm>
        </p:spPr>
        <p:txBody>
          <a:bodyPr>
            <a:noAutofit/>
          </a:bodyPr>
          <a:lstStyle/>
          <a:p>
            <a:r>
              <a:rPr lang="cs-CZ" dirty="0"/>
              <a:t>O</a:t>
            </a:r>
            <a:r>
              <a:rPr lang="cs-CZ" dirty="0" smtClean="0"/>
              <a:t>chrana </a:t>
            </a:r>
            <a:r>
              <a:rPr lang="cs-CZ" dirty="0"/>
              <a:t>proti mučení a jinému krutému, nelidskému či ponižujícímu zacházení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0455" y="1725769"/>
            <a:ext cx="8628845" cy="4726545"/>
          </a:xfrm>
        </p:spPr>
        <p:txBody>
          <a:bodyPr>
            <a:noAutofit/>
          </a:bodyPr>
          <a:lstStyle/>
          <a:p>
            <a:r>
              <a:rPr lang="cs-CZ" sz="1800" dirty="0" smtClean="0"/>
              <a:t>…Nestranná </a:t>
            </a:r>
            <a:r>
              <a:rPr lang="cs-CZ" sz="1800" dirty="0"/>
              <a:t>a nezávislá podpora uživatelům v zařízení chybí. Pokud situace uživatel nahlašuje, nejsou přijímána (preventivní) opatření k jeho </a:t>
            </a:r>
            <a:r>
              <a:rPr lang="cs-CZ" sz="1800" dirty="0" smtClean="0"/>
              <a:t>ochraně…</a:t>
            </a:r>
            <a:endParaRPr lang="cs-CZ" sz="1800" dirty="0"/>
          </a:p>
          <a:p>
            <a:r>
              <a:rPr lang="cs-CZ" sz="1800" dirty="0" smtClean="0"/>
              <a:t>…Izolace </a:t>
            </a:r>
            <a:r>
              <a:rPr lang="cs-CZ" sz="1800" dirty="0"/>
              <a:t>byla v nepřiměřených prostorech, v rozporu s lidskou důstojností osob. Frekvence a délka použití izolací byla řádech dnů s minimem přerušení. Popř.  se využívá i v době, kdy bezprostřední ohrožení již </a:t>
            </a:r>
            <a:r>
              <a:rPr lang="cs-CZ" sz="1800" dirty="0" smtClean="0"/>
              <a:t>není…</a:t>
            </a:r>
            <a:endParaRPr lang="cs-CZ" sz="1800" dirty="0"/>
          </a:p>
          <a:p>
            <a:r>
              <a:rPr lang="cs-CZ" sz="1800" dirty="0" smtClean="0"/>
              <a:t>…Omezování </a:t>
            </a:r>
            <a:r>
              <a:rPr lang="cs-CZ" sz="1800" dirty="0"/>
              <a:t>pomocí </a:t>
            </a:r>
            <a:r>
              <a:rPr lang="cs-CZ" sz="1800" dirty="0" err="1"/>
              <a:t>kurtování</a:t>
            </a:r>
            <a:r>
              <a:rPr lang="cs-CZ" sz="1800" dirty="0"/>
              <a:t> je využíváno ve značné míře. Z rozhovorů zjištěno, že bývají pacienti zamykáni na pokoji (bez hlášení). Omezovací prostředky používány i u dětí a mladistvých. Zaznamenán případ dlouhodobého omezování (několikaletého) s minimem přerušení a s minimální snahou hledat jiné řešení </a:t>
            </a:r>
            <a:r>
              <a:rPr lang="cs-CZ" sz="1800" dirty="0" smtClean="0"/>
              <a:t>situace… </a:t>
            </a:r>
            <a:endParaRPr lang="cs-CZ" sz="1800" dirty="0"/>
          </a:p>
          <a:p>
            <a:r>
              <a:rPr lang="cs-CZ" sz="1800" dirty="0" smtClean="0"/>
              <a:t>…Všude </a:t>
            </a:r>
            <a:r>
              <a:rPr lang="cs-CZ" sz="1800" dirty="0"/>
              <a:t>v nemocnici je používána deklarace práv pacientů z roku 1992, součástí etického kodexu je tento zastaralý dokument. V praxi je zjevné nedostatečné povědomí o právech pacientů, personál neuvědomuje co všechno se dotýká práv pacientů a je zásahem do </a:t>
            </a:r>
            <a:r>
              <a:rPr lang="cs-CZ" sz="1800" dirty="0" smtClean="0"/>
              <a:t>nich…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602825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Projekty reformy (2017-2022)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481735"/>
              </p:ext>
            </p:extLst>
          </p:nvPr>
        </p:nvGraphicFramePr>
        <p:xfrm>
          <a:off x="457200" y="1648667"/>
          <a:ext cx="8229600" cy="495647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781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9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58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92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příjemce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název projektu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předmět projektu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80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MZČR 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Deinstitucionalizace</a:t>
                      </a:r>
                      <a:endParaRPr lang="cs-CZ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Řízení reformy a odborná garance, </a:t>
                      </a:r>
                      <a:r>
                        <a:rPr lang="cs-CZ" sz="1500" b="1" dirty="0">
                          <a:effectLst/>
                          <a:latin typeface="+mn-lt"/>
                        </a:rPr>
                        <a:t>Kvalita péče</a:t>
                      </a:r>
                      <a:r>
                        <a:rPr lang="cs-CZ" sz="1500" b="0" dirty="0">
                          <a:effectLst/>
                          <a:latin typeface="+mn-lt"/>
                        </a:rPr>
                        <a:t>, regionální sítě, transformace psychiatrických nemocnic, financování péče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996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Multidisciplinární spolupráce</a:t>
                      </a:r>
                      <a:endParaRPr lang="cs-CZ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Zavedení multidisciplinárního přístupu, podpora týmů, sdílení dobré praxe – stáže v ČR</a:t>
                      </a:r>
                      <a:r>
                        <a:rPr lang="cs-CZ" sz="1500" b="0" baseline="0" dirty="0">
                          <a:effectLst/>
                          <a:latin typeface="+mn-lt"/>
                        </a:rPr>
                        <a:t> a v zahraničí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42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Podpora nových služeb</a:t>
                      </a:r>
                      <a:endParaRPr lang="cs-CZ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Podpora provozu mobilních komunitních týmů</a:t>
                      </a:r>
                      <a:r>
                        <a:rPr lang="cs-CZ" sz="1500" b="0" baseline="0" dirty="0">
                          <a:effectLst/>
                          <a:latin typeface="+mn-lt"/>
                        </a:rPr>
                        <a:t> a </a:t>
                      </a:r>
                      <a:r>
                        <a:rPr lang="cs-CZ" sz="1500" b="0" dirty="0">
                          <a:effectLst/>
                          <a:latin typeface="+mn-lt"/>
                        </a:rPr>
                        <a:t>ambulancí s rozšířenou péčí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9896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Centra duševního zdraví I, II, III</a:t>
                      </a:r>
                      <a:endParaRPr lang="cs-CZ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Podpora provozu center duševního zdraví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ÚZIS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Analytická a datová podpora reformy</a:t>
                      </a:r>
                      <a:endParaRPr lang="cs-CZ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Informační nástroje pro infrastrukturu psychiatrické péče a hodnocení kvality péče, sběr dat, registr</a:t>
                      </a:r>
                      <a:r>
                        <a:rPr lang="cs-CZ" sz="1500" b="0" baseline="0" dirty="0">
                          <a:effectLst/>
                          <a:latin typeface="+mn-lt"/>
                        </a:rPr>
                        <a:t> psychiatrické péče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704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NÚDZ</a:t>
                      </a:r>
                      <a:endParaRPr lang="cs-CZ" sz="19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</a:rPr>
                        <a:t>Destigmatizace</a:t>
                      </a:r>
                      <a:endParaRPr lang="cs-CZ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0" dirty="0">
                          <a:effectLst/>
                          <a:latin typeface="+mn-lt"/>
                        </a:rPr>
                        <a:t>Metodika destigmatizace, podpora a komunikace destigmatizace v regionech, podpora uživatelů a rodinných příslušníků</a:t>
                      </a:r>
                      <a:endParaRPr lang="cs-CZ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92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Časné intervence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09539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b="0" dirty="0">
                          <a:ea typeface="Calibri" panose="020F0502020204030204" pitchFamily="34" charset="0"/>
                        </a:rPr>
                        <a:t>Časná detekce a terapie osob s rozvíjejícím se závažným duševním onemocněním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208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>
            <a:normAutofit fontScale="90000"/>
          </a:bodyPr>
          <a:lstStyle/>
          <a:p>
            <a:r>
              <a:rPr lang="cs-CZ" dirty="0"/>
              <a:t>Právo na </a:t>
            </a:r>
            <a:r>
              <a:rPr lang="cs-CZ" dirty="0" smtClean="0"/>
              <a:t>nezávislý způsob života a na zapojení do společnosti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…Podpora </a:t>
            </a:r>
            <a:r>
              <a:rPr lang="cs-CZ" dirty="0"/>
              <a:t>ani informování v této oblasti neprobíhá…</a:t>
            </a:r>
          </a:p>
          <a:p>
            <a:r>
              <a:rPr lang="cs-CZ" dirty="0" smtClean="0"/>
              <a:t>…Není </a:t>
            </a:r>
            <a:r>
              <a:rPr lang="cs-CZ" dirty="0"/>
              <a:t>zde kapacita ani připravenost tento druh podpory nabízet…</a:t>
            </a:r>
          </a:p>
          <a:p>
            <a:r>
              <a:rPr lang="cs-CZ" dirty="0" smtClean="0"/>
              <a:t>…Uživatelé </a:t>
            </a:r>
            <a:r>
              <a:rPr lang="cs-CZ" dirty="0"/>
              <a:t>jsou výrazně omezeni v možnosti vyhledávat si informace o zaměstnání a vzdělání sami nedostupností </a:t>
            </a:r>
            <a:r>
              <a:rPr lang="cs-CZ" dirty="0" smtClean="0"/>
              <a:t>internetu…</a:t>
            </a:r>
            <a:endParaRPr lang="cs-CZ" dirty="0"/>
          </a:p>
          <a:p>
            <a:r>
              <a:rPr lang="cs-CZ" dirty="0" smtClean="0"/>
              <a:t>…Byli </a:t>
            </a:r>
            <a:r>
              <a:rPr lang="cs-CZ" dirty="0"/>
              <a:t>zjištěni uživatelé, kteří nemají žádné sociální kontakty mimo zařízení po dobu několika let. Oddělení není v této oblasti </a:t>
            </a:r>
            <a:r>
              <a:rPr lang="cs-CZ" dirty="0" smtClean="0"/>
              <a:t>aktivní…</a:t>
            </a:r>
            <a:endParaRPr lang="cs-CZ" dirty="0"/>
          </a:p>
          <a:p>
            <a:r>
              <a:rPr lang="cs-CZ" dirty="0" smtClean="0"/>
              <a:t>…Není </a:t>
            </a:r>
            <a:r>
              <a:rPr lang="cs-CZ" dirty="0"/>
              <a:t>poskytována proaktivní podpora, v několika případech bylo zjištěno, že pacientům nebylo umožněno jet na pohřeb/křtiny a tak </a:t>
            </a:r>
            <a:r>
              <a:rPr lang="cs-CZ" dirty="0" smtClean="0"/>
              <a:t>podobně…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54248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0260"/>
            <a:ext cx="8229600" cy="1069149"/>
          </a:xfrm>
        </p:spPr>
        <p:txBody>
          <a:bodyPr>
            <a:noAutofit/>
          </a:bodyPr>
          <a:lstStyle/>
          <a:p>
            <a:r>
              <a:rPr lang="cs-CZ" sz="2400" dirty="0"/>
              <a:t>Zpráva z mapování kvality péče  ve smyslu naplňování  Úmluvy o právech osob se zdravotním postižením v českých psychiatrických nemocnicích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8435"/>
            <a:ext cx="8229600" cy="42377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„V </a:t>
            </a:r>
            <a:r>
              <a:rPr lang="cs-CZ" dirty="0"/>
              <a:t>další fázi reformy budou zaměstnanci MZ v rámci klíčové aktivity Kvality péče projektu </a:t>
            </a:r>
            <a:r>
              <a:rPr lang="cs-CZ" dirty="0" err="1"/>
              <a:t>Deinstitucionalizace</a:t>
            </a:r>
            <a:r>
              <a:rPr lang="cs-CZ" dirty="0"/>
              <a:t> služeb pro duševně </a:t>
            </a:r>
            <a:r>
              <a:rPr lang="cs-CZ" dirty="0" smtClean="0"/>
              <a:t>nemocné </a:t>
            </a:r>
            <a:r>
              <a:rPr lang="cs-CZ" dirty="0"/>
              <a:t>spolu s psychiatrickými nemocnicemi pracovat na odstranění zjištěných nedostatků. Některé nedostatky lze relativně snadno a rychle zlepšit, zatímco jiné jsou důsledkem dlouhodobé strukturální diskriminace lidí s duševním  onemocněním a vyžadují </a:t>
            </a:r>
            <a:r>
              <a:rPr lang="cs-CZ" u="sng" dirty="0"/>
              <a:t>změnu v samotném systému poskytování péče </a:t>
            </a:r>
            <a:r>
              <a:rPr lang="cs-CZ" dirty="0"/>
              <a:t>pro tuto cílovou skupinu, která zahrnuje oblast financování, legislativy, vzdělávání a systematickou </a:t>
            </a:r>
            <a:r>
              <a:rPr lang="cs-CZ" dirty="0" err="1"/>
              <a:t>deinstitucionalizaci</a:t>
            </a:r>
            <a:r>
              <a:rPr lang="cs-CZ" dirty="0" smtClean="0"/>
              <a:t>.“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7567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>
            <a:normAutofit fontScale="90000"/>
          </a:bodyPr>
          <a:lstStyle/>
          <a:p>
            <a:pPr lvl="0"/>
            <a:r>
              <a:rPr lang="cs-CZ" sz="2800" dirty="0"/>
              <a:t>Současný systém není efektivní, není dostatečně orientovaný na člověka a jeho </a:t>
            </a:r>
            <a:r>
              <a:rPr lang="cs-CZ" sz="2800" dirty="0" smtClean="0"/>
              <a:t>potřeby: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dirty="0" smtClean="0"/>
              <a:t>spočívá </a:t>
            </a:r>
            <a:r>
              <a:rPr lang="cs-CZ" dirty="0"/>
              <a:t>na velkých psychiatrických nemocnicích</a:t>
            </a:r>
          </a:p>
          <a:p>
            <a:pPr lvl="0"/>
            <a:r>
              <a:rPr lang="cs-CZ" dirty="0"/>
              <a:t>chybí včasná detekce a intervence</a:t>
            </a:r>
          </a:p>
          <a:p>
            <a:pPr lvl="0"/>
            <a:r>
              <a:rPr lang="cs-CZ" dirty="0"/>
              <a:t>chybí alternativy k dlouhodobé lůžkové </a:t>
            </a:r>
            <a:r>
              <a:rPr lang="cs-CZ" dirty="0" smtClean="0"/>
              <a:t>péči; specializované </a:t>
            </a:r>
            <a:r>
              <a:rPr lang="cs-CZ" dirty="0"/>
              <a:t>komunitní služby </a:t>
            </a:r>
            <a:r>
              <a:rPr lang="cs-CZ" dirty="0" smtClean="0"/>
              <a:t>jsou dostupné </a:t>
            </a:r>
            <a:r>
              <a:rPr lang="cs-CZ" dirty="0"/>
              <a:t>pouze na několika místech republiky, mnoho lidí s psychiatrickými diagnózami v </a:t>
            </a:r>
            <a:r>
              <a:rPr lang="cs-CZ" dirty="0" smtClean="0"/>
              <a:t>DZR</a:t>
            </a:r>
            <a:endParaRPr lang="cs-CZ" dirty="0"/>
          </a:p>
          <a:p>
            <a:pPr lvl="0"/>
            <a:r>
              <a:rPr lang="cs-CZ" dirty="0"/>
              <a:t>p</a:t>
            </a:r>
            <a:r>
              <a:rPr lang="cs-CZ" dirty="0" smtClean="0"/>
              <a:t>roblém institucionalizace </a:t>
            </a:r>
            <a:r>
              <a:rPr lang="cs-CZ" dirty="0"/>
              <a:t>– lidé hospitalizování více než 5, </a:t>
            </a:r>
            <a:r>
              <a:rPr lang="cs-CZ" dirty="0" smtClean="0"/>
              <a:t>ale také10 nebo 20 i 30 </a:t>
            </a:r>
            <a:r>
              <a:rPr lang="cs-CZ" dirty="0"/>
              <a:t>let</a:t>
            </a:r>
          </a:p>
          <a:p>
            <a:pPr lvl="0"/>
            <a:r>
              <a:rPr lang="cs-CZ" dirty="0"/>
              <a:t>s</a:t>
            </a:r>
            <a:r>
              <a:rPr lang="cs-CZ" dirty="0" smtClean="0"/>
              <a:t>lužby </a:t>
            </a:r>
            <a:r>
              <a:rPr lang="cs-CZ" dirty="0"/>
              <a:t>jsou fragmentované, spolupráce mezi nimi vázne, nepřekonatelné oddělení zdravotního a sociálního</a:t>
            </a:r>
          </a:p>
          <a:p>
            <a:pPr lvl="0"/>
            <a:r>
              <a:rPr lang="cs-CZ" dirty="0"/>
              <a:t>malý respekt k občanským </a:t>
            </a:r>
            <a:r>
              <a:rPr lang="cs-CZ" dirty="0" smtClean="0"/>
              <a:t>právům </a:t>
            </a:r>
            <a:r>
              <a:rPr lang="cs-CZ" dirty="0"/>
              <a:t>a vysoká míra </a:t>
            </a:r>
            <a:r>
              <a:rPr lang="cs-CZ" dirty="0" smtClean="0"/>
              <a:t>stigmatizace lidí s duševním onemocněním</a:t>
            </a:r>
            <a:endParaRPr lang="cs-CZ" dirty="0"/>
          </a:p>
          <a:p>
            <a:pPr lvl="0"/>
            <a:r>
              <a:rPr lang="cs-CZ" dirty="0"/>
              <a:t>uživatelé mají malý podíl na vývoji systému </a:t>
            </a:r>
            <a:r>
              <a:rPr lang="cs-CZ" dirty="0" smtClean="0"/>
              <a:t>péče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3815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7"/>
            <a:ext cx="8229600" cy="495842"/>
          </a:xfrm>
        </p:spPr>
        <p:txBody>
          <a:bodyPr>
            <a:normAutofit/>
          </a:bodyPr>
          <a:lstStyle/>
          <a:p>
            <a:r>
              <a:rPr lang="cs-CZ" sz="2600" dirty="0"/>
              <a:t>kvalita jednotlivých služeb → kvalita systému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2879"/>
            <a:ext cx="8229600" cy="527767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služby reflektuji priority pacientů/klientů i těch, kteří o ně pečují, a umožňují jejich aktivní zapojení</a:t>
            </a:r>
          </a:p>
          <a:p>
            <a:pPr lvl="0"/>
            <a:r>
              <a:rPr lang="cs-CZ" dirty="0"/>
              <a:t>v maximální míře se využívá běžných komunitních zdrojů, služby jsou poskytovány co nejblíže bydliště a existuje vyvážený poměr mezi komunitními, ambulantními a nemocničními službami</a:t>
            </a:r>
          </a:p>
          <a:p>
            <a:pPr lvl="0"/>
            <a:r>
              <a:rPr lang="cs-CZ" dirty="0"/>
              <a:t>uplatňuje se multidisciplinární přístup, služby spolupracují, péče je dostupná a kontinuální</a:t>
            </a:r>
          </a:p>
          <a:p>
            <a:pPr lvl="0"/>
            <a:r>
              <a:rPr lang="cs-CZ" dirty="0"/>
              <a:t>systém respektuje lidská práva, působí preventivně před používáním omezujícího prostředí / prostředků a napomáhá </a:t>
            </a:r>
            <a:r>
              <a:rPr lang="cs-CZ" dirty="0" err="1"/>
              <a:t>destigmatizaci</a:t>
            </a:r>
            <a:endParaRPr lang="cs-CZ" dirty="0"/>
          </a:p>
          <a:p>
            <a:pPr lvl="0"/>
            <a:r>
              <a:rPr lang="cs-CZ" dirty="0"/>
              <a:t>intervence se zaměřuje jak na zmírnění příznaků duševní nemoci, tak na zvýšení samostatnosti, kvality života a rozvíjeni </a:t>
            </a:r>
            <a:r>
              <a:rPr lang="cs-CZ" dirty="0" smtClean="0"/>
              <a:t>schopností lidí s duševním onemocněním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6304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7952704" cy="826997"/>
          </a:xfrm>
        </p:spPr>
        <p:txBody>
          <a:bodyPr>
            <a:normAutofit/>
          </a:bodyPr>
          <a:lstStyle/>
          <a:p>
            <a:r>
              <a:rPr lang="cs-CZ" sz="2000" dirty="0" smtClean="0"/>
              <a:t>https</a:t>
            </a:r>
            <a:r>
              <a:rPr lang="cs-CZ" sz="2000" dirty="0"/>
              <a:t>://www.who.int/features/factfiles/mental_health/en</a:t>
            </a:r>
            <a:r>
              <a:rPr lang="cs-CZ" sz="2000" dirty="0" smtClean="0"/>
              <a:t>/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i="1" dirty="0"/>
              <a:t>Duševní zdraví není pouze absence duševního </a:t>
            </a:r>
            <a:r>
              <a:rPr lang="cs-CZ" sz="2800" i="1" dirty="0" smtClean="0"/>
              <a:t>onemocnění…</a:t>
            </a:r>
          </a:p>
          <a:p>
            <a:pPr marL="0" indent="0">
              <a:buNone/>
            </a:pPr>
            <a:r>
              <a:rPr lang="cs-CZ" sz="2800" i="1" dirty="0" smtClean="0"/>
              <a:t>Duševní </a:t>
            </a:r>
            <a:r>
              <a:rPr lang="cs-CZ" sz="2800" i="1" dirty="0"/>
              <a:t>zdraví je stav, který umožňuje lidem prožívat smysluplný život, štěstí a naplňující vztahy, uvědomovat si a realizovat vlastní potenciál, vypořádat se s normální životní stresovou zátěží, produktivně pracovat a přispívat k blahobytu společnosti.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506990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3719361"/>
            <a:ext cx="7772400" cy="1779918"/>
          </a:xfrm>
        </p:spPr>
        <p:txBody>
          <a:bodyPr/>
          <a:lstStyle/>
          <a:p>
            <a:pPr algn="ctr"/>
            <a:r>
              <a:rPr lang="cs-CZ" dirty="0"/>
              <a:t>Díky za pozornost… a za připojení se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br>
              <a:rPr lang="cs-CZ" dirty="0">
                <a:sym typeface="Wingdings" panose="05000000000000000000" pitchFamily="2" charset="2"/>
              </a:rPr>
            </a:br>
            <a:r>
              <a:rPr lang="cs-CZ" sz="2400" dirty="0">
                <a:hlinkClick r:id="rId2"/>
              </a:rPr>
              <a:t>http://www.reformapsychiatrie.cz/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sz="2000" b="0" dirty="0"/>
              <a:t>Dana.syslova@MZCR.cz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0987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/>
          <a:lstStyle/>
          <a:p>
            <a:r>
              <a:rPr lang="cs-CZ" dirty="0"/>
              <a:t>Projekt DI – klíčové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KA 1: Odborná garance Strategie reformy psychiatrické péče - </a:t>
            </a:r>
            <a:r>
              <a:rPr lang="cs-CZ" dirty="0"/>
              <a:t>vytvořit platformu pro řešení konkrétní podoby reformy a její implementace do praxe (Výkonný výbor a Odborná rada implementace Strategie reformy psychiatrické péče)</a:t>
            </a:r>
          </a:p>
          <a:p>
            <a:r>
              <a:rPr lang="cs-CZ" b="1" dirty="0"/>
              <a:t>KA 2: Kvalita péče - vytvořit systém kvality péče umožňující její nezávislou kontrolu</a:t>
            </a:r>
          </a:p>
          <a:p>
            <a:r>
              <a:rPr lang="pt-BR" dirty="0"/>
              <a:t>KA 3: Regionální sítě péče</a:t>
            </a:r>
            <a:r>
              <a:rPr lang="cs-CZ" dirty="0"/>
              <a:t> - vytvořit síť vzájemně na sebe navazujících služeb pro duševně nemocné</a:t>
            </a:r>
          </a:p>
          <a:p>
            <a:r>
              <a:rPr lang="cs-CZ" dirty="0"/>
              <a:t>KA 4: Deinstitucionalizace - připravit a facilitovat proces deinstitucionalizace v psychiatrických nemocnicích, připravit podmínky návaznosti v ambulantních a komunitních službách a vytvořit systém trvalé spolupráce a komunikace jednotlivých služeb s využitím multidisciplinárního přístupu</a:t>
            </a:r>
          </a:p>
        </p:txBody>
      </p:sp>
    </p:spTree>
    <p:extLst>
      <p:ext uri="{BB962C8B-B14F-4D97-AF65-F5344CB8AC3E}">
        <p14:creationId xmlns:p14="http://schemas.microsoft.com/office/powerpoint/2010/main" val="211361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Projekt DI – klíčové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KA 5: Spolupráce se souvisejícími obory a profesemi - informovat pracovníky, kteří se s duševně nemocnými setkávají ve své profesi, ale nezaměřují se primárně na péči o ně, o problematice duševně nemocných a pomoci jim nacházet vhodný přístup k duševně nemocným.</a:t>
            </a:r>
          </a:p>
          <a:p>
            <a:r>
              <a:rPr lang="cs-CZ" dirty="0"/>
              <a:t>KA 6: Úhradové mechanismy - návrh modifikace stávajících úhradových mechanismů v oblasti ambulantní, akutní i dlouhodobé psychiatrické péče tak, aby byly motivující k poskytování komunitních služeb</a:t>
            </a:r>
          </a:p>
          <a:p>
            <a:r>
              <a:rPr lang="pl-PL" dirty="0"/>
              <a:t>KA 7: Evaluace Strategie reformy psychiatrické péče - </a:t>
            </a:r>
            <a:r>
              <a:rPr lang="cs-CZ" dirty="0"/>
              <a:t>aktivity spojené s celkovou evaluací </a:t>
            </a:r>
            <a:r>
              <a:rPr lang="pl-PL" dirty="0"/>
              <a:t>implementace Strategie reformy psychiatrické péče.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3121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 2: Kvalita péče - Výstupy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Zpráva z průzkumu potřeb a vnímání kvality péče, včetně analytického vyhodnocení</a:t>
            </a:r>
          </a:p>
          <a:p>
            <a:r>
              <a:rPr lang="cs-CZ" dirty="0"/>
              <a:t>Standardy kvality péče</a:t>
            </a:r>
          </a:p>
          <a:p>
            <a:r>
              <a:rPr lang="cs-CZ" dirty="0"/>
              <a:t>Doporučené postupy a metodiky pro psychiatry</a:t>
            </a:r>
          </a:p>
          <a:p>
            <a:r>
              <a:rPr lang="cs-CZ" dirty="0"/>
              <a:t>Doporučené postupy pro práci s duševně nemocnými</a:t>
            </a:r>
          </a:p>
          <a:p>
            <a:pPr marL="400050" lvl="1" indent="0">
              <a:buNone/>
            </a:pPr>
            <a:r>
              <a:rPr lang="cs-CZ" dirty="0"/>
              <a:t>- pro psychiatrické sestry</a:t>
            </a:r>
          </a:p>
          <a:p>
            <a:pPr marL="400050" lvl="1" indent="0">
              <a:buNone/>
            </a:pPr>
            <a:r>
              <a:rPr lang="it-IT" dirty="0"/>
              <a:t>- pro terapeutické pracovníky</a:t>
            </a:r>
          </a:p>
          <a:p>
            <a:pPr marL="400050" lvl="1" indent="0">
              <a:buNone/>
            </a:pPr>
            <a:r>
              <a:rPr lang="cs-CZ" dirty="0"/>
              <a:t>- pro sociální pracovníky</a:t>
            </a:r>
          </a:p>
          <a:p>
            <a:pPr marL="400050" lvl="1" indent="0">
              <a:buNone/>
            </a:pPr>
            <a:r>
              <a:rPr lang="cs-CZ" dirty="0"/>
              <a:t>- pro práci v komunitě</a:t>
            </a:r>
          </a:p>
          <a:p>
            <a:pPr marL="400050" lvl="1" indent="0">
              <a:buNone/>
            </a:pPr>
            <a:r>
              <a:rPr lang="cs-CZ" dirty="0"/>
              <a:t>- pro peer konzultanty</a:t>
            </a:r>
          </a:p>
          <a:p>
            <a:r>
              <a:rPr lang="cs-CZ" dirty="0"/>
              <a:t>Vzdělávací program pro manažery kvality</a:t>
            </a:r>
          </a:p>
          <a:p>
            <a:r>
              <a:rPr lang="cs-CZ" dirty="0"/>
              <a:t>Metodika kontroly péče o duševně nemocné</a:t>
            </a:r>
          </a:p>
          <a:p>
            <a:r>
              <a:rPr lang="pt-BR" dirty="0"/>
              <a:t>Systém certifikace programů a služeb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8723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realizace </a:t>
            </a:r>
            <a:r>
              <a:rPr lang="cs-CZ" dirty="0"/>
              <a:t>projektu Kvalita péče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Mapování </a:t>
            </a:r>
            <a:r>
              <a:rPr lang="cs-CZ" sz="2800" dirty="0" smtClean="0"/>
              <a:t>– podle „WHO </a:t>
            </a:r>
            <a:r>
              <a:rPr lang="cs-CZ" sz="2800" dirty="0" err="1"/>
              <a:t>QualityRights</a:t>
            </a:r>
            <a:r>
              <a:rPr lang="cs-CZ" sz="2800" dirty="0"/>
              <a:t> </a:t>
            </a:r>
            <a:r>
              <a:rPr lang="cs-CZ" sz="2800" dirty="0" err="1" smtClean="0"/>
              <a:t>Toolkit</a:t>
            </a:r>
            <a:r>
              <a:rPr lang="cs-CZ" sz="2800" dirty="0" smtClean="0"/>
              <a:t>“ (hodnocení proběhlo </a:t>
            </a:r>
            <a:r>
              <a:rPr lang="cs-CZ" sz="2800" dirty="0"/>
              <a:t>ve všech Psychiatrických nemocnicích, ovšem pouze na vybraných odděleních; nyní se monitorují ta </a:t>
            </a:r>
            <a:r>
              <a:rPr lang="cs-CZ" sz="2800" dirty="0" smtClean="0"/>
              <a:t>zbývající)</a:t>
            </a:r>
            <a:endParaRPr lang="cs-CZ" sz="2800" dirty="0"/>
          </a:p>
          <a:p>
            <a:r>
              <a:rPr lang="cs-CZ" sz="2800" dirty="0" smtClean="0"/>
              <a:t>Práce </a:t>
            </a:r>
            <a:r>
              <a:rPr lang="cs-CZ" sz="2800" dirty="0"/>
              <a:t>s institucemi (změna způsobu poskytování péče – dílčí kroky)</a:t>
            </a:r>
          </a:p>
          <a:p>
            <a:r>
              <a:rPr lang="cs-CZ" sz="2800" dirty="0" smtClean="0"/>
              <a:t>Standardy</a:t>
            </a:r>
            <a:r>
              <a:rPr lang="en-US" sz="2800" dirty="0" smtClean="0"/>
              <a:t> </a:t>
            </a:r>
            <a:r>
              <a:rPr lang="cs-CZ" sz="2800" dirty="0" smtClean="0"/>
              <a:t>kvality, Doporučené postupy a Systém certifikace a kontroly - VZ</a:t>
            </a:r>
          </a:p>
          <a:p>
            <a:pPr marL="0" indent="0">
              <a:buNone/>
            </a:pP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3626305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9" y="667036"/>
            <a:ext cx="7762461" cy="826997"/>
          </a:xfrm>
        </p:spPr>
        <p:txBody>
          <a:bodyPr/>
          <a:lstStyle/>
          <a:p>
            <a:r>
              <a:rPr lang="cs-CZ" dirty="0" smtClean="0"/>
              <a:t>Kvalita &amp; lidská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Světová </a:t>
            </a:r>
            <a:r>
              <a:rPr lang="cs-CZ" dirty="0"/>
              <a:t>zdravotnická </a:t>
            </a:r>
            <a:r>
              <a:rPr lang="cs-CZ" dirty="0" smtClean="0"/>
              <a:t>organizace ve </a:t>
            </a:r>
            <a:r>
              <a:rPr lang="cs-CZ" dirty="0"/>
              <a:t>svém projektu </a:t>
            </a:r>
            <a:r>
              <a:rPr lang="cs-CZ" dirty="0" err="1" smtClean="0"/>
              <a:t>QualityRights</a:t>
            </a:r>
            <a:r>
              <a:rPr lang="cs-CZ" dirty="0" smtClean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Mental</a:t>
            </a:r>
            <a:r>
              <a:rPr lang="cs-CZ" dirty="0"/>
              <a:t> </a:t>
            </a:r>
            <a:r>
              <a:rPr lang="cs-CZ" dirty="0" err="1"/>
              <a:t>Health</a:t>
            </a:r>
            <a:r>
              <a:rPr lang="cs-CZ" dirty="0"/>
              <a:t> </a:t>
            </a:r>
            <a:r>
              <a:rPr lang="cs-CZ" dirty="0" smtClean="0"/>
              <a:t>identifikovala </a:t>
            </a:r>
            <a:r>
              <a:rPr lang="cs-CZ" dirty="0"/>
              <a:t>nedostatky v naplňování Úmluvy o právech osob se zdravotním postižením v institucích poskytujících dlouhodobou péči pro dospělé osoby s duševním a mentálním postižením v rámci celé Evropy, včetně 3 vybraných zařízení v ČR (WHO, 2018) </a:t>
            </a:r>
          </a:p>
        </p:txBody>
      </p:sp>
    </p:spTree>
    <p:extLst>
      <p:ext uri="{BB962C8B-B14F-4D97-AF65-F5344CB8AC3E}">
        <p14:creationId xmlns:p14="http://schemas.microsoft.com/office/powerpoint/2010/main" val="3868775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>
            <a:normAutofit fontScale="90000"/>
          </a:bodyPr>
          <a:lstStyle/>
          <a:p>
            <a:r>
              <a:rPr lang="cs-CZ" dirty="0"/>
              <a:t>Úmluva OSN o právech osob se zdravotním postižením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033"/>
            <a:ext cx="8229600" cy="4868130"/>
          </a:xfrm>
        </p:spPr>
        <p:txBody>
          <a:bodyPr>
            <a:no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dirty="0" smtClean="0"/>
              <a:t>Čl</a:t>
            </a:r>
            <a:r>
              <a:rPr lang="cs-CZ" sz="2400" dirty="0"/>
              <a:t>. 1: „</a:t>
            </a:r>
            <a:r>
              <a:rPr lang="cs-CZ" sz="2400" i="1" dirty="0"/>
              <a:t>Účelem této úmluvy je podporovat, chránit a zajišťovat plné a rovné užívání všech lidských práv a základních svobod všemi osobami se zdravotním postižením a podporovat úctu k jejich přirozené důstojnosti</a:t>
            </a:r>
            <a:r>
              <a:rPr lang="cs-CZ" sz="2400" dirty="0"/>
              <a:t>.“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cs-CZ" sz="2100" dirty="0" smtClean="0"/>
              <a:t>nezakládá žádná nová práva, ale ukládá důsledné naplňování již definovaných ZLPS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cs-CZ" dirty="0"/>
              <a:t>o</a:t>
            </a:r>
            <a:r>
              <a:rPr lang="cs-CZ" dirty="0" smtClean="0"/>
              <a:t>soby </a:t>
            </a:r>
            <a:r>
              <a:rPr lang="cs-CZ" dirty="0"/>
              <a:t>se zdravotním postižením = osoby, jež mají dlouhodobé fyzické, </a:t>
            </a:r>
            <a:r>
              <a:rPr lang="cs-CZ" u="sng" dirty="0"/>
              <a:t>duševní</a:t>
            </a:r>
            <a:r>
              <a:rPr lang="cs-CZ" dirty="0"/>
              <a:t>, mentální nebo smyslové postižení, které v interakci s různými překážkami může bránit jejich plnému a účinnému zapojení do společnosti na rovnoprávném základě s </a:t>
            </a:r>
            <a:r>
              <a:rPr lang="cs-CZ" dirty="0" smtClean="0"/>
              <a:t>ostatními</a:t>
            </a:r>
          </a:p>
        </p:txBody>
      </p:sp>
    </p:spTree>
    <p:extLst>
      <p:ext uri="{BB962C8B-B14F-4D97-AF65-F5344CB8AC3E}">
        <p14:creationId xmlns:p14="http://schemas.microsoft.com/office/powerpoint/2010/main" val="1773326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BDD439-5967-4F16-BB63-419E9B00F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1"/>
            <a:ext cx="6417808" cy="291548"/>
          </a:xfrm>
        </p:spPr>
        <p:txBody>
          <a:bodyPr>
            <a:normAutofit fontScale="90000"/>
          </a:bodyPr>
          <a:lstStyle/>
          <a:p>
            <a:r>
              <a:rPr lang="cs-CZ" dirty="0"/>
              <a:t>Práva zakotvena v Úmluvě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274196-7F0E-4638-A217-2C07ADD52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46923"/>
            <a:ext cx="8229600" cy="543339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cs-CZ" dirty="0"/>
              <a:t>Rovnost před zákonem bez diskriminace (čl. 5)</a:t>
            </a:r>
          </a:p>
          <a:p>
            <a:pPr lvl="0"/>
            <a:r>
              <a:rPr lang="cs-CZ" b="1" dirty="0"/>
              <a:t>Právo na život, svobodu a osobní bezpečnost (čl. 10 a 14)</a:t>
            </a:r>
          </a:p>
          <a:p>
            <a:pPr lvl="0"/>
            <a:r>
              <a:rPr lang="cs-CZ" b="1" dirty="0"/>
              <a:t>Rovnost před zákonem a způsobilost k právním úkonům (čl. 12)</a:t>
            </a:r>
          </a:p>
          <a:p>
            <a:pPr lvl="0"/>
            <a:r>
              <a:rPr lang="cs-CZ" b="1" dirty="0"/>
              <a:t>Ochrana proti mučení (čl. 15)</a:t>
            </a:r>
          </a:p>
          <a:p>
            <a:pPr lvl="0"/>
            <a:r>
              <a:rPr lang="cs-CZ" b="1" dirty="0"/>
              <a:t>Ochrana před vykořisťováním, násilím a zneužíváním (čl. 16)</a:t>
            </a:r>
          </a:p>
          <a:p>
            <a:pPr lvl="0"/>
            <a:r>
              <a:rPr lang="cs-CZ" dirty="0"/>
              <a:t>Právo na respektování fyzické a psychické integrity (čl. 17) </a:t>
            </a:r>
          </a:p>
          <a:p>
            <a:pPr lvl="0"/>
            <a:r>
              <a:rPr lang="cs-CZ" dirty="0"/>
              <a:t>Svoboda pohybu a státní příslušnosti (čl. 18)</a:t>
            </a:r>
          </a:p>
          <a:p>
            <a:pPr lvl="0"/>
            <a:r>
              <a:rPr lang="cs-CZ" b="1" dirty="0"/>
              <a:t>Právo na život v komunitě (čl. 19)</a:t>
            </a:r>
          </a:p>
          <a:p>
            <a:pPr lvl="0"/>
            <a:r>
              <a:rPr lang="cs-CZ" dirty="0"/>
              <a:t>Svoboda projevu a názoru (čl. 21)</a:t>
            </a:r>
          </a:p>
          <a:p>
            <a:pPr lvl="0"/>
            <a:r>
              <a:rPr lang="cs-CZ" dirty="0"/>
              <a:t>Svoboda projevu a názoru (čl. 21) </a:t>
            </a:r>
          </a:p>
          <a:p>
            <a:pPr lvl="0"/>
            <a:r>
              <a:rPr lang="cs-CZ" dirty="0"/>
              <a:t>Respektování soukromí (čl. 22)</a:t>
            </a:r>
          </a:p>
          <a:p>
            <a:pPr lvl="0"/>
            <a:r>
              <a:rPr lang="cs-CZ" dirty="0"/>
              <a:t>Respektování obydlí a rodiny (čl. 23)</a:t>
            </a:r>
          </a:p>
          <a:p>
            <a:pPr lvl="0"/>
            <a:r>
              <a:rPr lang="cs-CZ" dirty="0"/>
              <a:t>Právo na inkluzivní vzdělávání (čl. 24)</a:t>
            </a:r>
          </a:p>
          <a:p>
            <a:pPr lvl="0"/>
            <a:r>
              <a:rPr lang="cs-CZ" b="1" dirty="0"/>
              <a:t>Právo na zdraví (čl. 25)</a:t>
            </a:r>
          </a:p>
          <a:p>
            <a:pPr lvl="0"/>
            <a:r>
              <a:rPr lang="cs-CZ" dirty="0"/>
              <a:t>Právo na zaměstnání (čl. 27)</a:t>
            </a:r>
          </a:p>
          <a:p>
            <a:pPr lvl="0"/>
            <a:r>
              <a:rPr lang="cs-CZ" b="1" dirty="0"/>
              <a:t>Právo na přiměřenou životní úroveň (čl. 28)</a:t>
            </a:r>
          </a:p>
          <a:p>
            <a:pPr lvl="0"/>
            <a:r>
              <a:rPr lang="cs-CZ" dirty="0"/>
              <a:t>Právo účastnit se na politickém a veřejném životě (čl. 29)</a:t>
            </a:r>
          </a:p>
          <a:p>
            <a:pPr lvl="0"/>
            <a:r>
              <a:rPr lang="cs-CZ" dirty="0"/>
              <a:t>Právo účastnit se na kulturním životě (čl. 30)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6324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7A2"/>
      </a:accent1>
      <a:accent2>
        <a:srgbClr val="EC0000"/>
      </a:accent2>
      <a:accent3>
        <a:srgbClr val="009D4D"/>
      </a:accent3>
      <a:accent4>
        <a:srgbClr val="E50073"/>
      </a:accent4>
      <a:accent5>
        <a:srgbClr val="0099E2"/>
      </a:accent5>
      <a:accent6>
        <a:srgbClr val="F88A00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blank.potx</Template>
  <TotalTime>4333</TotalTime>
  <Words>2261</Words>
  <Application>Microsoft Office PowerPoint</Application>
  <PresentationFormat>Předvádění na obrazovce (4:3)</PresentationFormat>
  <Paragraphs>154</Paragraphs>
  <Slides>25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0" baseType="lpstr">
      <vt:lpstr>Arial</vt:lpstr>
      <vt:lpstr>Calibri</vt:lpstr>
      <vt:lpstr>Times New Roman</vt:lpstr>
      <vt:lpstr>Wingdings</vt:lpstr>
      <vt:lpstr>Office Theme</vt:lpstr>
      <vt:lpstr>Reforma péče o duševní zdraví    z pohledu kvality služeb</vt:lpstr>
      <vt:lpstr>Projekty reformy (2017-2022)</vt:lpstr>
      <vt:lpstr>Projekt DI – klíčové aktivity</vt:lpstr>
      <vt:lpstr>Projekt DI – klíčové aktivity</vt:lpstr>
      <vt:lpstr>KA 2: Kvalita péče - Výstupy</vt:lpstr>
      <vt:lpstr>realizace projektu Kvalita péče</vt:lpstr>
      <vt:lpstr>Kvalita &amp; lidská práva</vt:lpstr>
      <vt:lpstr>Úmluva OSN o právech osob se zdravotním postižením</vt:lpstr>
      <vt:lpstr>Práva zakotvena v Úmluvě </vt:lpstr>
      <vt:lpstr>Hodnotící nástroj WHO QualityRights je rozdělen do pěti kapitol soustředěných na články Úmluvy:</vt:lpstr>
      <vt:lpstr>Rovnost před zákonem a způsobilost k právním úkonům (čl. 12)</vt:lpstr>
      <vt:lpstr>.</vt:lpstr>
      <vt:lpstr>WHO QualityRights Toolkit Assessing and improving quality and human rights in mental health and social care facilities, 2012</vt:lpstr>
      <vt:lpstr>Hodnocení podle WHO QualityRights Toolkit</vt:lpstr>
      <vt:lpstr>Zpráva z mapování kvality péče  ve smyslu naplňování  Úmluvy o právech osob se zdravotním postižením v českých psychiatrických nemocnicích</vt:lpstr>
      <vt:lpstr>Právo na přiměřenou životní úroveň</vt:lpstr>
      <vt:lpstr>Právo na nejvyšší dosažitelnou úroveň tělesného a duševního zdraví</vt:lpstr>
      <vt:lpstr>Právo na uplatnění právní způsobilosti a právo na osobní svobodu a bezpečnost</vt:lpstr>
      <vt:lpstr>Ochrana proti mučení a jinému krutému, nelidskému či ponižujícímu zacházení</vt:lpstr>
      <vt:lpstr>Právo na nezávislý způsob života a na zapojení do společnosti</vt:lpstr>
      <vt:lpstr>Zpráva z mapování kvality péče  ve smyslu naplňování  Úmluvy o právech osob se zdravotním postižením v českých psychiatrických nemocnicích</vt:lpstr>
      <vt:lpstr>Současný systém není efektivní, není dostatečně orientovaný na člověka a jeho potřeby:</vt:lpstr>
      <vt:lpstr>kvalita jednotlivých služeb → kvalita systému péče</vt:lpstr>
      <vt:lpstr>https://www.who.int/features/factfiles/mental_health/en/</vt:lpstr>
      <vt:lpstr>Díky za pozornost… a za připojení se  http://www.reformapsychiatrie.cz/  Dana.syslova@MZCR.cz </vt:lpstr>
    </vt:vector>
  </TitlesOfParts>
  <Company>FM solutions,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holly</dc:creator>
  <cp:lastModifiedBy>Renata Žabová</cp:lastModifiedBy>
  <cp:revision>314</cp:revision>
  <dcterms:created xsi:type="dcterms:W3CDTF">2014-04-10T08:06:21Z</dcterms:created>
  <dcterms:modified xsi:type="dcterms:W3CDTF">2019-05-06T06:55:06Z</dcterms:modified>
</cp:coreProperties>
</file>