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4"/>
  </p:notesMasterIdLst>
  <p:handoutMasterIdLst>
    <p:handoutMasterId r:id="rId25"/>
  </p:handoutMasterIdLst>
  <p:sldIdLst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75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4" r:id="rId21"/>
    <p:sldId id="273" r:id="rId22"/>
    <p:sldId id="276" r:id="rId23"/>
  </p:sldIdLst>
  <p:sldSz cx="9144000" cy="5143500" type="screen16x9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FFFF00"/>
    <a:srgbClr val="FF00FF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-318" y="-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D08A11BC-3D43-464C-9E9C-020ED3BE93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446DD37E-1C6B-459A-AA91-87E3C9655BD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09B4DD9F-7987-48E4-BE47-AD84F1E0473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04D2C8B8-26BB-4333-94A8-F425639DA87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E73C119-08F9-4BDC-9A62-B9AC8B2FC9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65928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D4F6F819-CE45-400C-B034-F76CD01F94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3088B3AF-DDBF-47B3-BC91-FC90BCF68E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1382D48B-A00C-4ADE-8C7B-BE8847C3313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xmlns="" id="{FF829CDF-F062-4D7E-8F20-BD1CBFFC88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xmlns="" id="{1F8FF920-82FD-473E-9638-EE334DA1A15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xmlns="" id="{A64BC89C-4311-4CDE-BFC2-7C94B3E176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A423A1F-0489-4887-BE2F-E0DAEC23B9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65758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por">
            <a:extLst>
              <a:ext uri="{FF2B5EF4-FFF2-40B4-BE49-F238E27FC236}">
                <a16:creationId xmlns:a16="http://schemas.microsoft.com/office/drawing/2014/main" xmlns="" id="{372E5547-44C0-474C-A914-70ED7A5B9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1597819"/>
            <a:ext cx="6838950" cy="1102519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noProof="0"/>
              <a:t>Kliknutím lze upravit styl.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2914650"/>
            <a:ext cx="6153150" cy="131445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noProof="0"/>
              <a:t>Kliknutím můžete upravit styl předlohy.</a:t>
            </a:r>
          </a:p>
        </p:txBody>
      </p:sp>
    </p:spTree>
    <p:extLst>
      <p:ext uri="{BB962C8B-B14F-4D97-AF65-F5344CB8AC3E}">
        <p14:creationId xmlns="" xmlns:p14="http://schemas.microsoft.com/office/powerpoint/2010/main" val="372684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53B999CA-649E-4C58-AD24-121BCDC68AC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8C7E1-15BC-48B5-ABE9-AA55E2389B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0269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459462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6" y="0"/>
            <a:ext cx="4932363" cy="4594622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CE41B49E-F6B9-430A-8C68-73644BA2D9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8E804-1CC3-4BCC-B600-6F0D4094F8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9823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9BCD1E36-0EC9-4C4D-9CED-E729A8C697C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AAA09-DAB6-468E-A3B8-AF10FCBA4C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78176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7CE030F7-7ED1-45E1-9F81-7AB2A3AFDB7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51DC0-0C85-41C7-B32F-AED5E695A2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776096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6" y="1200151"/>
            <a:ext cx="3313113" cy="33944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200151"/>
            <a:ext cx="3313112" cy="33944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601E38C7-98C2-4827-9747-4A6D16E4F68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18933-0D53-4368-9A18-6B7FC7D80E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2384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xmlns="" id="{BDE99787-4E3F-400B-A379-533926160BE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5A2C8-B89D-4D1D-AB01-C6AE3FA98E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721934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xmlns="" id="{B4BF674C-249B-4786-9455-0F83D5CF810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555AE-021C-4069-A3A4-28A77B568E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4966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xmlns="" id="{D17F171E-35B6-4463-9243-DBD0A0E4975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C407F-731C-480F-9A29-736A18049F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04785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7FB93AC2-6256-42F6-9463-B28BD02E452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E8D98-5286-4E61-AB55-37B8AD418D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319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5981DDBB-49BF-4E3B-90D7-3FC8B41157B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3CED6-C0D8-41C8-A024-F74150D045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20910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1D2AA8C5-DCB4-4B4D-BEF7-2215433391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08176" y="0"/>
            <a:ext cx="6778625" cy="760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5644B45D-5EFC-4562-B54E-2A0B574DEC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6" y="1200151"/>
            <a:ext cx="6778625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</p:txBody>
      </p:sp>
      <p:pic>
        <p:nvPicPr>
          <p:cNvPr id="1028" name="Picture 7" descr="prapor">
            <a:extLst>
              <a:ext uri="{FF2B5EF4-FFF2-40B4-BE49-F238E27FC236}">
                <a16:creationId xmlns:a16="http://schemas.microsoft.com/office/drawing/2014/main" xmlns="" id="{9A8E6432-B867-49B1-A51C-114C52BA1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9">
            <a:extLst>
              <a:ext uri="{FF2B5EF4-FFF2-40B4-BE49-F238E27FC236}">
                <a16:creationId xmlns:a16="http://schemas.microsoft.com/office/drawing/2014/main" xmlns="" id="{EED30F66-B42D-444D-BB7A-75097835D7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7144"/>
            <a:ext cx="857250" cy="369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38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E481C9E-582C-46D2-A50D-C39215F005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1">
            <a:extLst>
              <a:ext uri="{FF2B5EF4-FFF2-40B4-BE49-F238E27FC236}">
                <a16:creationId xmlns:a16="http://schemas.microsoft.com/office/drawing/2014/main" xmlns="" id="{319B04CB-86F1-402F-B255-BBDED1805F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0C6D8-2E7A-4324-9D75-F98C0A0C306C}" type="slidenum">
              <a:rPr lang="cs-CZ">
                <a:latin typeface="Calibri" pitchFamily="34" charset="0"/>
                <a:cs typeface="Calibri" pitchFamily="34" charset="0"/>
              </a:rPr>
              <a:pPr>
                <a:defRPr/>
              </a:pPr>
              <a:t>1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xmlns="" id="{E02BDF62-E0BF-470B-AD9B-143989CC3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431" y="2653003"/>
            <a:ext cx="7378600" cy="129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4400" b="1" dirty="0" smtClean="0">
                <a:latin typeface="Calibri" pitchFamily="34" charset="0"/>
                <a:cs typeface="Calibri" pitchFamily="34" charset="0"/>
              </a:rPr>
              <a:t>Pro který okruh osob, </a:t>
            </a:r>
          </a:p>
          <a:p>
            <a:pPr lvl="1" eaLnBrk="1" hangingPunct="1"/>
            <a:r>
              <a:rPr lang="cs-CZ" altLang="cs-CZ" sz="4400" b="1" dirty="0" smtClean="0">
                <a:latin typeface="Calibri" pitchFamily="34" charset="0"/>
                <a:cs typeface="Calibri" pitchFamily="34" charset="0"/>
              </a:rPr>
              <a:t>			   je služba určena   </a:t>
            </a:r>
          </a:p>
          <a:p>
            <a:pPr eaLnBrk="1" hangingPunct="1"/>
            <a:endParaRPr lang="cs-CZ" altLang="cs-CZ" sz="4400" b="1" dirty="0" smtClean="0">
              <a:latin typeface="Calibri" pitchFamily="34" charset="0"/>
              <a:cs typeface="Calibri" pitchFamily="34" charset="0"/>
            </a:endParaRPr>
          </a:p>
          <a:p>
            <a:pPr algn="r" eaLnBrk="1" hangingPunct="1"/>
            <a:r>
              <a:rPr lang="cs-CZ" altLang="cs-CZ" sz="3200" b="1" dirty="0" smtClean="0">
                <a:latin typeface="Calibri" pitchFamily="34" charset="0"/>
                <a:cs typeface="Calibri" pitchFamily="34" charset="0"/>
              </a:rPr>
              <a:t>Jakub </a:t>
            </a:r>
            <a:r>
              <a:rPr lang="cs-CZ" altLang="cs-CZ" sz="3200" b="1" dirty="0" err="1" smtClean="0">
                <a:latin typeface="Calibri" pitchFamily="34" charset="0"/>
                <a:cs typeface="Calibri" pitchFamily="34" charset="0"/>
              </a:rPr>
              <a:t>Šlajs</a:t>
            </a:r>
            <a:endParaRPr lang="cs-CZ" altLang="cs-CZ" sz="4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124" name="Picture 5" descr="kraj">
            <a:extLst>
              <a:ext uri="{FF2B5EF4-FFF2-40B4-BE49-F238E27FC236}">
                <a16:creationId xmlns:a16="http://schemas.microsoft.com/office/drawing/2014/main" xmlns="" id="{118F9E38-FAB7-4588-82D7-7D2F1CD1A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1" y="0"/>
            <a:ext cx="9150351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3295650" y="2771774"/>
            <a:ext cx="3943350" cy="6477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419850" y="1828800"/>
            <a:ext cx="2093843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166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	?</a:t>
            </a:r>
            <a:endParaRPr lang="cs-CZ" sz="16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§ 3 – </a:t>
            </a:r>
            <a:r>
              <a:rPr lang="cs-CZ" b="1" dirty="0" err="1" smtClean="0">
                <a:latin typeface="Calibri" pitchFamily="34" charset="0"/>
                <a:cs typeface="Calibri" pitchFamily="34" charset="0"/>
              </a:rPr>
              <a:t>3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cs-CZ" b="1" dirty="0" err="1" smtClean="0">
                <a:latin typeface="Calibri" pitchFamily="34" charset="0"/>
                <a:cs typeface="Calibri" pitchFamily="34" charset="0"/>
              </a:rPr>
              <a:t>Antidiskriminačního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 zákona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4826" y="1200151"/>
            <a:ext cx="8181976" cy="3394472"/>
          </a:xfrm>
        </p:spPr>
        <p:txBody>
          <a:bodyPr/>
          <a:lstStyle/>
          <a:p>
            <a:pPr>
              <a:buNone/>
            </a:pPr>
            <a:r>
              <a:rPr lang="cs-CZ" sz="2200" dirty="0" smtClean="0">
                <a:latin typeface="Calibri" pitchFamily="34" charset="0"/>
                <a:cs typeface="Calibri" pitchFamily="34" charset="0"/>
              </a:rPr>
              <a:t>Při rozhodování o tom, zda konkrétní opatření představuje nepřiměřené zatížení, je třeba vzít v úvahu:</a:t>
            </a:r>
          </a:p>
          <a:p>
            <a:pPr>
              <a:buNone/>
            </a:pPr>
            <a:endParaRPr lang="cs-CZ" sz="22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cs-CZ" sz="2200" i="1" dirty="0" smtClean="0">
                <a:latin typeface="Calibri" pitchFamily="34" charset="0"/>
                <a:cs typeface="Calibri" pitchFamily="34" charset="0"/>
              </a:rPr>
              <a:t>a)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 míru užitku, kterou má osoba se zdravotním postižením z realizace opatření,</a:t>
            </a:r>
          </a:p>
          <a:p>
            <a:pPr>
              <a:buNone/>
            </a:pPr>
            <a:r>
              <a:rPr lang="cs-CZ" sz="2200" i="1" dirty="0" smtClean="0">
                <a:latin typeface="Calibri" pitchFamily="34" charset="0"/>
                <a:cs typeface="Calibri" pitchFamily="34" charset="0"/>
              </a:rPr>
              <a:t>b)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 finanční únosnost opatření pro fyzickou nebo právnickou osobu, která je má realizovat,</a:t>
            </a:r>
          </a:p>
          <a:p>
            <a:pPr>
              <a:buNone/>
            </a:pPr>
            <a:r>
              <a:rPr lang="cs-CZ" sz="2200" i="1" dirty="0" smtClean="0">
                <a:latin typeface="Calibri" pitchFamily="34" charset="0"/>
                <a:cs typeface="Calibri" pitchFamily="34" charset="0"/>
              </a:rPr>
              <a:t>c)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 dostupnost finanční a jiné pomoci k realizaci opatření a</a:t>
            </a:r>
          </a:p>
          <a:p>
            <a:pPr>
              <a:buNone/>
            </a:pPr>
            <a:r>
              <a:rPr lang="cs-CZ" sz="2200" i="1" dirty="0" smtClean="0">
                <a:latin typeface="Calibri" pitchFamily="34" charset="0"/>
                <a:cs typeface="Calibri" pitchFamily="34" charset="0"/>
              </a:rPr>
              <a:t>d)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 způsobilost náhradních opatření uspokojit potřeby osoby se zdravotním postižením.</a:t>
            </a:r>
            <a:endParaRPr lang="cs-CZ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10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33424" y="2295525"/>
            <a:ext cx="1352551" cy="409575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752474" y="3076575"/>
            <a:ext cx="3095626" cy="409575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752474" y="3790950"/>
            <a:ext cx="3876676" cy="409575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752474" y="4191000"/>
            <a:ext cx="5762626" cy="409575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Vymezení v registru poskytovatelů v praxi	</a:t>
            </a:r>
            <a:endParaRPr lang="cs-CZ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A) Smysluplné vymezení</a:t>
            </a:r>
          </a:p>
          <a:p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B) Nadbytečné vymezení</a:t>
            </a:r>
          </a:p>
          <a:p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C) Diskriminační vymezení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11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62225" y="1123950"/>
            <a:ext cx="3733799" cy="647700"/>
          </a:xfrm>
          <a:prstGeom prst="rect">
            <a:avLst/>
          </a:prstGeom>
          <a:solidFill>
            <a:srgbClr val="92D05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514600" y="2095500"/>
            <a:ext cx="4314825" cy="647700"/>
          </a:xfrm>
          <a:prstGeom prst="rect">
            <a:avLst/>
          </a:prstGeom>
          <a:solidFill>
            <a:srgbClr val="FFC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533650" y="3095625"/>
            <a:ext cx="5124450" cy="64770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A) Smysluplné vymezení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Služba je poskytována osobám s mentálním postižením s poznámkou, např.: </a:t>
            </a:r>
          </a:p>
          <a:p>
            <a:pPr lvl="2"/>
            <a:r>
              <a:rPr lang="cs-CZ" dirty="0" smtClean="0">
                <a:latin typeface="Calibri" pitchFamily="34" charset="0"/>
                <a:cs typeface="Calibri" pitchFamily="34" charset="0"/>
              </a:rPr>
              <a:t>osobám s poruchou autistického spektra</a:t>
            </a:r>
          </a:p>
          <a:p>
            <a:pPr lvl="2"/>
            <a:r>
              <a:rPr lang="cs-CZ" dirty="0" smtClean="0">
                <a:latin typeface="Calibri" pitchFamily="34" charset="0"/>
                <a:cs typeface="Calibri" pitchFamily="34" charset="0"/>
              </a:rPr>
              <a:t>osobám s těžkým zdravotním postižením</a:t>
            </a:r>
          </a:p>
          <a:p>
            <a:pPr lvl="2"/>
            <a:r>
              <a:rPr lang="cs-CZ" dirty="0" smtClean="0">
                <a:latin typeface="Calibri" pitchFamily="34" charset="0"/>
                <a:cs typeface="Calibri" pitchFamily="34" charset="0"/>
              </a:rPr>
              <a:t>osobám vyžadujícím dohled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12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314700" y="2495549"/>
            <a:ext cx="4800600" cy="2181225"/>
          </a:xfrm>
          <a:prstGeom prst="rect">
            <a:avLst/>
          </a:prstGeom>
          <a:solidFill>
            <a:srgbClr val="92D05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B) Nadbytečné vymezení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>
                <a:latin typeface="Calibri" pitchFamily="34" charset="0"/>
                <a:cs typeface="Calibri" pitchFamily="34" charset="0"/>
              </a:rPr>
              <a:t>osoby, jejichž zdravotní stav vyžaduje poskytování akutní zdravotní péče v lůžkovém oddělení</a:t>
            </a:r>
          </a:p>
          <a:p>
            <a:r>
              <a:rPr lang="cs-CZ" sz="1800" dirty="0" smtClean="0">
                <a:latin typeface="Calibri" pitchFamily="34" charset="0"/>
                <a:cs typeface="Calibri" pitchFamily="34" charset="0"/>
              </a:rPr>
              <a:t>zdravotní stav osoby, která žádá o poskytnutí pobytové sociální služby, vylučuje poskytnutí takové sociální</a:t>
            </a:r>
          </a:p>
          <a:p>
            <a:r>
              <a:rPr lang="cs-CZ" sz="1800" dirty="0" smtClean="0">
                <a:latin typeface="Calibri" pitchFamily="34" charset="0"/>
                <a:cs typeface="Calibri" pitchFamily="34" charset="0"/>
              </a:rPr>
              <a:t>osobám bez mentálního postižení v </a:t>
            </a:r>
            <a:r>
              <a:rPr lang="cs-CZ" sz="1800" dirty="0" err="1" smtClean="0">
                <a:latin typeface="Calibri" pitchFamily="34" charset="0"/>
                <a:cs typeface="Calibri" pitchFamily="34" charset="0"/>
              </a:rPr>
              <a:t>težké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 životní situaci.</a:t>
            </a:r>
            <a:endParaRPr lang="cs-CZ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13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552700" y="2314575"/>
            <a:ext cx="5410200" cy="47625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B) Nadbytečné vymezení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 smtClean="0">
                <a:latin typeface="Calibri" pitchFamily="34" charset="0"/>
                <a:cs typeface="Calibri" pitchFamily="34" charset="0"/>
              </a:rPr>
              <a:t>neodpovídající zdravotní stav</a:t>
            </a:r>
          </a:p>
          <a:p>
            <a:r>
              <a:rPr lang="cs-CZ" sz="1600" dirty="0" smtClean="0">
                <a:latin typeface="Calibri" pitchFamily="34" charset="0"/>
                <a:cs typeface="Calibri" pitchFamily="34" charset="0"/>
              </a:rPr>
              <a:t>osobám, jejichž zdravotní stav vyžaduje péči ve </a:t>
            </a:r>
            <a:r>
              <a:rPr lang="cs-CZ" sz="1600" dirty="0" err="1" smtClean="0">
                <a:latin typeface="Calibri" pitchFamily="34" charset="0"/>
                <a:cs typeface="Calibri" pitchFamily="34" charset="0"/>
              </a:rPr>
              <a:t>zdravonickém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 zařízení</a:t>
            </a:r>
          </a:p>
          <a:p>
            <a:r>
              <a:rPr lang="cs-CZ" sz="1600" dirty="0" smtClean="0">
                <a:latin typeface="Calibri" pitchFamily="34" charset="0"/>
                <a:cs typeface="Calibri" pitchFamily="34" charset="0"/>
              </a:rPr>
              <a:t>nutností nepřetržité lékařské péče</a:t>
            </a:r>
          </a:p>
          <a:p>
            <a:r>
              <a:rPr lang="cs-CZ" sz="1600" dirty="0" smtClean="0">
                <a:latin typeface="Calibri" pitchFamily="34" charset="0"/>
                <a:cs typeface="Calibri" pitchFamily="34" charset="0"/>
              </a:rPr>
              <a:t>Poskytovatel neuzavře smlouvu tehdy, jestliže žadatel nevyhovuje cílové skupině, které je služba určena, případně jeho zdravotní stav vylučuje poskytnutí služby, a jestliže to nedovoluje kapacita zařízení </a:t>
            </a:r>
          </a:p>
          <a:p>
            <a:r>
              <a:rPr lang="cs-CZ" sz="1600" dirty="0" smtClean="0">
                <a:latin typeface="Calibri" pitchFamily="34" charset="0"/>
                <a:cs typeface="Calibri" pitchFamily="34" charset="0"/>
              </a:rPr>
              <a:t>Občany, jejichž zdravotní stav vyžaduje poskytnutí péče ve zdravotnickém zařízení </a:t>
            </a:r>
          </a:p>
          <a:p>
            <a:r>
              <a:rPr lang="cs-CZ" sz="1600" dirty="0" smtClean="0">
                <a:latin typeface="Calibri" pitchFamily="34" charset="0"/>
                <a:cs typeface="Calibri" pitchFamily="34" charset="0"/>
              </a:rPr>
              <a:t>kteří jsou schopni za pomoci dostupných terénních sociálních služeb zůstat ve svém domácím prostředí</a:t>
            </a:r>
          </a:p>
          <a:p>
            <a:r>
              <a:rPr lang="cs-CZ" sz="1600" dirty="0" smtClean="0">
                <a:latin typeface="Calibri" pitchFamily="34" charset="0"/>
                <a:cs typeface="Calibri" pitchFamily="34" charset="0"/>
              </a:rPr>
              <a:t>občané, kteří svým chováním narušují společné soužití.</a:t>
            </a:r>
            <a:endParaRPr lang="cs-CZ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14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400300" y="3371849"/>
            <a:ext cx="6305550" cy="561975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C) Diskriminační vymezení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osoba trpí poruchou osobnosti, která by narušovala kolektivní soužití, 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osoba je hluchoněmá 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osoba s úplnou slepotou, 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osoba má diagnostikovánu </a:t>
            </a:r>
            <a:r>
              <a:rPr lang="cs-CZ" sz="2400" dirty="0" err="1" smtClean="0">
                <a:latin typeface="Calibri" pitchFamily="34" charset="0"/>
                <a:cs typeface="Calibri" pitchFamily="34" charset="0"/>
              </a:rPr>
              <a:t>Alzheimertovou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 chorobu nebo Roztroušenou </a:t>
            </a:r>
            <a:r>
              <a:rPr lang="cs-CZ" sz="2400" dirty="0" err="1" smtClean="0">
                <a:latin typeface="Calibri" pitchFamily="34" charset="0"/>
                <a:cs typeface="Calibri" pitchFamily="34" charset="0"/>
              </a:rPr>
              <a:t>sklérózu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klienty, kteří pod vlivem návykové látky…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zájemce trpí duševním onemocněním</a:t>
            </a:r>
          </a:p>
          <a:p>
            <a:pPr>
              <a:buNone/>
            </a:pP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15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638550" y="4010025"/>
            <a:ext cx="3733799" cy="64770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C) Diskriminační vymezení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je pravděpodobné, že by zájemce mohl svojí agresí ohrožovat ostatní klienty, např. při zneužívání návykových látek, 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zájemce se nachází v terminálním stavu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lidem, kteří trpí závislostí na alkoholu, případně jinou toxikománií,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žadatel není schopen přijímat potravu přirozenou cestou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16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33649" y="1162049"/>
            <a:ext cx="5876925" cy="1247775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C) Diskriminační vymezení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8176" y="1162051"/>
            <a:ext cx="6778625" cy="3394472"/>
          </a:xfrm>
        </p:spPr>
        <p:txBody>
          <a:bodyPr/>
          <a:lstStyle/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pro uživatele s neléčenou závislostí na alkoholu a jiných návykových látkách, hracích automatech apod., 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uživatele s mentální retardací a dále s drogovou závislostí, alkoholismem, schizofrenií a bipolární poruchou osobnosti.</a:t>
            </a:r>
          </a:p>
          <a:p>
            <a:endParaRPr lang="cs-CZ" sz="24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17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52700" y="2276475"/>
            <a:ext cx="6181725" cy="135255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;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pic>
        <p:nvPicPr>
          <p:cNvPr id="5" name="Picture 2" descr="Výsledek obrázku pro vtip kantore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2265" y="0"/>
            <a:ext cx="5555809" cy="51349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SPRSS 2020 – 2022 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Určuje, že pobytové služby sociální péče jsou určené pro osoby s potřebou vysoké míry podpory. 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Kritéria: </a:t>
            </a:r>
          </a:p>
          <a:p>
            <a:pPr lvl="1"/>
            <a:r>
              <a:rPr lang="cs-CZ" dirty="0" smtClean="0">
                <a:latin typeface="Calibri" pitchFamily="34" charset="0"/>
                <a:cs typeface="Calibri" pitchFamily="34" charset="0"/>
              </a:rPr>
              <a:t>Služba musí mít pozitivně vymezenou cílovou skupinu.</a:t>
            </a:r>
          </a:p>
          <a:p>
            <a:pPr lvl="1"/>
            <a:r>
              <a:rPr lang="cs-CZ" dirty="0" smtClean="0">
                <a:latin typeface="Calibri" pitchFamily="34" charset="0"/>
                <a:cs typeface="Calibri" pitchFamily="34" charset="0"/>
              </a:rPr>
              <a:t>Zapojuje se do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koordinančního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mechanismu pro záchyt vysoce potřebných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osob ze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SčK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19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24125" y="1104900"/>
            <a:ext cx="6134100" cy="148590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§ 2 Základní zásady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Pomoc musí vycházet z individuálně určených potřeb osob, musí působit na osoby aktivně, podporovat rozvoj jejich samostatnosti, motivovat je k takovým činnostem, které nevedou k dlouhodobému setrvávání nebo prohlubování nepříznivé sociální situace, a posilovat jejich sociální začleňování.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2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362450" y="1085849"/>
            <a:ext cx="3943350" cy="6477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419350" y="1590674"/>
            <a:ext cx="3448050" cy="51435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-1"/>
            <a:ext cx="6778625" cy="1000125"/>
          </a:xfrm>
        </p:spPr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Koordinační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mechanismu pro záchyt vysoce potřebných osob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Při zjištění (i telefonickém), že činění opatření na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ž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ádost zájemce by pro „mou službu“ znamenalo nepřiměřené zatížení, obrací se sociální pracovník zařízení na obec s rozšířenou působností s žádostí o součinnost. 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20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§ 4 Okruh oprávněných osob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Sociální služby se při splnění podmínek stanovených v tomto zákoně poskytují z</a:t>
            </a:r>
            <a:r>
              <a:rPr lang="cs-CZ" i="1" dirty="0" smtClean="0">
                <a:latin typeface="Calibri" pitchFamily="34" charset="0"/>
                <a:cs typeface="Calibri" pitchFamily="34" charset="0"/>
              </a:rPr>
              <a:t>ejména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osobě, která je na území České republiky hlášena k trvalému pobytu podle zvláštního právního předpisu, jde-li o státního občana České republiky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1C407F-731C-480F-9A29-736A18049F3D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3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857625" y="1981199"/>
            <a:ext cx="4686300" cy="6477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333624" y="2505074"/>
            <a:ext cx="6315075" cy="14478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-1"/>
            <a:ext cx="6778625" cy="1076325"/>
          </a:xfrm>
        </p:spPr>
        <p:txBody>
          <a:bodyPr/>
          <a:lstStyle/>
          <a:p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§ 79-5 </a:t>
            </a:r>
            <a:r>
              <a:rPr lang="pl-PL" sz="2800" b="1" dirty="0" smtClean="0">
                <a:latin typeface="Calibri" pitchFamily="34" charset="0"/>
                <a:cs typeface="Calibri" pitchFamily="34" charset="0"/>
              </a:rPr>
              <a:t>Žádost o registraci obsahuje údaje </a:t>
            </a:r>
            <a:br>
              <a:rPr lang="pl-PL" sz="2800" b="1" dirty="0" smtClean="0">
                <a:latin typeface="Calibri" pitchFamily="34" charset="0"/>
                <a:cs typeface="Calibri" pitchFamily="34" charset="0"/>
              </a:rPr>
            </a:br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o poskytovaných sociálních službách</a:t>
            </a:r>
            <a:endParaRPr lang="cs-CZ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 	okruh osob, pro které je sociální služba určena, popřípadě jejich věková hranice nebo druh zdravotního postižení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4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676525" y="1076324"/>
            <a:ext cx="3686175" cy="6477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076950" y="1543049"/>
            <a:ext cx="2362200" cy="6477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371850" y="2019299"/>
            <a:ext cx="3943350" cy="6477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81-2 Rozhodnutí o registraci obsahuje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okruh osob, kterým budou sociální služby poskytovány,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5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05075" y="1047749"/>
            <a:ext cx="6172200" cy="11049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9525"/>
            <a:ext cx="6778625" cy="952500"/>
          </a:xfrm>
        </p:spPr>
        <p:txBody>
          <a:bodyPr/>
          <a:lstStyle/>
          <a:p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§ 88 – 1 Poskytovatelé sociálních služeb </a:t>
            </a:r>
            <a:br>
              <a:rPr lang="cs-CZ" sz="2800" b="1" dirty="0" smtClean="0">
                <a:latin typeface="Calibri" pitchFamily="34" charset="0"/>
                <a:cs typeface="Calibri" pitchFamily="34" charset="0"/>
              </a:rPr>
            </a:br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jsou povinni</a:t>
            </a:r>
            <a:endParaRPr lang="cs-CZ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8176" y="1209676"/>
            <a:ext cx="6778625" cy="3394472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zajišťovat dostupnost informací o druhu, místě,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okruhu osob, jimž poskytují sociální služby,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 kapacitě poskytovaných sociálních služeb a o způsobu poskytování sociálních služeb, a to způsobem srozumitelným pro všechny osoby,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>
          <a:xfrm>
            <a:off x="171450" y="2381"/>
            <a:ext cx="857250" cy="369094"/>
          </a:xfrm>
        </p:spPr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6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81274" y="1190624"/>
            <a:ext cx="5915025" cy="9525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581275" y="2019300"/>
            <a:ext cx="2266950" cy="485775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-1"/>
            <a:ext cx="6778625" cy="942975"/>
          </a:xfrm>
        </p:spPr>
        <p:txBody>
          <a:bodyPr/>
          <a:lstStyle/>
          <a:p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§ 91 – 3 Poskytovatel sociálních služeb může odmítnout uzavřít smlouvu pouze, pokud</a:t>
            </a:r>
            <a:endParaRPr lang="cs-CZ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neposkytuje sociální službu, o kterou osoba žádá, a to i s ohledem na vymezení okruhu osob v registru poskytovatelů sociálních služeb,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7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371974" y="1552574"/>
            <a:ext cx="4352925" cy="6477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447925" y="2076449"/>
            <a:ext cx="5753100" cy="847726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§ 3 – 2  </a:t>
            </a:r>
            <a:r>
              <a:rPr lang="cs-CZ" b="1" dirty="0" err="1" smtClean="0">
                <a:latin typeface="Calibri" pitchFamily="34" charset="0"/>
                <a:cs typeface="Calibri" pitchFamily="34" charset="0"/>
              </a:rPr>
              <a:t>Antidiskriminačního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 zákona	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Calibri" pitchFamily="34" charset="0"/>
                <a:cs typeface="Calibri" pitchFamily="34" charset="0"/>
              </a:rPr>
              <a:t>Nepřímou diskriminací z důvodu zdravotního postižení se rozumí také </a:t>
            </a:r>
            <a:r>
              <a:rPr lang="cs-CZ" sz="2000" b="1" dirty="0" smtClean="0">
                <a:latin typeface="Calibri" pitchFamily="34" charset="0"/>
                <a:cs typeface="Calibri" pitchFamily="34" charset="0"/>
              </a:rPr>
              <a:t>odmítnutí nebo opomenutí přijmout přiměřená opatření, 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aby měla osoba se zdravotním postižením přístup k určitému zaměstnání, k výkonu pracovní činnosti nebo funkčnímu nebo jinému postupu v zaměstnání, aby mohla využít pracovního poradenství, nebo se zúčastnit jiného odborného vzdělávání, nebo </a:t>
            </a:r>
            <a:r>
              <a:rPr lang="cs-CZ" sz="2000" b="1" dirty="0" smtClean="0">
                <a:latin typeface="Calibri" pitchFamily="34" charset="0"/>
                <a:cs typeface="Calibri" pitchFamily="34" charset="0"/>
              </a:rPr>
              <a:t>aby mohla využít služeb určených veřejnosti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sz="2000" b="1" dirty="0" smtClean="0">
                <a:latin typeface="Calibri" pitchFamily="34" charset="0"/>
                <a:cs typeface="Calibri" pitchFamily="34" charset="0"/>
              </a:rPr>
              <a:t>ledaže by takové opatření představovalo nepřiměřené zatížení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.</a:t>
            </a:r>
            <a:endParaRPr lang="cs-CZ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8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495550" y="1523999"/>
            <a:ext cx="5543550" cy="64770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333875" y="3609975"/>
            <a:ext cx="3943350" cy="409576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pic>
        <p:nvPicPr>
          <p:cNvPr id="5" name="Picture 2" descr=".&#10;V čase vánočním potřeba bilancovat a hledat, zda nám 40 let vlády komunismu přeci jen nedalo také něco pozitivního.&#10;.&#10;A něco jistě najdeme. Díky nedostatku téměř veškerého zboží se z nouze rozmohlo kutilství. Je těžké posoudit, nakolik jsme tímto uměním vládli již dříve, nicméně komunisté se s určitostí zasadili o zdokonalení tohoto 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3956" y="0"/>
            <a:ext cx="7680590" cy="5276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zentace [jen pro čtení] [režim kompatibility]" id="{41C2E626-23BC-4787-B899-AA73D1BAD599}" vid="{DBD42054-E1F5-4C60-B162-A6849591C670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7fc4c2c66c834b391d0f8df54f1e61f0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7fa334554d531bfd0e982ae07ee83ab8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Identifikační visačka" ma:format="Dropdown" ma:internalName="Kategorie">
      <xsd:simpleType>
        <xsd:restriction base="dms:Choice">
          <xsd:enumeration value="Identifikační visačka"/>
          <xsd:enumeration value="Nepředtištěné formuláře (dokument neobsahuje předtištěné logo atd.)"/>
          <xsd:enumeration value="Předtištěné formuláře (dokument obsahuje předtištěné logo atd.)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EB87F98C-FD00-4705-8E51-B2D4ED7645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KUSK</Template>
  <TotalTime>895</TotalTime>
  <Words>760</Words>
  <Application>Microsoft Office PowerPoint</Application>
  <PresentationFormat>Předvádění na obrazovce (16:9)</PresentationFormat>
  <Paragraphs>94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Výchozí návrh</vt:lpstr>
      <vt:lpstr>Snímek 1</vt:lpstr>
      <vt:lpstr>§ 2 Základní zásady</vt:lpstr>
      <vt:lpstr>§ 4 Okruh oprávněných osob</vt:lpstr>
      <vt:lpstr>§ 79-5 Žádost o registraci obsahuje údaje  o poskytovaných sociálních službách</vt:lpstr>
      <vt:lpstr>81-2 Rozhodnutí o registraci obsahuje</vt:lpstr>
      <vt:lpstr>§ 88 – 1 Poskytovatelé sociálních služeb  jsou povinni</vt:lpstr>
      <vt:lpstr>§ 91 – 3 Poskytovatel sociálních služeb může odmítnout uzavřít smlouvu pouze, pokud</vt:lpstr>
      <vt:lpstr>§ 3 – 2  Antidiskriminačního zákona </vt:lpstr>
      <vt:lpstr>Snímek 9</vt:lpstr>
      <vt:lpstr>§ 3 – 3  Antidiskriminačního zákona</vt:lpstr>
      <vt:lpstr>Vymezení v registru poskytovatelů v praxi </vt:lpstr>
      <vt:lpstr>A) Smysluplné vymezení</vt:lpstr>
      <vt:lpstr>B) Nadbytečné vymezení</vt:lpstr>
      <vt:lpstr>B) Nadbytečné vymezení</vt:lpstr>
      <vt:lpstr>C) Diskriminační vymezení</vt:lpstr>
      <vt:lpstr>C) Diskriminační vymezení</vt:lpstr>
      <vt:lpstr>C) Diskriminační vymezení</vt:lpstr>
      <vt:lpstr>;</vt:lpstr>
      <vt:lpstr>SPRSS 2020 – 2022 </vt:lpstr>
      <vt:lpstr>Koordinační mechanismu pro záchyt vysoce potřebných osob</vt:lpstr>
    </vt:vector>
  </TitlesOfParts>
  <Company>Animi.cz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Bradáčová Romana</dc:creator>
  <cp:lastModifiedBy>jaksl</cp:lastModifiedBy>
  <cp:revision>88</cp:revision>
  <dcterms:created xsi:type="dcterms:W3CDTF">2019-04-03T08:15:20Z</dcterms:created>
  <dcterms:modified xsi:type="dcterms:W3CDTF">2019-05-12T19:23:57Z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ategorie">
    <vt:lpwstr>Nepředtištěné formuláře (dokument neobsahuje předtištěné logo atd.)</vt:lpwstr>
  </property>
  <property fmtid="{D5CDD505-2E9C-101B-9397-08002B2CF9AE}" pid="3" name="ContentType">
    <vt:lpwstr>Dokument</vt:lpwstr>
  </property>
  <property fmtid="{D5CDD505-2E9C-101B-9397-08002B2CF9AE}" pid="4" name="Druh">
    <vt:lpwstr>Ostatní</vt:lpwstr>
  </property>
  <property fmtid="{D5CDD505-2E9C-101B-9397-08002B2CF9AE}" pid="5" name="xd_Signature">
    <vt:lpwstr/>
  </property>
  <property fmtid="{D5CDD505-2E9C-101B-9397-08002B2CF9AE}" pid="6" name="TemplateUrl">
    <vt:lpwstr/>
  </property>
  <property fmtid="{D5CDD505-2E9C-101B-9397-08002B2CF9AE}" pid="7" name="xd_ProgID">
    <vt:lpwstr/>
  </property>
</Properties>
</file>