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6" r:id="rId2"/>
    <p:sldId id="257" r:id="rId3"/>
    <p:sldId id="258" r:id="rId4"/>
    <p:sldId id="285" r:id="rId5"/>
    <p:sldId id="283" r:id="rId6"/>
    <p:sldId id="260" r:id="rId7"/>
    <p:sldId id="259" r:id="rId8"/>
    <p:sldId id="295" r:id="rId9"/>
    <p:sldId id="286" r:id="rId10"/>
    <p:sldId id="297" r:id="rId11"/>
    <p:sldId id="298" r:id="rId12"/>
    <p:sldId id="299" r:id="rId13"/>
    <p:sldId id="300" r:id="rId14"/>
    <p:sldId id="302" r:id="rId15"/>
    <p:sldId id="289" r:id="rId16"/>
    <p:sldId id="290" r:id="rId17"/>
    <p:sldId id="291" r:id="rId18"/>
    <p:sldId id="292" r:id="rId19"/>
    <p:sldId id="293" r:id="rId20"/>
    <p:sldId id="261" r:id="rId21"/>
    <p:sldId id="262" r:id="rId22"/>
    <p:sldId id="272" r:id="rId23"/>
    <p:sldId id="265" r:id="rId24"/>
    <p:sldId id="288" r:id="rId25"/>
    <p:sldId id="287" r:id="rId26"/>
    <p:sldId id="268" r:id="rId27"/>
    <p:sldId id="270" r:id="rId28"/>
    <p:sldId id="273" r:id="rId29"/>
    <p:sldId id="274" r:id="rId30"/>
    <p:sldId id="276" r:id="rId31"/>
    <p:sldId id="277" r:id="rId32"/>
    <p:sldId id="280" r:id="rId33"/>
    <p:sldId id="303" r:id="rId34"/>
    <p:sldId id="282" r:id="rId35"/>
  </p:sldIdLst>
  <p:sldSz cx="9144000" cy="6858000" type="screen4x3"/>
  <p:notesSz cx="6797675" cy="987425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002465"/>
    <a:srgbClr val="002468"/>
    <a:srgbClr val="009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C187E9-C11D-4912-9A4C-F9E88075D3CC}" type="datetimeFigureOut">
              <a:rPr lang="cs-CZ" smtClean="0"/>
              <a:t>09.05.2019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FCF9C8-649E-49E6-8997-9E7E0EB73F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07415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8E6017-82F1-4EE5-8CCE-9FE9CA5BAB94}" type="datetimeFigureOut">
              <a:rPr lang="cs-CZ" smtClean="0"/>
              <a:t>09.05.2019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7BFEEA-0E57-44C1-90E4-5AEC8DC9C8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448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3E268-5C15-418A-BA09-D10C57F558AA}" type="datetime1">
              <a:rPr lang="cs-CZ" smtClean="0"/>
              <a:t>09.05.2019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F4C10-E8A1-45F0-B628-91EB97A4F9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7824122"/>
      </p:ext>
    </p:extLst>
  </p:cSld>
  <p:clrMapOvr>
    <a:masterClrMapping/>
  </p:clrMapOvr>
  <p:transition spd="slow">
    <p:pull dir="l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196DC-97DE-4275-BF8A-72E10F3DE96C}" type="datetime1">
              <a:rPr lang="cs-CZ" smtClean="0"/>
              <a:t>09.05.2019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F4C10-E8A1-45F0-B628-91EB97A4F9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0855284"/>
      </p:ext>
    </p:extLst>
  </p:cSld>
  <p:clrMapOvr>
    <a:masterClrMapping/>
  </p:clrMapOvr>
  <p:transition spd="slow">
    <p:pull dir="l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E39BD-FE66-43FB-992E-E76F64C1D7BF}" type="datetime1">
              <a:rPr lang="cs-CZ" smtClean="0"/>
              <a:t>09.05.2019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F4C10-E8A1-45F0-B628-91EB97A4F9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5453930"/>
      </p:ext>
    </p:extLst>
  </p:cSld>
  <p:clrMapOvr>
    <a:masterClrMapping/>
  </p:clrMapOvr>
  <p:transition spd="slow">
    <p:pull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423A2-9E79-4B17-9F0B-BDACDED8D526}" type="datetime1">
              <a:rPr lang="cs-CZ" smtClean="0"/>
              <a:t>09.05.2019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F4C10-E8A1-45F0-B628-91EB97A4F9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1203254"/>
      </p:ext>
    </p:extLst>
  </p:cSld>
  <p:clrMapOvr>
    <a:masterClrMapping/>
  </p:clrMapOvr>
  <p:transition spd="slow">
    <p:pull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83CCB-EDE8-4249-BA53-87C4EA0ADDA0}" type="datetime1">
              <a:rPr lang="cs-CZ" smtClean="0"/>
              <a:t>09.05.2019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F4C10-E8A1-45F0-B628-91EB97A4F9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0512643"/>
      </p:ext>
    </p:extLst>
  </p:cSld>
  <p:clrMapOvr>
    <a:masterClrMapping/>
  </p:clrMapOvr>
  <p:transition spd="slow">
    <p:pull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66BD8-78F1-4826-B967-A92212B9DD26}" type="datetime1">
              <a:rPr lang="cs-CZ" smtClean="0"/>
              <a:t>09.05.2019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F4C10-E8A1-45F0-B628-91EB97A4F9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5003542"/>
      </p:ext>
    </p:extLst>
  </p:cSld>
  <p:clrMapOvr>
    <a:masterClrMapping/>
  </p:clrMapOvr>
  <p:transition spd="slow">
    <p:pull dir="l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F5B9A-7EF2-4421-B54F-DEAA08352F97}" type="datetime1">
              <a:rPr lang="cs-CZ" smtClean="0"/>
              <a:t>09.05.2019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F4C10-E8A1-45F0-B628-91EB97A4F9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0248854"/>
      </p:ext>
    </p:extLst>
  </p:cSld>
  <p:clrMapOvr>
    <a:masterClrMapping/>
  </p:clrMapOvr>
  <p:transition spd="slow">
    <p:pull dir="l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BA1C7-411A-4E0F-BAAE-AA474611C3B0}" type="datetime1">
              <a:rPr lang="cs-CZ" smtClean="0"/>
              <a:t>09.05.2019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F4C10-E8A1-45F0-B628-91EB97A4F9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4600067"/>
      </p:ext>
    </p:extLst>
  </p:cSld>
  <p:clrMapOvr>
    <a:masterClrMapping/>
  </p:clrMapOvr>
  <p:transition spd="slow">
    <p:pull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3EEF3-4101-4CE3-847B-ECCC21A1AECA}" type="datetime1">
              <a:rPr lang="cs-CZ" smtClean="0"/>
              <a:t>09.05.2019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F4C10-E8A1-45F0-B628-91EB97A4F9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4541343"/>
      </p:ext>
    </p:extLst>
  </p:cSld>
  <p:clrMapOvr>
    <a:masterClrMapping/>
  </p:clrMapOvr>
  <p:transition spd="slow">
    <p:pull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B9F83-92FC-4B21-95CF-9EB11A9DCF88}" type="datetime1">
              <a:rPr lang="cs-CZ" smtClean="0"/>
              <a:t>09.05.2019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F4C10-E8A1-45F0-B628-91EB97A4F9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6575938"/>
      </p:ext>
    </p:extLst>
  </p:cSld>
  <p:clrMapOvr>
    <a:masterClrMapping/>
  </p:clrMapOvr>
  <p:transition spd="slow">
    <p:pull dir="l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CEC2E-8858-490B-9217-48CA58B1547A}" type="datetime1">
              <a:rPr lang="cs-CZ" smtClean="0"/>
              <a:t>09.05.2019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F4C10-E8A1-45F0-B628-91EB97A4F9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956082"/>
      </p:ext>
    </p:extLst>
  </p:cSld>
  <p:clrMapOvr>
    <a:masterClrMapping/>
  </p:clrMapOvr>
  <p:transition spd="slow">
    <p:pull dir="l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B77D26-0644-41C8-8C12-F40FE569B179}" type="datetime1">
              <a:rPr lang="cs-CZ" smtClean="0"/>
              <a:t>09.05.2019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8F4C10-E8A1-45F0-B628-91EB97A4F9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9133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ll dir="ld"/>
  </p:transition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google.cz/url?sa=i&amp;rct=j&amp;q=&amp;esrc=s&amp;frm=1&amp;source=images&amp;cd=&amp;cad=rja&amp;uact=8&amp;ved=0ahUKEwiOm_3F4I7PAhXHwBQKHYzDB_MQjRwIBw&amp;url=http://www.ddd-pohotovost.cz/&amp;bvm=bv.132479545,d.d24&amp;psig=AFQjCNEDtsiXgxSFQDkI1SZ0WyKT3HvMLg&amp;ust=1473938919180503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3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124744"/>
            <a:ext cx="7772400" cy="2808311"/>
          </a:xfrm>
        </p:spPr>
        <p:txBody>
          <a:bodyPr>
            <a:noAutofit/>
          </a:bodyPr>
          <a:lstStyle/>
          <a:p>
            <a:pPr algn="l"/>
            <a:r>
              <a:rPr lang="cs-CZ" sz="3200" b="1" dirty="0">
                <a:solidFill>
                  <a:srgbClr val="0024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Ochrana veřejného </a:t>
            </a:r>
            <a:r>
              <a:rPr lang="cs-CZ" sz="3200" b="1" dirty="0" smtClean="0">
                <a:solidFill>
                  <a:srgbClr val="0024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zdraví</a:t>
            </a:r>
            <a:br>
              <a:rPr lang="cs-CZ" sz="3200" b="1" dirty="0" smtClean="0">
                <a:solidFill>
                  <a:srgbClr val="0024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3200" b="1" dirty="0" smtClean="0">
                <a:solidFill>
                  <a:srgbClr val="0024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Předcházení </a:t>
            </a:r>
            <a:r>
              <a:rPr lang="cs-CZ" sz="3200" b="1" dirty="0">
                <a:solidFill>
                  <a:srgbClr val="0024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vzniku a šíření infekčního </a:t>
            </a:r>
            <a:r>
              <a:rPr lang="cs-CZ" sz="3200" b="1" dirty="0" smtClean="0">
                <a:solidFill>
                  <a:srgbClr val="0024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onemocnění </a:t>
            </a:r>
            <a:br>
              <a:rPr lang="cs-CZ" sz="3200" b="1" dirty="0" smtClean="0">
                <a:solidFill>
                  <a:srgbClr val="0024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3200" b="1" dirty="0" smtClean="0">
                <a:solidFill>
                  <a:srgbClr val="0024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Přijetí </a:t>
            </a:r>
            <a:r>
              <a:rPr lang="cs-CZ" sz="3200" b="1" dirty="0">
                <a:solidFill>
                  <a:srgbClr val="0024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pacienta/klienta s </a:t>
            </a:r>
            <a:r>
              <a:rPr lang="cs-CZ" sz="3200" b="1" dirty="0" smtClean="0">
                <a:solidFill>
                  <a:srgbClr val="0024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MRSA</a:t>
            </a:r>
            <a:br>
              <a:rPr lang="cs-CZ" sz="3200" b="1" dirty="0" smtClean="0">
                <a:solidFill>
                  <a:srgbClr val="0024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3200" b="1" dirty="0" smtClean="0">
                <a:solidFill>
                  <a:srgbClr val="0024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Bariérová </a:t>
            </a:r>
            <a:r>
              <a:rPr lang="cs-CZ" sz="3200" b="1" dirty="0">
                <a:solidFill>
                  <a:srgbClr val="0024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ošetřovací technika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27584" y="4005064"/>
            <a:ext cx="7704856" cy="1944216"/>
          </a:xfrm>
        </p:spPr>
        <p:txBody>
          <a:bodyPr>
            <a:normAutofit/>
          </a:bodyPr>
          <a:lstStyle/>
          <a:p>
            <a:pPr algn="r"/>
            <a:r>
              <a:rPr lang="cs-CZ" sz="3600" b="1" dirty="0">
                <a:solidFill>
                  <a:srgbClr val="009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Mgr. Martina Králová</a:t>
            </a:r>
          </a:p>
          <a:p>
            <a:pPr algn="r"/>
            <a:endParaRPr lang="cs-CZ" sz="2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cs-CZ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vedoucí protiepidemického oddělení pro okres Nymburk</a:t>
            </a:r>
          </a:p>
          <a:p>
            <a:pPr algn="r"/>
            <a:r>
              <a:rPr lang="cs-CZ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KHS Stč. kraje se sídlem v Praze</a:t>
            </a:r>
          </a:p>
          <a:p>
            <a:pPr algn="r"/>
            <a:endParaRPr lang="cs-CZ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r"/>
            <a:endParaRPr lang="cs-CZ" sz="2000" b="1" dirty="0">
              <a:solidFill>
                <a:srgbClr val="009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614104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MRSA</a:t>
            </a:r>
          </a:p>
        </p:txBody>
      </p:sp>
      <p:sp>
        <p:nvSpPr>
          <p:cNvPr id="4099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rgbClr val="002565"/>
                </a:solidFill>
                <a:latin typeface="Arial" charset="0"/>
              </a:defRPr>
            </a:lvl1pPr>
            <a:lvl2pPr>
              <a:defRPr sz="2800">
                <a:solidFill>
                  <a:srgbClr val="002565"/>
                </a:solidFill>
                <a:latin typeface="Arial" charset="0"/>
              </a:defRPr>
            </a:lvl2pPr>
            <a:lvl3pPr>
              <a:defRPr sz="2400">
                <a:solidFill>
                  <a:srgbClr val="002565"/>
                </a:solidFill>
                <a:latin typeface="Arial" charset="0"/>
              </a:defRPr>
            </a:lvl3pPr>
            <a:lvl4pPr>
              <a:defRPr sz="2000">
                <a:solidFill>
                  <a:srgbClr val="002565"/>
                </a:solidFill>
                <a:latin typeface="Arial" charset="0"/>
              </a:defRPr>
            </a:lvl4pPr>
            <a:lvl5pPr>
              <a:defRPr sz="2000">
                <a:solidFill>
                  <a:srgbClr val="002565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rgbClr val="002565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rgbClr val="002565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rgbClr val="002565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rgbClr val="002565"/>
                </a:solidFill>
                <a:latin typeface="Arial" charset="0"/>
              </a:defRPr>
            </a:lvl9pPr>
          </a:lstStyle>
          <a:p>
            <a:fld id="{78C7C6F6-F589-49CA-A9A0-D40731B65E09}" type="slidenum">
              <a:rPr lang="cs-CZ" altLang="cs-CZ" sz="1400" smtClean="0">
                <a:solidFill>
                  <a:schemeClr val="tx1"/>
                </a:solidFill>
              </a:rPr>
              <a:pPr/>
              <a:t>10</a:t>
            </a:fld>
            <a:endParaRPr lang="cs-CZ" altLang="cs-CZ" sz="1400" smtClean="0">
              <a:solidFill>
                <a:schemeClr val="tx1"/>
              </a:solidFill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cs-CZ" b="1" u="sng" dirty="0" err="1"/>
              <a:t>M</a:t>
            </a:r>
            <a:r>
              <a:rPr lang="cs-CZ" dirty="0" err="1"/>
              <a:t>ethicilin</a:t>
            </a:r>
            <a:r>
              <a:rPr lang="cs-CZ" dirty="0"/>
              <a:t>-</a:t>
            </a:r>
            <a:r>
              <a:rPr lang="cs-CZ" b="1" u="sng" dirty="0"/>
              <a:t>R</a:t>
            </a:r>
            <a:r>
              <a:rPr lang="cs-CZ" dirty="0"/>
              <a:t>ezistentní </a:t>
            </a:r>
            <a:r>
              <a:rPr lang="cs-CZ" b="1" u="sng" dirty="0" err="1"/>
              <a:t>S</a:t>
            </a:r>
            <a:r>
              <a:rPr lang="cs-CZ" dirty="0" err="1"/>
              <a:t>taphylococcus</a:t>
            </a:r>
            <a:r>
              <a:rPr lang="cs-CZ" dirty="0"/>
              <a:t> </a:t>
            </a:r>
            <a:r>
              <a:rPr lang="cs-CZ" b="1" u="sng" dirty="0"/>
              <a:t>A</a:t>
            </a:r>
            <a:r>
              <a:rPr lang="cs-CZ" dirty="0"/>
              <a:t>ureus</a:t>
            </a:r>
          </a:p>
          <a:p>
            <a:pPr marL="0" indent="0">
              <a:buFontTx/>
              <a:buNone/>
              <a:defRPr/>
            </a:pPr>
            <a:endParaRPr lang="cs-CZ" sz="2400" dirty="0" smtClean="0"/>
          </a:p>
          <a:p>
            <a:pPr marL="0" indent="0">
              <a:buFontTx/>
              <a:buNone/>
              <a:defRPr/>
            </a:pPr>
            <a:r>
              <a:rPr lang="cs-CZ" sz="2400" dirty="0" smtClean="0"/>
              <a:t>(</a:t>
            </a:r>
            <a:r>
              <a:rPr lang="cs-CZ" sz="2400" dirty="0" err="1" smtClean="0"/>
              <a:t>Methicilin</a:t>
            </a:r>
            <a:r>
              <a:rPr lang="cs-CZ" sz="2400" dirty="0" smtClean="0"/>
              <a:t> </a:t>
            </a:r>
            <a:r>
              <a:rPr lang="cs-CZ" sz="2400" dirty="0"/>
              <a:t>→ antibiotikum penicilinové </a:t>
            </a:r>
            <a:r>
              <a:rPr lang="cs-CZ" sz="2400" dirty="0" smtClean="0"/>
              <a:t>řady</a:t>
            </a:r>
            <a:r>
              <a:rPr lang="cs-CZ" sz="2400" dirty="0"/>
              <a:t>, vůči kterému je tento kmen zlatého stafylokoka </a:t>
            </a:r>
            <a:r>
              <a:rPr lang="cs-CZ" sz="2400" dirty="0" smtClean="0"/>
              <a:t>odolný)</a:t>
            </a:r>
          </a:p>
          <a:p>
            <a:pPr marL="0" indent="0">
              <a:buFontTx/>
              <a:buNone/>
              <a:defRPr/>
            </a:pPr>
            <a:endParaRPr lang="cs-CZ" sz="2400" dirty="0"/>
          </a:p>
          <a:p>
            <a:pPr>
              <a:defRPr/>
            </a:pPr>
            <a:r>
              <a:rPr lang="cs-CZ" dirty="0" smtClean="0"/>
              <a:t>obtížná léčba</a:t>
            </a:r>
          </a:p>
          <a:p>
            <a:pPr>
              <a:defRPr/>
            </a:pPr>
            <a:r>
              <a:rPr lang="cs-CZ" dirty="0" smtClean="0"/>
              <a:t>snadné šíření v nemocničním prostředí</a:t>
            </a:r>
          </a:p>
          <a:p>
            <a:pPr>
              <a:defRPr/>
            </a:pPr>
            <a:r>
              <a:rPr lang="cs-CZ" dirty="0" smtClean="0"/>
              <a:t>represivní a preventivní opatření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84788878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 smtClean="0">
                <a:solidFill>
                  <a:srgbClr val="0070C0"/>
                </a:solidFill>
              </a:rPr>
              <a:t>MRSA - příznaky</a:t>
            </a:r>
          </a:p>
        </p:txBody>
      </p:sp>
      <p:sp>
        <p:nvSpPr>
          <p:cNvPr id="5123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rgbClr val="002565"/>
                </a:solidFill>
                <a:latin typeface="Arial" charset="0"/>
              </a:defRPr>
            </a:lvl1pPr>
            <a:lvl2pPr>
              <a:defRPr sz="2800">
                <a:solidFill>
                  <a:srgbClr val="002565"/>
                </a:solidFill>
                <a:latin typeface="Arial" charset="0"/>
              </a:defRPr>
            </a:lvl2pPr>
            <a:lvl3pPr>
              <a:defRPr sz="2400">
                <a:solidFill>
                  <a:srgbClr val="002565"/>
                </a:solidFill>
                <a:latin typeface="Arial" charset="0"/>
              </a:defRPr>
            </a:lvl3pPr>
            <a:lvl4pPr>
              <a:defRPr sz="2000">
                <a:solidFill>
                  <a:srgbClr val="002565"/>
                </a:solidFill>
                <a:latin typeface="Arial" charset="0"/>
              </a:defRPr>
            </a:lvl4pPr>
            <a:lvl5pPr>
              <a:defRPr sz="2000">
                <a:solidFill>
                  <a:srgbClr val="002565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rgbClr val="002565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rgbClr val="002565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rgbClr val="002565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rgbClr val="002565"/>
                </a:solidFill>
                <a:latin typeface="Arial" charset="0"/>
              </a:defRPr>
            </a:lvl9pPr>
          </a:lstStyle>
          <a:p>
            <a:fld id="{27ABDD6F-01A4-491E-A43D-2BA6F494FC72}" type="slidenum">
              <a:rPr lang="cs-CZ" altLang="cs-CZ" sz="1400" smtClean="0">
                <a:solidFill>
                  <a:schemeClr val="tx1"/>
                </a:solidFill>
              </a:rPr>
              <a:pPr/>
              <a:t>11</a:t>
            </a:fld>
            <a:endParaRPr lang="cs-CZ" altLang="cs-CZ" sz="1400" smtClean="0">
              <a:solidFill>
                <a:schemeClr val="tx1"/>
              </a:solidFill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sz="2400" dirty="0" smtClean="0"/>
              <a:t>hnisavé </a:t>
            </a:r>
            <a:r>
              <a:rPr lang="cs-CZ" sz="2400" dirty="0"/>
              <a:t>abscesy </a:t>
            </a:r>
          </a:p>
          <a:p>
            <a:pPr>
              <a:defRPr/>
            </a:pPr>
            <a:r>
              <a:rPr lang="cs-CZ" sz="2400" dirty="0" smtClean="0"/>
              <a:t>hnisavé </a:t>
            </a:r>
            <a:r>
              <a:rPr lang="cs-CZ" sz="2400" dirty="0"/>
              <a:t>kožní projevy </a:t>
            </a:r>
          </a:p>
          <a:p>
            <a:pPr>
              <a:defRPr/>
            </a:pPr>
            <a:r>
              <a:rPr lang="cs-CZ" sz="2400" dirty="0" smtClean="0"/>
              <a:t>infekce </a:t>
            </a:r>
            <a:r>
              <a:rPr lang="cs-CZ" sz="2400" dirty="0"/>
              <a:t>chirurgických ran </a:t>
            </a:r>
          </a:p>
          <a:p>
            <a:pPr>
              <a:defRPr/>
            </a:pPr>
            <a:r>
              <a:rPr lang="cs-CZ" sz="2400" dirty="0" smtClean="0"/>
              <a:t>zpomalení </a:t>
            </a:r>
            <a:r>
              <a:rPr lang="cs-CZ" sz="2400" dirty="0"/>
              <a:t>hojení dekubitů a jiných chronických ran</a:t>
            </a:r>
          </a:p>
          <a:p>
            <a:pPr>
              <a:defRPr/>
            </a:pPr>
            <a:r>
              <a:rPr lang="cs-CZ" sz="2400" dirty="0" smtClean="0"/>
              <a:t>infekce </a:t>
            </a:r>
            <a:r>
              <a:rPr lang="cs-CZ" sz="2400" dirty="0"/>
              <a:t>měkkých tkání</a:t>
            </a:r>
          </a:p>
          <a:p>
            <a:pPr>
              <a:defRPr/>
            </a:pPr>
            <a:r>
              <a:rPr lang="cs-CZ" sz="2400" dirty="0" smtClean="0"/>
              <a:t>zápal </a:t>
            </a:r>
            <a:r>
              <a:rPr lang="cs-CZ" sz="2400" dirty="0"/>
              <a:t>plic </a:t>
            </a:r>
            <a:r>
              <a:rPr lang="cs-CZ" sz="2400" dirty="0" smtClean="0"/>
              <a:t>- pneumonie</a:t>
            </a:r>
            <a:endParaRPr lang="cs-CZ" sz="2400" dirty="0"/>
          </a:p>
          <a:p>
            <a:pPr>
              <a:defRPr/>
            </a:pPr>
            <a:r>
              <a:rPr lang="cs-CZ" sz="2400" dirty="0" smtClean="0"/>
              <a:t>život </a:t>
            </a:r>
            <a:r>
              <a:rPr lang="cs-CZ" sz="2400" dirty="0"/>
              <a:t>ohrožující infekce krve </a:t>
            </a:r>
            <a:r>
              <a:rPr lang="cs-CZ" sz="2400" dirty="0" smtClean="0"/>
              <a:t>- septický </a:t>
            </a:r>
            <a:r>
              <a:rPr lang="cs-CZ" sz="2400" dirty="0" smtClean="0"/>
              <a:t>stav</a:t>
            </a:r>
          </a:p>
          <a:p>
            <a:pPr>
              <a:defRPr/>
            </a:pPr>
            <a:r>
              <a:rPr lang="cs-CZ" sz="2400" b="1" dirty="0" smtClean="0"/>
              <a:t>možné bezpříznakové nosičství – osídlení kůže, sliznic</a:t>
            </a:r>
            <a:endParaRPr lang="cs-CZ" sz="2400" b="1" dirty="0"/>
          </a:p>
          <a:p>
            <a:pPr marL="0" indent="0">
              <a:buFontTx/>
              <a:buNone/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8776312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MRSA – zdroj infekce a cesta přenosu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362950" cy="4525963"/>
          </a:xfrm>
        </p:spPr>
        <p:txBody>
          <a:bodyPr>
            <a:normAutofit lnSpcReduction="10000"/>
          </a:bodyPr>
          <a:lstStyle/>
          <a:p>
            <a:pPr marL="0" indent="0">
              <a:buFontTx/>
              <a:buNone/>
              <a:defRPr/>
            </a:pPr>
            <a:r>
              <a:rPr lang="cs-CZ" sz="2800" u="sng" dirty="0" smtClean="0">
                <a:solidFill>
                  <a:srgbClr val="0090CC"/>
                </a:solidFill>
              </a:rPr>
              <a:t>Zdroj infekce</a:t>
            </a:r>
          </a:p>
          <a:p>
            <a:pPr>
              <a:defRPr/>
            </a:pPr>
            <a:r>
              <a:rPr lang="cs-CZ" sz="2800" dirty="0" smtClean="0"/>
              <a:t>infikovaný </a:t>
            </a:r>
            <a:r>
              <a:rPr lang="cs-CZ" sz="2800" dirty="0"/>
              <a:t>nemocný</a:t>
            </a:r>
          </a:p>
          <a:p>
            <a:pPr>
              <a:defRPr/>
            </a:pPr>
            <a:r>
              <a:rPr lang="cs-CZ" sz="2800" dirty="0" smtClean="0"/>
              <a:t>nosič MRSA</a:t>
            </a:r>
          </a:p>
          <a:p>
            <a:pPr marL="0" indent="0">
              <a:buFontTx/>
              <a:buNone/>
              <a:defRPr/>
            </a:pPr>
            <a:r>
              <a:rPr lang="cs-CZ" sz="2800" u="sng" dirty="0" smtClean="0">
                <a:solidFill>
                  <a:srgbClr val="0090CC"/>
                </a:solidFill>
              </a:rPr>
              <a:t>Cesta přenosu</a:t>
            </a:r>
            <a:endParaRPr lang="cs-CZ" sz="2800" u="sng" dirty="0">
              <a:solidFill>
                <a:srgbClr val="0090CC"/>
              </a:solidFill>
            </a:endParaRPr>
          </a:p>
          <a:p>
            <a:pPr>
              <a:defRPr/>
            </a:pPr>
            <a:r>
              <a:rPr lang="cs-CZ" sz="2800" dirty="0" smtClean="0"/>
              <a:t>nejčastěji </a:t>
            </a:r>
            <a:r>
              <a:rPr lang="cs-CZ" sz="2800" u="sng" dirty="0" smtClean="0">
                <a:solidFill>
                  <a:srgbClr val="FF0000"/>
                </a:solidFill>
              </a:rPr>
              <a:t>ruce personálu</a:t>
            </a:r>
            <a:r>
              <a:rPr lang="cs-CZ" sz="2800" dirty="0" smtClean="0"/>
              <a:t> z </a:t>
            </a:r>
            <a:r>
              <a:rPr lang="cs-CZ" sz="2800" dirty="0"/>
              <a:t>pacienta na pacienta</a:t>
            </a:r>
          </a:p>
          <a:p>
            <a:pPr>
              <a:defRPr/>
            </a:pPr>
            <a:r>
              <a:rPr lang="cs-CZ" sz="2800" dirty="0" smtClean="0"/>
              <a:t>prostřednictvím </a:t>
            </a:r>
            <a:r>
              <a:rPr lang="cs-CZ" sz="2800" dirty="0"/>
              <a:t>vyšetřovacích či jiných pomůcek </a:t>
            </a:r>
            <a:r>
              <a:rPr lang="cs-CZ" sz="2800" dirty="0" smtClean="0"/>
              <a:t>(fonendoskop, manžeta tonometru)</a:t>
            </a:r>
          </a:p>
          <a:p>
            <a:pPr>
              <a:defRPr/>
            </a:pPr>
            <a:r>
              <a:rPr lang="cs-CZ" sz="2800" dirty="0" smtClean="0"/>
              <a:t>vzduchem v silně kontaminovaném prostředí </a:t>
            </a:r>
          </a:p>
          <a:p>
            <a:pPr>
              <a:defRPr/>
            </a:pPr>
            <a:r>
              <a:rPr lang="cs-CZ" sz="2800" dirty="0" smtClean="0"/>
              <a:t>Možná kontaminace rány vlastním kmenem MRSA</a:t>
            </a:r>
            <a:endParaRPr lang="cs-CZ" sz="2800" dirty="0" smtClean="0"/>
          </a:p>
          <a:p>
            <a:pPr>
              <a:defRPr/>
            </a:pPr>
            <a:endParaRPr lang="cs-CZ" dirty="0"/>
          </a:p>
        </p:txBody>
      </p:sp>
      <p:sp>
        <p:nvSpPr>
          <p:cNvPr id="6148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rgbClr val="002565"/>
                </a:solidFill>
                <a:latin typeface="Arial" charset="0"/>
              </a:defRPr>
            </a:lvl1pPr>
            <a:lvl2pPr>
              <a:defRPr sz="2800">
                <a:solidFill>
                  <a:srgbClr val="002565"/>
                </a:solidFill>
                <a:latin typeface="Arial" charset="0"/>
              </a:defRPr>
            </a:lvl2pPr>
            <a:lvl3pPr>
              <a:defRPr sz="2400">
                <a:solidFill>
                  <a:srgbClr val="002565"/>
                </a:solidFill>
                <a:latin typeface="Arial" charset="0"/>
              </a:defRPr>
            </a:lvl3pPr>
            <a:lvl4pPr>
              <a:defRPr sz="2000">
                <a:solidFill>
                  <a:srgbClr val="002565"/>
                </a:solidFill>
                <a:latin typeface="Arial" charset="0"/>
              </a:defRPr>
            </a:lvl4pPr>
            <a:lvl5pPr>
              <a:defRPr sz="2000">
                <a:solidFill>
                  <a:srgbClr val="002565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rgbClr val="002565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rgbClr val="002565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rgbClr val="002565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rgbClr val="002565"/>
                </a:solidFill>
                <a:latin typeface="Arial" charset="0"/>
              </a:defRPr>
            </a:lvl9pPr>
          </a:lstStyle>
          <a:p>
            <a:fld id="{98F926DA-1438-44C4-A261-F44436577D0A}" type="slidenum">
              <a:rPr lang="cs-CZ" altLang="cs-CZ" sz="1400" smtClean="0">
                <a:solidFill>
                  <a:schemeClr val="tx1"/>
                </a:solidFill>
              </a:rPr>
              <a:pPr/>
              <a:t>12</a:t>
            </a:fld>
            <a:endParaRPr lang="cs-CZ" altLang="cs-CZ" sz="14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361147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>
                <a:solidFill>
                  <a:srgbClr val="0070C0"/>
                </a:solidFill>
              </a:rPr>
              <a:t>MRSA - léčba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7171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cs-CZ" altLang="cs-CZ" sz="2800" dirty="0" smtClean="0"/>
              <a:t>onemocnění způsobené MRSA se léčí ATB dle citlivosti</a:t>
            </a:r>
          </a:p>
          <a:p>
            <a:pPr algn="just"/>
            <a:r>
              <a:rPr lang="cs-CZ" altLang="cs-CZ" sz="2800" dirty="0" smtClean="0"/>
              <a:t>kolonizace rány se ATB neléčí, pouze se lokálně aplikují dezinfekční </a:t>
            </a:r>
            <a:r>
              <a:rPr lang="cs-CZ" altLang="cs-CZ" sz="2800" dirty="0" smtClean="0"/>
              <a:t>prostředky </a:t>
            </a:r>
            <a:r>
              <a:rPr lang="cs-CZ" altLang="cs-CZ" sz="2800" dirty="0" err="1" smtClean="0"/>
              <a:t>Prontosan</a:t>
            </a:r>
            <a:r>
              <a:rPr lang="cs-CZ" altLang="cs-CZ" sz="2800" dirty="0" smtClean="0"/>
              <a:t>, </a:t>
            </a:r>
            <a:r>
              <a:rPr lang="cs-CZ" altLang="cs-CZ" sz="2800" dirty="0" err="1" smtClean="0"/>
              <a:t>Prontoderm</a:t>
            </a:r>
            <a:r>
              <a:rPr lang="cs-CZ" altLang="cs-CZ" sz="2800" dirty="0" smtClean="0"/>
              <a:t>)</a:t>
            </a:r>
            <a:endParaRPr lang="cs-CZ" altLang="cs-CZ" sz="2800" dirty="0" smtClean="0"/>
          </a:p>
          <a:p>
            <a:pPr algn="just"/>
            <a:r>
              <a:rPr lang="cs-CZ" altLang="cs-CZ" sz="2800" dirty="0" smtClean="0"/>
              <a:t>kolonizace dýchacích cest </a:t>
            </a:r>
            <a:r>
              <a:rPr lang="cs-CZ" altLang="cs-CZ" sz="2800" dirty="0" smtClean="0"/>
              <a:t>nebývá důvodem </a:t>
            </a:r>
            <a:r>
              <a:rPr lang="cs-CZ" altLang="cs-CZ" sz="2800" dirty="0" smtClean="0"/>
              <a:t>k podání ATB</a:t>
            </a:r>
          </a:p>
          <a:p>
            <a:pPr algn="just"/>
            <a:r>
              <a:rPr lang="cs-CZ" altLang="cs-CZ" sz="2800" b="1" dirty="0" smtClean="0"/>
              <a:t>obecně platí, že u pacienta kolonizovaného MRSA by měla platit co největší zdrženlivost v podávání </a:t>
            </a:r>
            <a:r>
              <a:rPr lang="cs-CZ" altLang="cs-CZ" sz="2800" b="1" dirty="0" smtClean="0"/>
              <a:t>antibiotik – pokud možno po stanovení citlivosti!!!</a:t>
            </a:r>
            <a:endParaRPr lang="cs-CZ" altLang="cs-CZ" sz="2800" b="1" dirty="0" smtClean="0"/>
          </a:p>
          <a:p>
            <a:endParaRPr lang="cs-CZ" altLang="cs-CZ" dirty="0" smtClean="0"/>
          </a:p>
          <a:p>
            <a:endParaRPr lang="cs-CZ" altLang="cs-CZ" dirty="0" smtClean="0"/>
          </a:p>
        </p:txBody>
      </p:sp>
      <p:sp>
        <p:nvSpPr>
          <p:cNvPr id="7172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rgbClr val="002565"/>
                </a:solidFill>
                <a:latin typeface="Arial" charset="0"/>
              </a:defRPr>
            </a:lvl1pPr>
            <a:lvl2pPr>
              <a:defRPr sz="2800">
                <a:solidFill>
                  <a:srgbClr val="002565"/>
                </a:solidFill>
                <a:latin typeface="Arial" charset="0"/>
              </a:defRPr>
            </a:lvl2pPr>
            <a:lvl3pPr>
              <a:defRPr sz="2400">
                <a:solidFill>
                  <a:srgbClr val="002565"/>
                </a:solidFill>
                <a:latin typeface="Arial" charset="0"/>
              </a:defRPr>
            </a:lvl3pPr>
            <a:lvl4pPr>
              <a:defRPr sz="2000">
                <a:solidFill>
                  <a:srgbClr val="002565"/>
                </a:solidFill>
                <a:latin typeface="Arial" charset="0"/>
              </a:defRPr>
            </a:lvl4pPr>
            <a:lvl5pPr>
              <a:defRPr sz="2000">
                <a:solidFill>
                  <a:srgbClr val="002565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rgbClr val="002565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rgbClr val="002565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rgbClr val="002565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rgbClr val="002565"/>
                </a:solidFill>
                <a:latin typeface="Arial" charset="0"/>
              </a:defRPr>
            </a:lvl9pPr>
          </a:lstStyle>
          <a:p>
            <a:fld id="{C9E83FAE-989D-4E16-AEA7-E9E8C151DF43}" type="slidenum">
              <a:rPr lang="cs-CZ" altLang="cs-CZ" sz="1400" smtClean="0">
                <a:solidFill>
                  <a:schemeClr val="tx1"/>
                </a:solidFill>
              </a:rPr>
              <a:pPr/>
              <a:t>13</a:t>
            </a:fld>
            <a:endParaRPr lang="cs-CZ" altLang="cs-CZ" sz="14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337361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Přijetí klienta s MRSA</a:t>
            </a:r>
            <a:endParaRPr lang="cs-CZ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Tx/>
              <a:buNone/>
            </a:pPr>
            <a:r>
              <a:rPr lang="cs-CZ" altLang="cs-CZ" sz="1800" dirty="0" smtClean="0"/>
              <a:t>Vyhláška č. 306/2012 Sb., o podmínkách předcházení vzniku a šíření infekčních onemocnění a o hygienických požadavcích na provoz zdravotnických zařízení a ústavů sociální péče </a:t>
            </a:r>
          </a:p>
          <a:p>
            <a:pPr marL="0" indent="0" algn="ctr">
              <a:buFontTx/>
              <a:buNone/>
            </a:pPr>
            <a:r>
              <a:rPr lang="cs-CZ" altLang="cs-CZ" b="1" dirty="0" smtClean="0">
                <a:solidFill>
                  <a:srgbClr val="FF0000"/>
                </a:solidFill>
              </a:rPr>
              <a:t>§ 7 odst. 3 příloha 3 písm. i</a:t>
            </a:r>
            <a:endParaRPr lang="cs-CZ" altLang="cs-CZ" sz="2400" b="1" dirty="0" smtClean="0"/>
          </a:p>
          <a:p>
            <a:pPr marL="0" indent="0" algn="just">
              <a:buFontTx/>
              <a:buNone/>
            </a:pPr>
            <a:r>
              <a:rPr lang="cs-CZ" altLang="cs-CZ" sz="2400" b="1" dirty="0" smtClean="0"/>
              <a:t>„</a:t>
            </a:r>
            <a:r>
              <a:rPr lang="cs-CZ" altLang="cs-CZ" sz="2400" dirty="0" smtClean="0"/>
              <a:t>Při zjištění infekce nebo kolonizace </a:t>
            </a:r>
            <a:r>
              <a:rPr lang="cs-CZ" altLang="cs-CZ" sz="2400" dirty="0" err="1" smtClean="0"/>
              <a:t>multirezistentními</a:t>
            </a:r>
            <a:r>
              <a:rPr lang="cs-CZ" altLang="cs-CZ" sz="2400" dirty="0" smtClean="0"/>
              <a:t> mikroorganismy se toto zjištění vyznačí ve zdravotnické dokumentaci pacienta a do propouštěcí zprávy. </a:t>
            </a:r>
            <a:r>
              <a:rPr lang="cs-CZ" altLang="cs-CZ" sz="2400" b="1" dirty="0" smtClean="0">
                <a:solidFill>
                  <a:srgbClr val="FF0000"/>
                </a:solidFill>
              </a:rPr>
              <a:t>Kolonizace pacienta </a:t>
            </a:r>
            <a:r>
              <a:rPr lang="cs-CZ" altLang="cs-CZ" sz="2400" b="1" dirty="0" err="1" smtClean="0">
                <a:solidFill>
                  <a:srgbClr val="FF0000"/>
                </a:solidFill>
              </a:rPr>
              <a:t>multirezistentními</a:t>
            </a:r>
            <a:r>
              <a:rPr lang="cs-CZ" altLang="cs-CZ" sz="2400" b="1" dirty="0" smtClean="0">
                <a:solidFill>
                  <a:srgbClr val="FF0000"/>
                </a:solidFill>
              </a:rPr>
              <a:t> mikroorganismy není důvodem k odmítnutí hospitalizace pacienta nebo přijetí do </a:t>
            </a:r>
            <a:r>
              <a:rPr lang="cs-CZ" altLang="cs-CZ" sz="2400" b="1" i="1" dirty="0" smtClean="0">
                <a:solidFill>
                  <a:srgbClr val="FF0000"/>
                </a:solidFill>
              </a:rPr>
              <a:t>ústavu sociální péče</a:t>
            </a:r>
            <a:r>
              <a:rPr lang="cs-CZ" altLang="cs-CZ" sz="2400" b="1" dirty="0" smtClean="0">
                <a:solidFill>
                  <a:srgbClr val="FF0000"/>
                </a:solidFill>
              </a:rPr>
              <a:t>.</a:t>
            </a:r>
            <a:r>
              <a:rPr lang="cs-CZ" altLang="cs-CZ" sz="2400" dirty="0" smtClean="0"/>
              <a:t>“</a:t>
            </a:r>
          </a:p>
          <a:p>
            <a:pPr marL="0" indent="0">
              <a:buFontTx/>
              <a:buNone/>
            </a:pPr>
            <a:endParaRPr lang="cs-CZ" altLang="cs-CZ" dirty="0" smtClean="0"/>
          </a:p>
        </p:txBody>
      </p:sp>
      <p:sp>
        <p:nvSpPr>
          <p:cNvPr id="9220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rgbClr val="002565"/>
                </a:solidFill>
                <a:latin typeface="Arial" charset="0"/>
              </a:defRPr>
            </a:lvl1pPr>
            <a:lvl2pPr>
              <a:defRPr sz="2800">
                <a:solidFill>
                  <a:srgbClr val="002565"/>
                </a:solidFill>
                <a:latin typeface="Arial" charset="0"/>
              </a:defRPr>
            </a:lvl2pPr>
            <a:lvl3pPr>
              <a:defRPr sz="2400">
                <a:solidFill>
                  <a:srgbClr val="002565"/>
                </a:solidFill>
                <a:latin typeface="Arial" charset="0"/>
              </a:defRPr>
            </a:lvl3pPr>
            <a:lvl4pPr>
              <a:defRPr sz="2000">
                <a:solidFill>
                  <a:srgbClr val="002565"/>
                </a:solidFill>
                <a:latin typeface="Arial" charset="0"/>
              </a:defRPr>
            </a:lvl4pPr>
            <a:lvl5pPr>
              <a:defRPr sz="2000">
                <a:solidFill>
                  <a:srgbClr val="002565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rgbClr val="002565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rgbClr val="002565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rgbClr val="002565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rgbClr val="002565"/>
                </a:solidFill>
                <a:latin typeface="Arial" charset="0"/>
              </a:defRPr>
            </a:lvl9pPr>
          </a:lstStyle>
          <a:p>
            <a:fld id="{A1B2C075-FB01-4F85-BE17-B61D665C36C2}" type="slidenum">
              <a:rPr lang="cs-CZ" altLang="cs-CZ" sz="1400" smtClean="0">
                <a:solidFill>
                  <a:schemeClr val="tx1"/>
                </a:solidFill>
              </a:rPr>
              <a:pPr/>
              <a:t>14</a:t>
            </a:fld>
            <a:endParaRPr lang="cs-CZ" altLang="cs-CZ" sz="14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436381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720CF075-5C86-4573-8376-40B79EB41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/>
            </a:r>
            <a:br>
              <a:rPr lang="cs-CZ" b="1" dirty="0"/>
            </a:br>
            <a:r>
              <a:rPr lang="cs-CZ" b="1" dirty="0">
                <a:solidFill>
                  <a:srgbClr val="0070C0"/>
                </a:solidFill>
              </a:rPr>
              <a:t>Bariérová ošetřovací technika </a:t>
            </a:r>
            <a:r>
              <a:rPr lang="cs-CZ" b="1" dirty="0"/>
              <a:t/>
            </a:r>
            <a:br>
              <a:rPr lang="cs-CZ" b="1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04936D7A-0E50-4473-80BB-3C8A0ECE20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Tx/>
              <a:buNone/>
            </a:pPr>
            <a:r>
              <a:rPr lang="cs-CZ" altLang="cs-CZ" b="1" dirty="0"/>
              <a:t>=</a:t>
            </a:r>
          </a:p>
          <a:p>
            <a:pPr marL="0" indent="0" algn="ctr">
              <a:buFontTx/>
              <a:buNone/>
            </a:pPr>
            <a:r>
              <a:rPr lang="cs-CZ" altLang="cs-CZ" dirty="0"/>
              <a:t>bariérové ošetřovatelské postupy</a:t>
            </a:r>
          </a:p>
          <a:p>
            <a:pPr marL="0" indent="0" algn="ctr">
              <a:buFontTx/>
              <a:buNone/>
            </a:pPr>
            <a:r>
              <a:rPr lang="cs-CZ" altLang="cs-CZ" b="1" dirty="0"/>
              <a:t>=</a:t>
            </a:r>
            <a:r>
              <a:rPr lang="cs-CZ" altLang="cs-CZ" dirty="0"/>
              <a:t> </a:t>
            </a:r>
          </a:p>
          <a:p>
            <a:pPr marL="0" indent="0" algn="ctr">
              <a:buFontTx/>
              <a:buNone/>
            </a:pPr>
            <a:r>
              <a:rPr lang="cs-CZ" altLang="cs-CZ" dirty="0"/>
              <a:t>bariérový režim </a:t>
            </a:r>
          </a:p>
          <a:p>
            <a:pPr marL="0" indent="0" algn="ctr">
              <a:buFontTx/>
              <a:buNone/>
            </a:pPr>
            <a:r>
              <a:rPr lang="cs-CZ" altLang="cs-CZ" b="1" dirty="0"/>
              <a:t>= </a:t>
            </a:r>
          </a:p>
          <a:p>
            <a:pPr marL="0" indent="0" algn="ctr">
              <a:buFontTx/>
              <a:buNone/>
            </a:pPr>
            <a:r>
              <a:rPr lang="cs-CZ" altLang="cs-CZ" dirty="0"/>
              <a:t>soubor </a:t>
            </a:r>
            <a:r>
              <a:rPr lang="cs-CZ" altLang="cs-CZ" dirty="0" smtClean="0"/>
              <a:t>postupů</a:t>
            </a:r>
            <a:r>
              <a:rPr lang="cs-CZ" altLang="cs-CZ" dirty="0"/>
              <a:t>, které cíleně snižují riziko vzniku a </a:t>
            </a:r>
            <a:r>
              <a:rPr lang="cs-CZ" altLang="cs-CZ" dirty="0" smtClean="0"/>
              <a:t>nákaz spojených se zdravotní péčí</a:t>
            </a:r>
            <a:endParaRPr lang="cs-CZ" altLang="cs-CZ" dirty="0"/>
          </a:p>
          <a:p>
            <a:pPr marL="0" indent="0" algn="ctr">
              <a:buFontTx/>
              <a:buNone/>
            </a:pPr>
            <a:endParaRPr lang="cs-CZ" alt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60005308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09A9B65A-A57C-4746-8D93-0ED359891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/>
            </a:r>
            <a:br>
              <a:rPr lang="cs-CZ" b="1" dirty="0"/>
            </a:br>
            <a:r>
              <a:rPr lang="cs-CZ" b="1" dirty="0">
                <a:solidFill>
                  <a:srgbClr val="0070C0"/>
                </a:solidFill>
              </a:rPr>
              <a:t>Základní pravidla</a:t>
            </a:r>
            <a:r>
              <a:rPr lang="cs-CZ" b="1" dirty="0"/>
              <a:t/>
            </a:r>
            <a:br>
              <a:rPr lang="cs-CZ" b="1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394C1983-4371-4472-ABEC-EAFDC8397F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mytí a dezinfekce rukou personálu před a po kontaktu s pacientem</a:t>
            </a:r>
          </a:p>
          <a:p>
            <a:pPr>
              <a:defRPr/>
            </a:pPr>
            <a:r>
              <a:rPr lang="cs-CZ" dirty="0"/>
              <a:t>používání předepsaných ochranných pomůcek (ochranný oděv, ústenky, rukavice)</a:t>
            </a:r>
          </a:p>
          <a:p>
            <a:pPr>
              <a:defRPr/>
            </a:pPr>
            <a:r>
              <a:rPr lang="cs-CZ" dirty="0"/>
              <a:t>osobní hygiena personálu a důslednost při dodržování režimových opatření</a:t>
            </a:r>
          </a:p>
          <a:p>
            <a:pPr marL="0" indent="0" algn="ctr">
              <a:buFontTx/>
              <a:buNone/>
              <a:defRPr/>
            </a:pPr>
            <a:r>
              <a:rPr lang="cs-CZ" sz="2000" dirty="0">
                <a:solidFill>
                  <a:srgbClr val="FF0000"/>
                </a:solidFill>
              </a:rPr>
              <a:t>(převlékání pracovního oděvu, dezinfekce rukou, zákaz nošení hodinek, šperků a prstenů, dlouhých nehtů, konzumace stravy a nápojů a nošení osobních věcí do čistých provozů)</a:t>
            </a:r>
          </a:p>
          <a:p>
            <a:pPr>
              <a:defRPr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79668612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7000BFF7-4798-4034-A493-30A7C7AF2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/>
            </a:r>
            <a:br>
              <a:rPr lang="cs-CZ" b="1" dirty="0"/>
            </a:br>
            <a:r>
              <a:rPr lang="cs-CZ" b="1" dirty="0">
                <a:solidFill>
                  <a:srgbClr val="0070C0"/>
                </a:solidFill>
              </a:rPr>
              <a:t>Základní pravidla</a:t>
            </a:r>
            <a:r>
              <a:rPr lang="cs-CZ" b="1" dirty="0"/>
              <a:t/>
            </a:r>
            <a:br>
              <a:rPr lang="cs-CZ" b="1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B38DAA3C-7B49-4658-BD06-2EFC9D6572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dodržování zásad při manipulaci s prádlem (čistým i použitým)</a:t>
            </a:r>
          </a:p>
          <a:p>
            <a:r>
              <a:rPr lang="cs-CZ" altLang="cs-CZ" dirty="0"/>
              <a:t>dekontaminace použitých pomůcek, nástrojů, míst potřísněných biologickým materiálem</a:t>
            </a:r>
          </a:p>
          <a:p>
            <a:r>
              <a:rPr lang="cs-CZ" altLang="cs-CZ" dirty="0"/>
              <a:t>hygienická manipulace se stravou (transport, podávání, provoz čajových kuchyněk)</a:t>
            </a:r>
          </a:p>
          <a:p>
            <a:endParaRPr lang="cs-CZ" alt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9218" name="Picture 2" descr="http://www.healthmatters.cz/wp-content/uploads/2016/05/vyznamne_dny_ruc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9" y="4869780"/>
            <a:ext cx="1584176" cy="1556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874837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043819F8-E489-4A07-93EC-5ABA1A0F1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/>
            </a:r>
            <a:br>
              <a:rPr lang="cs-CZ" b="1" dirty="0"/>
            </a:br>
            <a:r>
              <a:rPr lang="cs-CZ" b="1" dirty="0">
                <a:solidFill>
                  <a:srgbClr val="0070C0"/>
                </a:solidFill>
              </a:rPr>
              <a:t>Základní pravidla</a:t>
            </a:r>
            <a:r>
              <a:rPr lang="cs-CZ" b="1" dirty="0"/>
              <a:t/>
            </a:r>
            <a:br>
              <a:rPr lang="cs-CZ" b="1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C6AEEBA2-AC86-44C2-BBD7-A06BF79303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altLang="cs-CZ" dirty="0" smtClean="0"/>
              <a:t>zabránění vzniku infekčních aerosolů a infekčního prachu vhodnými ošetřovacími a úklidovými postupy</a:t>
            </a:r>
          </a:p>
          <a:p>
            <a:r>
              <a:rPr lang="cs-CZ" altLang="cs-CZ" dirty="0" smtClean="0"/>
              <a:t>používání </a:t>
            </a:r>
            <a:r>
              <a:rPr lang="cs-CZ" altLang="cs-CZ" dirty="0"/>
              <a:t>individuálních pomůcek pouze pro konkrétního klienta</a:t>
            </a:r>
          </a:p>
          <a:p>
            <a:r>
              <a:rPr lang="cs-CZ" altLang="cs-CZ" dirty="0"/>
              <a:t>důsledná sterilizace nástrojů, pomůcek a zdravotnického materiálu</a:t>
            </a:r>
          </a:p>
          <a:p>
            <a:r>
              <a:rPr lang="cs-CZ" altLang="cs-CZ" dirty="0"/>
              <a:t>preferování jednorázových pomůcek</a:t>
            </a:r>
          </a:p>
          <a:p>
            <a:r>
              <a:rPr lang="cs-CZ" altLang="cs-CZ" dirty="0"/>
              <a:t>úklid a dezinfekce prostředí a </a:t>
            </a:r>
            <a:r>
              <a:rPr lang="cs-CZ" altLang="cs-CZ" dirty="0" smtClean="0"/>
              <a:t>pomůcek</a:t>
            </a:r>
          </a:p>
          <a:p>
            <a:pPr marL="0" indent="0">
              <a:buNone/>
            </a:pPr>
            <a:endParaRPr lang="cs-CZ" altLang="cs-CZ" dirty="0" smtClean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8194" name="Picture 2" descr="Služby | LR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373216"/>
            <a:ext cx="1556172" cy="1255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5805330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="" xmlns:a16="http://schemas.microsoft.com/office/drawing/2014/main" id="{790D81DE-4CD9-4735-BD6C-A7A9EDAD0D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658" y="2142632"/>
            <a:ext cx="8632684" cy="257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289142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0070C0"/>
                </a:solidFill>
              </a:rPr>
              <a:t>Ochrana veřejného zdraví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zák. č. 258/2000 Sb.</a:t>
            </a:r>
            <a:r>
              <a:rPr lang="cs-CZ" dirty="0"/>
              <a:t>, o ochraně veřejného zdraví, ve znění pozdějších předpisů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 algn="just">
              <a:buNone/>
            </a:pPr>
            <a:r>
              <a:rPr lang="cs-CZ" dirty="0">
                <a:solidFill>
                  <a:srgbClr val="00B050"/>
                </a:solidFill>
              </a:rPr>
              <a:t>„</a:t>
            </a:r>
            <a:r>
              <a:rPr lang="cs-CZ" b="1" dirty="0">
                <a:solidFill>
                  <a:srgbClr val="00B050"/>
                </a:solidFill>
              </a:rPr>
              <a:t>S</a:t>
            </a:r>
            <a:r>
              <a:rPr lang="cs-CZ" b="1" i="1" dirty="0">
                <a:solidFill>
                  <a:srgbClr val="00B050"/>
                </a:solidFill>
              </a:rPr>
              <a:t>ouhrn činností a opatření k vytváření a ochraně zdravých životních a pracovních podmínek …“ 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01528599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 dirty="0">
                <a:solidFill>
                  <a:srgbClr val="0070C0"/>
                </a:solidFill>
              </a:rPr>
              <a:t>Na co si dát pozor, …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Dezinfekce</a:t>
            </a:r>
          </a:p>
          <a:p>
            <a:r>
              <a:rPr lang="cs-CZ" b="1" dirty="0"/>
              <a:t>Dekontaminace nástrojů a pomůcek</a:t>
            </a:r>
          </a:p>
          <a:p>
            <a:r>
              <a:rPr lang="cs-CZ" b="1" dirty="0"/>
              <a:t>Sterilizace</a:t>
            </a:r>
          </a:p>
          <a:p>
            <a:r>
              <a:rPr lang="cs-CZ" b="1" dirty="0"/>
              <a:t>Dodržování zásad asepse</a:t>
            </a:r>
          </a:p>
          <a:p>
            <a:r>
              <a:rPr lang="cs-CZ" b="1" dirty="0"/>
              <a:t>Manipulace s prádlem</a:t>
            </a:r>
          </a:p>
          <a:p>
            <a:r>
              <a:rPr lang="cs-CZ" b="1" dirty="0"/>
              <a:t>Manipulace s odpadem</a:t>
            </a:r>
          </a:p>
          <a:p>
            <a:r>
              <a:rPr lang="cs-CZ" b="1" dirty="0"/>
              <a:t>Úklid 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32656"/>
            <a:ext cx="2029756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786430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0070C0"/>
                </a:solidFill>
              </a:rPr>
              <a:t>Dezinfekce, dekontaminace nástrojů a pomůcek</a:t>
            </a:r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204864"/>
            <a:ext cx="4040188" cy="30308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Zástupný symbol pro obsah 11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204864"/>
            <a:ext cx="4041775" cy="30313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204864"/>
            <a:ext cx="641226" cy="64122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4581128"/>
            <a:ext cx="639515" cy="639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859196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Zástupný symbol pro obsah 10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060848"/>
            <a:ext cx="4040188" cy="30301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Zástupný symbol pro obsah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411" y="2060848"/>
            <a:ext cx="4326631" cy="3042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Šipka dolů 6"/>
          <p:cNvSpPr/>
          <p:nvPr/>
        </p:nvSpPr>
        <p:spPr>
          <a:xfrm>
            <a:off x="3192729" y="242322"/>
            <a:ext cx="2592288" cy="2148326"/>
          </a:xfrm>
          <a:prstGeom prst="downArrow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ovéPole 2"/>
          <p:cNvSpPr txBox="1"/>
          <p:nvPr/>
        </p:nvSpPr>
        <p:spPr>
          <a:xfrm>
            <a:off x="3912809" y="548680"/>
            <a:ext cx="11521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/>
              <a:t>pomůcky pro osobní hygienu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260" y="4005064"/>
            <a:ext cx="641226" cy="641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465659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 dirty="0">
                <a:solidFill>
                  <a:srgbClr val="0070C0"/>
                </a:solidFill>
              </a:rPr>
              <a:t>Dodržování zásad asepse</a:t>
            </a:r>
          </a:p>
        </p:txBody>
      </p:sp>
      <p:pic>
        <p:nvPicPr>
          <p:cNvPr id="12" name="Zástupný symbol pro obsah 11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276872"/>
            <a:ext cx="4038600" cy="3096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62" y="2276873"/>
            <a:ext cx="4035902" cy="30584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06368">
            <a:off x="7056857" y="292206"/>
            <a:ext cx="1728192" cy="1575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276872"/>
            <a:ext cx="641226" cy="641226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4437112"/>
            <a:ext cx="639515" cy="639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322442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16"/>
          <a:stretch/>
        </p:blipFill>
        <p:spPr>
          <a:xfrm>
            <a:off x="395536" y="1196752"/>
            <a:ext cx="3714901" cy="2506141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284984"/>
            <a:ext cx="4176142" cy="2534270"/>
          </a:xfr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3068960"/>
            <a:ext cx="641226" cy="641226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5229200"/>
            <a:ext cx="639515" cy="639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034983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21" y="2351242"/>
            <a:ext cx="3761558" cy="30238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549" y="2348194"/>
            <a:ext cx="4035902" cy="3029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7" name="Šipka dolů 6"/>
          <p:cNvSpPr/>
          <p:nvPr/>
        </p:nvSpPr>
        <p:spPr>
          <a:xfrm>
            <a:off x="3203848" y="260648"/>
            <a:ext cx="2592288" cy="2148326"/>
          </a:xfrm>
          <a:prstGeom prst="downArrow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3923928" y="548680"/>
            <a:ext cx="11521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/>
              <a:t>pracovní plochy dle účelu využití</a:t>
            </a: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379" y="4437112"/>
            <a:ext cx="641226" cy="641226"/>
          </a:xfrm>
          <a:prstGeom prst="rect">
            <a:avLst/>
          </a:prstGeom>
        </p:spPr>
      </p:pic>
      <p:cxnSp>
        <p:nvCxnSpPr>
          <p:cNvPr id="9" name="Přímá spojnice se šipkou 8"/>
          <p:cNvCxnSpPr/>
          <p:nvPr/>
        </p:nvCxnSpPr>
        <p:spPr>
          <a:xfrm flipH="1">
            <a:off x="7812360" y="2465655"/>
            <a:ext cx="360040" cy="469954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7260397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49" y="2348194"/>
            <a:ext cx="4035902" cy="3029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4" name="Šipka dolů 3"/>
          <p:cNvSpPr/>
          <p:nvPr/>
        </p:nvSpPr>
        <p:spPr>
          <a:xfrm>
            <a:off x="3023828" y="421401"/>
            <a:ext cx="3096344" cy="2376264"/>
          </a:xfrm>
          <a:prstGeom prst="downArrow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3743908" y="1006379"/>
            <a:ext cx="16561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/>
              <a:t>individualizace pomůcek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426" y="4581128"/>
            <a:ext cx="641226" cy="641226"/>
          </a:xfrm>
          <a:prstGeom prst="rect">
            <a:avLst/>
          </a:prstGeom>
        </p:spPr>
      </p:pic>
      <p:cxnSp>
        <p:nvCxnSpPr>
          <p:cNvPr id="9" name="Přímá spojnice se šipkou 8"/>
          <p:cNvCxnSpPr/>
          <p:nvPr/>
        </p:nvCxnSpPr>
        <p:spPr>
          <a:xfrm flipH="1">
            <a:off x="6516216" y="2797665"/>
            <a:ext cx="648072" cy="919367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5851097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8706"/>
            <a:ext cx="4038600" cy="3028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Šipka dolů 7"/>
          <p:cNvSpPr/>
          <p:nvPr/>
        </p:nvSpPr>
        <p:spPr>
          <a:xfrm>
            <a:off x="3023828" y="421401"/>
            <a:ext cx="3096344" cy="2376264"/>
          </a:xfrm>
          <a:prstGeom prst="downArrow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ovéPole 2"/>
          <p:cNvSpPr txBox="1"/>
          <p:nvPr/>
        </p:nvSpPr>
        <p:spPr>
          <a:xfrm>
            <a:off x="3851920" y="908720"/>
            <a:ext cx="1440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/>
              <a:t>osobní hygiena zaměstnanců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541" y="3212976"/>
            <a:ext cx="641226" cy="641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111035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075240" cy="779686"/>
          </a:xfrm>
        </p:spPr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0070C0"/>
                </a:solidFill>
              </a:rPr>
              <a:t>Manipulace s prádlem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cs-CZ" sz="3200" b="1" dirty="0"/>
              <a:t>Prádlo infekční = </a:t>
            </a:r>
            <a:r>
              <a:rPr lang="cs-CZ" sz="3200" b="1" i="1" dirty="0">
                <a:solidFill>
                  <a:srgbClr val="00B050"/>
                </a:solidFill>
              </a:rPr>
              <a:t>jakékoliv prádlo kontaminované biologickým materiálem !!!!</a:t>
            </a:r>
          </a:p>
        </p:txBody>
      </p:sp>
      <p:pic>
        <p:nvPicPr>
          <p:cNvPr id="9" name="Zástupný symbol pro obsah 8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53"/>
          <a:stretch/>
        </p:blipFill>
        <p:spPr>
          <a:xfrm>
            <a:off x="3707904" y="1628800"/>
            <a:ext cx="5111750" cy="33218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8899513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Zástupný symbol pro obsah 9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1998867"/>
            <a:ext cx="4040188" cy="30301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79946"/>
            <a:ext cx="4041775" cy="30298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717032"/>
            <a:ext cx="641226" cy="641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295558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 fontScale="90000"/>
          </a:bodyPr>
          <a:lstStyle/>
          <a:p>
            <a:r>
              <a:rPr lang="cs-CZ" b="1" dirty="0"/>
              <a:t/>
            </a:r>
            <a:br>
              <a:rPr lang="cs-CZ" b="1" dirty="0"/>
            </a:br>
            <a:r>
              <a:rPr lang="cs-CZ" b="1" dirty="0">
                <a:solidFill>
                  <a:srgbClr val="0070C0"/>
                </a:solidFill>
              </a:rPr>
              <a:t>PŘEDCHÁZENÍ VZNIKU A ŠÍŘENÍ INFEKČNÍCH ONEMOCNĚNÍ </a:t>
            </a:r>
            <a:r>
              <a:rPr lang="cs-CZ" b="1" dirty="0"/>
              <a:t/>
            </a:r>
            <a:br>
              <a:rPr lang="cs-CZ" b="1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endParaRPr lang="cs-CZ" sz="2200" dirty="0"/>
          </a:p>
          <a:p>
            <a:pPr lvl="0" algn="just"/>
            <a:r>
              <a:rPr lang="cs-CZ" sz="3600" b="1" dirty="0"/>
              <a:t>Dodržování provozního řádu</a:t>
            </a:r>
          </a:p>
          <a:p>
            <a:pPr lvl="0" algn="just"/>
            <a:r>
              <a:rPr lang="cs-CZ" sz="3600" b="1" dirty="0"/>
              <a:t>Očkování </a:t>
            </a:r>
          </a:p>
          <a:p>
            <a:pPr lvl="0" algn="just"/>
            <a:r>
              <a:rPr lang="cs-CZ" sz="3600" b="1" dirty="0"/>
              <a:t>DDD</a:t>
            </a:r>
          </a:p>
        </p:txBody>
      </p:sp>
      <p:pic>
        <p:nvPicPr>
          <p:cNvPr id="3076" name="Picture 4" descr="Výsledek obrázku pro dezinsekc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789040"/>
            <a:ext cx="6568827" cy="212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284945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8706"/>
            <a:ext cx="4038600" cy="3028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Šipka dolů 6"/>
          <p:cNvSpPr/>
          <p:nvPr/>
        </p:nvSpPr>
        <p:spPr>
          <a:xfrm>
            <a:off x="3356864" y="445638"/>
            <a:ext cx="2430270" cy="2376264"/>
          </a:xfrm>
          <a:prstGeom prst="downArrow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3851920" y="764704"/>
            <a:ext cx="14401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/>
              <a:t>použití vhodného obalu</a:t>
            </a:r>
          </a:p>
          <a:p>
            <a:pPr algn="ctr"/>
            <a:endParaRPr lang="cs-CZ" b="1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541" y="4293096"/>
            <a:ext cx="641226" cy="641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201050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92696"/>
            <a:ext cx="4038600" cy="3028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717" y="692696"/>
            <a:ext cx="4038600" cy="3028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154" y="4149080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780928"/>
            <a:ext cx="639515" cy="639515"/>
          </a:xfrm>
          <a:prstGeom prst="rect">
            <a:avLst/>
          </a:prstGeom>
        </p:spPr>
      </p:pic>
      <p:sp>
        <p:nvSpPr>
          <p:cNvPr id="4" name="Ovál 3"/>
          <p:cNvSpPr/>
          <p:nvPr/>
        </p:nvSpPr>
        <p:spPr>
          <a:xfrm>
            <a:off x="2715653" y="3881479"/>
            <a:ext cx="3632125" cy="2591433"/>
          </a:xfrm>
          <a:prstGeom prst="ellipse">
            <a:avLst/>
          </a:prstGeom>
          <a:noFill/>
          <a:ln w="571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6301534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64" y="1600200"/>
            <a:ext cx="3394472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0070C0"/>
                </a:solidFill>
              </a:rPr>
              <a:t>Úklid</a:t>
            </a:r>
          </a:p>
        </p:txBody>
      </p:sp>
      <p:pic>
        <p:nvPicPr>
          <p:cNvPr id="9" name="Picture 4" descr="pravidelne-uklidy-dede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12089">
            <a:off x="6239822" y="342019"/>
            <a:ext cx="2374900" cy="1366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9752" y="4221088"/>
            <a:ext cx="852977" cy="852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193113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Postup při zvýšeném výskytu onemocnění</a:t>
            </a:r>
            <a:endParaRPr lang="cs-CZ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268960"/>
          </a:xfrm>
        </p:spPr>
        <p:txBody>
          <a:bodyPr>
            <a:normAutofit lnSpcReduction="10000"/>
          </a:bodyPr>
          <a:lstStyle/>
          <a:p>
            <a:pPr algn="just"/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hlásit událost na příslušnou hygienickou stanici</a:t>
            </a:r>
          </a:p>
          <a:p>
            <a:pPr algn="just"/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zajistit odběr biologického materiálu </a:t>
            </a:r>
          </a:p>
          <a:p>
            <a:pPr algn="just"/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stanovit 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protiepidemická 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opatření</a:t>
            </a:r>
          </a:p>
          <a:p>
            <a:pPr algn="just"/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kontrola dodržování těchto opatření</a:t>
            </a:r>
          </a:p>
          <a:p>
            <a:pPr algn="just"/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OOPP (dostupnost, zásoby, používání)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Příprava na dezinfekci nemocnice v Kongu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869160"/>
            <a:ext cx="2924324" cy="1406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istorie morových epidemií - Časopis Vesmí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791318"/>
            <a:ext cx="2232248" cy="1562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5999482"/>
      </p:ext>
    </p:extLst>
  </p:cSld>
  <p:clrMapOvr>
    <a:masterClrMapping/>
  </p:clrMapOvr>
  <p:transition spd="slow">
    <p:pull dir="ld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1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Děkuji za pozornost.</a:t>
            </a:r>
          </a:p>
          <a:p>
            <a:pPr marL="0" indent="0">
              <a:buNone/>
            </a:pPr>
            <a:endParaRPr lang="cs-CZ" sz="4400" b="1" dirty="0"/>
          </a:p>
          <a:p>
            <a:pPr marL="0" indent="0">
              <a:buNone/>
            </a:pPr>
            <a:r>
              <a:rPr lang="cs-CZ" sz="4400" b="1" dirty="0"/>
              <a:t>	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356992"/>
            <a:ext cx="3563434" cy="19571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2203910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0070C0"/>
                </a:solidFill>
              </a:rPr>
              <a:t>Provozní řád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cs-CZ" b="1" dirty="0"/>
              <a:t>zák. č. 258/2000 Sb., o ochraně veřejného zdraví</a:t>
            </a:r>
            <a:r>
              <a:rPr lang="cs-CZ" dirty="0"/>
              <a:t>, ve znění pozdějších předpisů </a:t>
            </a:r>
          </a:p>
          <a:p>
            <a:pPr algn="just">
              <a:buFont typeface="Wingdings" pitchFamily="2" charset="2"/>
              <a:buChar char="ü"/>
            </a:pPr>
            <a:r>
              <a:rPr lang="cs-CZ" b="1" dirty="0"/>
              <a:t>§ 15 </a:t>
            </a:r>
            <a:r>
              <a:rPr lang="cs-CZ" dirty="0"/>
              <a:t>poskytovatel </a:t>
            </a:r>
            <a:r>
              <a:rPr lang="cs-CZ" dirty="0" err="1"/>
              <a:t>zdr</a:t>
            </a:r>
            <a:r>
              <a:rPr lang="cs-CZ" dirty="0"/>
              <a:t>. služeb nebo poskytovatel soc. služeb (</a:t>
            </a:r>
            <a:r>
              <a:rPr lang="cs-CZ" dirty="0" err="1"/>
              <a:t>týd</a:t>
            </a:r>
            <a:r>
              <a:rPr lang="cs-CZ" dirty="0"/>
              <a:t>. stacionáře, DZP, DZR) jsou povinni činit hygienická a protiepidemická opatření k předcházení vzniku a šíření infekce spojené se zdravotní péčí</a:t>
            </a:r>
          </a:p>
          <a:p>
            <a:pPr algn="just">
              <a:buFont typeface="Wingdings" pitchFamily="2" charset="2"/>
              <a:buChar char="ü"/>
            </a:pPr>
            <a:r>
              <a:rPr lang="cs-CZ" b="1" dirty="0"/>
              <a:t>§ 100 </a:t>
            </a:r>
            <a:r>
              <a:rPr lang="cs-CZ" dirty="0"/>
              <a:t>činnosti, k nimiž je potřeba vypracovat PŘ a předložit ho ke schválení OOVZ, lze zahájit až poté, kdy byl provozní řád uvedený OOVZ schválen. </a:t>
            </a:r>
            <a:r>
              <a:rPr lang="cs-CZ" b="1" dirty="0"/>
              <a:t>Osoby, které mají povinnost vypracovat PŘ, jsou povinny seznámit s ním své zaměstnance a další osoby, které pracují na jejich pracovištích</a:t>
            </a:r>
            <a:r>
              <a:rPr lang="cs-CZ" dirty="0"/>
              <a:t> provést jeho změnu v případě významných změn provozu, a zajistit a kontrolovat jeho dodržování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60648"/>
            <a:ext cx="831889" cy="1283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6737444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r>
              <a:rPr lang="cs-CZ" sz="3600" b="1" dirty="0" err="1"/>
              <a:t>vyhl</a:t>
            </a:r>
            <a:r>
              <a:rPr lang="cs-CZ" sz="3600" b="1" dirty="0"/>
              <a:t>. č. 306/2012 Sb., </a:t>
            </a:r>
            <a:r>
              <a:rPr lang="cs-CZ" sz="3600" dirty="0"/>
              <a:t>o podmínkách předcházení vzniku a šíření infekčních onemocnění a o hygienických požadavcích na provoz zdravotnických zařízení a </a:t>
            </a:r>
            <a:r>
              <a:rPr lang="cs-CZ" sz="3600" b="1" dirty="0"/>
              <a:t>ústavů sociální péče </a:t>
            </a:r>
          </a:p>
          <a:p>
            <a:pPr marL="0" indent="0">
              <a:buNone/>
            </a:pPr>
            <a:endParaRPr lang="cs-CZ" sz="3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9805" y="4149080"/>
            <a:ext cx="1276244" cy="1969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7656219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cs-CZ" b="1" dirty="0"/>
              <a:t>Příloha č. 1 </a:t>
            </a:r>
            <a:r>
              <a:rPr lang="cs-CZ" dirty="0"/>
              <a:t>– seznam </a:t>
            </a:r>
            <a:r>
              <a:rPr lang="cs-CZ" dirty="0" err="1"/>
              <a:t>inf</a:t>
            </a:r>
            <a:r>
              <a:rPr lang="cs-CZ" dirty="0"/>
              <a:t>. </a:t>
            </a:r>
            <a:r>
              <a:rPr lang="cs-CZ" dirty="0" err="1"/>
              <a:t>onem</a:t>
            </a:r>
            <a:r>
              <a:rPr lang="cs-CZ" dirty="0"/>
              <a:t>., které se hlásí OOVZ až při hromadném výskytu (např. </a:t>
            </a:r>
            <a:r>
              <a:rPr lang="cs-CZ" b="1" dirty="0"/>
              <a:t>akutní respirační onemocnění vč. chřipky a chřipce </a:t>
            </a:r>
            <a:r>
              <a:rPr lang="cs-CZ" b="1" dirty="0" smtClean="0"/>
              <a:t>podobných)</a:t>
            </a:r>
            <a:endParaRPr lang="cs-CZ" b="1" dirty="0"/>
          </a:p>
          <a:p>
            <a:pPr marL="0" indent="0" algn="just">
              <a:buNone/>
            </a:pPr>
            <a:r>
              <a:rPr lang="cs-CZ" dirty="0"/>
              <a:t>Příloha č. 2 – seznam </a:t>
            </a:r>
            <a:r>
              <a:rPr lang="cs-CZ" dirty="0" err="1"/>
              <a:t>inf</a:t>
            </a:r>
            <a:r>
              <a:rPr lang="cs-CZ" dirty="0"/>
              <a:t>. </a:t>
            </a:r>
            <a:r>
              <a:rPr lang="cs-CZ" dirty="0" err="1"/>
              <a:t>onem</a:t>
            </a:r>
            <a:r>
              <a:rPr lang="cs-CZ" dirty="0"/>
              <a:t>., při nichž se nařizuje izolace na lůžkových odděleních nemocnic nebo léčebných ústavů, a nemocí, jejichž léčení je povinné</a:t>
            </a:r>
          </a:p>
          <a:p>
            <a:pPr marL="0" indent="0" algn="just">
              <a:buNone/>
            </a:pPr>
            <a:r>
              <a:rPr lang="cs-CZ" b="1" dirty="0"/>
              <a:t>Příloha č. 3 </a:t>
            </a:r>
            <a:r>
              <a:rPr lang="cs-CZ" dirty="0"/>
              <a:t>– hygienické požadavky na příjem a ošetřování pacientů do zdrav. zařízení </a:t>
            </a:r>
          </a:p>
          <a:p>
            <a:pPr marL="0" indent="0" algn="just">
              <a:buNone/>
            </a:pPr>
            <a:r>
              <a:rPr lang="cs-CZ" b="1" dirty="0"/>
              <a:t>Příloha č. 4 </a:t>
            </a:r>
            <a:r>
              <a:rPr lang="cs-CZ" dirty="0"/>
              <a:t>– sterilizace, VSD, dezinfekce, …</a:t>
            </a:r>
          </a:p>
          <a:p>
            <a:pPr marL="0" indent="0" algn="just">
              <a:buNone/>
            </a:pPr>
            <a:r>
              <a:rPr lang="cs-CZ" b="1" dirty="0"/>
              <a:t>Příloha č. 5 </a:t>
            </a:r>
            <a:r>
              <a:rPr lang="cs-CZ" dirty="0"/>
              <a:t>– zacházení s prádlem a praní prádla ze zdravotnických zařízeních </a:t>
            </a:r>
          </a:p>
        </p:txBody>
      </p:sp>
    </p:spTree>
    <p:extLst>
      <p:ext uri="{BB962C8B-B14F-4D97-AF65-F5344CB8AC3E}">
        <p14:creationId xmlns:p14="http://schemas.microsoft.com/office/powerpoint/2010/main" val="187631701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 fontScale="85000" lnSpcReduction="10000"/>
          </a:bodyPr>
          <a:lstStyle/>
          <a:p>
            <a:pPr algn="just"/>
            <a:endParaRPr lang="cs-CZ" sz="4100" b="1" dirty="0"/>
          </a:p>
          <a:p>
            <a:pPr algn="just"/>
            <a:r>
              <a:rPr lang="cs-CZ" sz="4100" b="1" dirty="0" err="1"/>
              <a:t>vyhl</a:t>
            </a:r>
            <a:r>
              <a:rPr lang="cs-CZ" sz="4100" b="1" dirty="0"/>
              <a:t>. č. 537/2006 Sb., </a:t>
            </a:r>
            <a:r>
              <a:rPr lang="cs-CZ" sz="4100" dirty="0"/>
              <a:t>o očkování proti infekčním nemocem, v platném znění</a:t>
            </a:r>
          </a:p>
          <a:p>
            <a:pPr marL="0" indent="0" algn="just">
              <a:buNone/>
            </a:pPr>
            <a:endParaRPr lang="cs-CZ" b="1" dirty="0"/>
          </a:p>
          <a:p>
            <a:pPr marL="0" indent="0" algn="just">
              <a:buNone/>
            </a:pPr>
            <a:r>
              <a:rPr lang="cs-CZ" sz="4000" b="1" dirty="0"/>
              <a:t>Zaměstnanci:</a:t>
            </a:r>
            <a:endParaRPr lang="cs-CZ" sz="4000" dirty="0"/>
          </a:p>
          <a:p>
            <a:pPr algn="just">
              <a:buFont typeface="Wingdings" pitchFamily="2" charset="2"/>
              <a:buChar char="ü"/>
            </a:pPr>
            <a:r>
              <a:rPr lang="cs-CZ" sz="4000" dirty="0"/>
              <a:t>zaměstnanci činní při vyšetřování a ošetřování fyzických osob, o něž mají pečovat, a zaměstnanci manipulující se specifickým odpadem jsou povinni podrobit se očkování proti virové </a:t>
            </a:r>
            <a:r>
              <a:rPr lang="cs-CZ" sz="4000" b="1" i="1" dirty="0"/>
              <a:t>hepatitidě typu B</a:t>
            </a:r>
          </a:p>
          <a:p>
            <a:pPr marL="0" indent="0" algn="just">
              <a:buNone/>
            </a:pPr>
            <a:endParaRPr lang="cs-CZ" sz="4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1043073" cy="1046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2294324"/>
            <a:ext cx="759881" cy="1172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2803233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836712"/>
            <a:ext cx="8229600" cy="5289451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cs-CZ" sz="4500" b="1" dirty="0" smtClean="0"/>
              <a:t>Klienti:</a:t>
            </a:r>
            <a:endParaRPr lang="cs-CZ" sz="4500" dirty="0"/>
          </a:p>
          <a:p>
            <a:pPr algn="just">
              <a:buFont typeface="Wingdings" pitchFamily="2" charset="2"/>
              <a:buChar char="ü"/>
            </a:pPr>
            <a:r>
              <a:rPr lang="cs-CZ" sz="4000" b="1" dirty="0" smtClean="0"/>
              <a:t>všichni </a:t>
            </a:r>
            <a:r>
              <a:rPr lang="cs-CZ" sz="4000" b="1" dirty="0"/>
              <a:t>klienti </a:t>
            </a:r>
            <a:r>
              <a:rPr lang="cs-CZ" sz="4000" b="1" dirty="0" smtClean="0"/>
              <a:t>DZP a DZR </a:t>
            </a:r>
            <a:r>
              <a:rPr lang="cs-CZ" sz="4000" dirty="0"/>
              <a:t>jsou povinni se podrobit očkování  </a:t>
            </a:r>
            <a:r>
              <a:rPr lang="cs-CZ" sz="4000" dirty="0" smtClean="0"/>
              <a:t> proti </a:t>
            </a:r>
            <a:r>
              <a:rPr lang="cs-CZ" sz="4000" b="1" i="1" dirty="0"/>
              <a:t>virové hepatitidě typu B</a:t>
            </a:r>
          </a:p>
          <a:p>
            <a:pPr algn="just">
              <a:buFont typeface="Wingdings" pitchFamily="2" charset="2"/>
              <a:buChar char="ü"/>
            </a:pPr>
            <a:r>
              <a:rPr lang="cs-CZ" sz="4000" dirty="0" smtClean="0"/>
              <a:t>všichni </a:t>
            </a:r>
            <a:r>
              <a:rPr lang="cs-CZ" sz="4000" b="1" dirty="0"/>
              <a:t>klienti domova pro seniory </a:t>
            </a:r>
            <a:r>
              <a:rPr lang="cs-CZ" sz="4000" dirty="0"/>
              <a:t>jsou povinni podrobit se očkování proti nákazám vyvolaným </a:t>
            </a:r>
            <a:r>
              <a:rPr lang="cs-CZ" sz="4000" b="1" i="1" dirty="0"/>
              <a:t>Streptokokem pneumonie</a:t>
            </a:r>
            <a:r>
              <a:rPr lang="cs-CZ" sz="4000" dirty="0"/>
              <a:t>, dále </a:t>
            </a:r>
            <a:r>
              <a:rPr lang="cs-CZ" sz="4000" b="1" dirty="0"/>
              <a:t>osoby umístěné v domově se zvláštním režimem</a:t>
            </a:r>
            <a:r>
              <a:rPr lang="cs-CZ" sz="4000" dirty="0"/>
              <a:t>, pokud tyto fyzické osoby </a:t>
            </a:r>
            <a:r>
              <a:rPr lang="cs-CZ" sz="4000" dirty="0" smtClean="0"/>
              <a:t>trpí </a:t>
            </a:r>
            <a:r>
              <a:rPr lang="cs-CZ" sz="4000" dirty="0"/>
              <a:t>chronickým nespecifickým onemocněním dýchacích cest, chronickým onemocněním srdce, cév nebo ledvin nebo diabetem léčeným </a:t>
            </a:r>
            <a:r>
              <a:rPr lang="cs-CZ" sz="4000" dirty="0" smtClean="0"/>
              <a:t>insulinem</a:t>
            </a:r>
          </a:p>
          <a:p>
            <a:pPr marL="0" indent="0" algn="just">
              <a:buNone/>
            </a:pPr>
            <a:endParaRPr lang="cs-CZ" sz="4000" dirty="0" smtClean="0"/>
          </a:p>
          <a:p>
            <a:pPr marL="0" indent="0" algn="just">
              <a:buNone/>
            </a:pPr>
            <a:r>
              <a:rPr lang="cs-CZ" sz="4000" dirty="0" smtClean="0"/>
              <a:t>V</a:t>
            </a:r>
            <a:r>
              <a:rPr lang="cs-CZ" sz="4000" dirty="0"/>
              <a:t> rámci </a:t>
            </a:r>
            <a:r>
              <a:rPr lang="cs-CZ" sz="4000" b="1" dirty="0"/>
              <a:t>prevence</a:t>
            </a:r>
            <a:r>
              <a:rPr lang="cs-CZ" sz="4000" dirty="0"/>
              <a:t> infekčního onemocnění </a:t>
            </a:r>
            <a:r>
              <a:rPr lang="cs-CZ" sz="4000" dirty="0" smtClean="0"/>
              <a:t>je doporučováno </a:t>
            </a:r>
            <a:r>
              <a:rPr lang="cs-CZ" sz="4000" b="1" i="1" dirty="0" smtClean="0"/>
              <a:t>očkování </a:t>
            </a:r>
            <a:r>
              <a:rPr lang="cs-CZ" sz="4000" b="1" i="1" dirty="0"/>
              <a:t>proti </a:t>
            </a:r>
            <a:r>
              <a:rPr lang="cs-CZ" sz="4000" b="1" i="1" dirty="0" smtClean="0"/>
              <a:t>chřipce.</a:t>
            </a:r>
            <a:endParaRPr lang="cs-CZ" sz="4000" dirty="0"/>
          </a:p>
          <a:p>
            <a:pPr marL="0" indent="0" algn="just">
              <a:buNone/>
            </a:pPr>
            <a:endParaRPr lang="cs-CZ" sz="2800" dirty="0"/>
          </a:p>
          <a:p>
            <a:pPr marL="0" indent="0" algn="just">
              <a:buNone/>
            </a:pPr>
            <a:endParaRPr lang="cs-CZ" sz="2800" dirty="0"/>
          </a:p>
          <a:p>
            <a:pPr marL="0" indent="0" algn="just">
              <a:buNone/>
            </a:pP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1600980399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r>
              <a:rPr lang="cs-CZ" b="1" dirty="0"/>
              <a:t>zák. č. 185/2001 Sb.</a:t>
            </a:r>
            <a:r>
              <a:rPr lang="cs-CZ" dirty="0"/>
              <a:t>, o odpadech, ve znění pozdějších předpisů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645024"/>
            <a:ext cx="2296493" cy="1853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48680"/>
            <a:ext cx="1244036" cy="1919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4452811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zentace světlé pozadí se zápatím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 světlé pozadí se zápatím</Template>
  <TotalTime>1316</TotalTime>
  <Words>921</Words>
  <Application>Microsoft Office PowerPoint</Application>
  <PresentationFormat>Předvádění na obrazovce (4:3)</PresentationFormat>
  <Paragraphs>130</Paragraphs>
  <Slides>34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34</vt:i4>
      </vt:variant>
    </vt:vector>
  </HeadingPairs>
  <TitlesOfParts>
    <vt:vector size="35" baseType="lpstr">
      <vt:lpstr>Prezentace světlé pozadí se zápatím</vt:lpstr>
      <vt:lpstr>Ochrana veřejného zdraví Předcházení vzniku a šíření infekčního onemocnění  Přijetí pacienta/klienta s MRSA Bariérová ošetřovací technika</vt:lpstr>
      <vt:lpstr>Ochrana veřejného zdraví</vt:lpstr>
      <vt:lpstr> PŘEDCHÁZENÍ VZNIKU A ŠÍŘENÍ INFEKČNÍCH ONEMOCNĚNÍ  </vt:lpstr>
      <vt:lpstr>Provozní řád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MRSA</vt:lpstr>
      <vt:lpstr>MRSA - příznaky</vt:lpstr>
      <vt:lpstr>MRSA – zdroj infekce a cesta přenosu</vt:lpstr>
      <vt:lpstr>MRSA - léčba</vt:lpstr>
      <vt:lpstr>Přijetí klienta s MRSA</vt:lpstr>
      <vt:lpstr> Bariérová ošetřovací technika  </vt:lpstr>
      <vt:lpstr> Základní pravidla </vt:lpstr>
      <vt:lpstr> Základní pravidla </vt:lpstr>
      <vt:lpstr> Základní pravidla </vt:lpstr>
      <vt:lpstr>Prezentace aplikace PowerPoint</vt:lpstr>
      <vt:lpstr>Na co si dát pozor, …</vt:lpstr>
      <vt:lpstr>Dezinfekce, dekontaminace nástrojů a pomůcek</vt:lpstr>
      <vt:lpstr>Prezentace aplikace PowerPoint</vt:lpstr>
      <vt:lpstr>Dodržování zásad asepse</vt:lpstr>
      <vt:lpstr>Prezentace aplikace PowerPoint</vt:lpstr>
      <vt:lpstr>Prezentace aplikace PowerPoint</vt:lpstr>
      <vt:lpstr>Prezentace aplikace PowerPoint</vt:lpstr>
      <vt:lpstr>Prezentace aplikace PowerPoint</vt:lpstr>
      <vt:lpstr>Manipulace s prádlem</vt:lpstr>
      <vt:lpstr>Prezentace aplikace PowerPoint</vt:lpstr>
      <vt:lpstr>Prezentace aplikace PowerPoint</vt:lpstr>
      <vt:lpstr>Prezentace aplikace PowerPoint</vt:lpstr>
      <vt:lpstr>Úklid</vt:lpstr>
      <vt:lpstr>Postup při zvýšeném výskytu onemocnění</vt:lpstr>
      <vt:lpstr>Prezentace aplikace PowerPoint</vt:lpstr>
    </vt:vector>
  </TitlesOfParts>
  <Company>KHS STC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Zdeňka Kroupová</dc:creator>
  <cp:lastModifiedBy>Dana Taclová</cp:lastModifiedBy>
  <cp:revision>67</cp:revision>
  <cp:lastPrinted>2016-09-14T11:54:40Z</cp:lastPrinted>
  <dcterms:created xsi:type="dcterms:W3CDTF">2016-08-01T08:39:35Z</dcterms:created>
  <dcterms:modified xsi:type="dcterms:W3CDTF">2019-05-09T08:18:56Z</dcterms:modified>
</cp:coreProperties>
</file>