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8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F5AEA-522E-6842-AD1D-78863B049A1E}" v="12" dt="2023-11-13T08:31:03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45"/>
    <p:restoredTop sz="96327"/>
  </p:normalViewPr>
  <p:slideViewPr>
    <p:cSldViewPr snapToGrid="0">
      <p:cViewPr varScale="1">
        <p:scale>
          <a:sx n="103" d="100"/>
          <a:sy n="103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F62099-6C68-B9D1-B308-B255E050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4354A6-D1B8-8CA0-DE21-77CA5F9CC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A3A075-0ECD-24BE-BB0D-1136A359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DAF-DFDC-7A4A-B3FB-A80811499E77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57ADFB-7F2D-4A7C-1F43-99C26317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9888FB-8B4C-8C50-9B62-83FAAD43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10C-581D-9048-B45B-9939601E7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8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55209-7DCD-5D85-74B4-8494DBFF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C3ECDE-55E8-D453-9D33-FC093BE19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6402B6-CF5A-969B-9D7B-96FE177E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DAF-DFDC-7A4A-B3FB-A80811499E77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972201-D6CB-DE46-91AF-67E9C4CD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1BF994-B72F-9E75-6E42-48FB6461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10C-581D-9048-B45B-9939601E7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62B79B0-D428-A309-F6DF-D420C7077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4652AC-176A-103A-9294-E1EACED29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4CE799-2646-88C3-3BC2-54D0746D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DAF-DFDC-7A4A-B3FB-A80811499E77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F36B14-D71E-119C-0671-D0F48852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75FAD0-AC57-CFB7-495C-BCAA0E10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10C-581D-9048-B45B-9939601E7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9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0508A-D5BD-45E3-B791-9F2A960F88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2" y="2622430"/>
            <a:ext cx="10799996" cy="3183268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a style.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C3C634-53B4-4AEC-AFE7-67DC1AD0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Institute for Research                      and Development in Education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52BB32-8664-4F89-9DDC-C6C59704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7743CF-F78C-4186-982A-C6B4ECDE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9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FEC8C-B4E3-FA80-2181-65DB472F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5AE391-8358-98B0-5109-79A67D723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6EF990-7670-E907-AFD1-80439A13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DAF-DFDC-7A4A-B3FB-A80811499E77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DD21E5-E4E5-1C21-8BB9-8FB55D32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D9FF3E-03C4-CDA6-E175-F4FC3EAA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10C-581D-9048-B45B-9939601E7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5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857779-3638-A78D-3A06-713149BC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D5E4D1-AEC8-593C-CD9A-327A8A758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1817BA-606F-E63C-DD7F-0C8F0C88A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DAF-DFDC-7A4A-B3FB-A80811499E77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3B457C-1722-74BA-4398-E1ECBE3D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4980AB-5E58-46FE-E887-AF04323A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10C-581D-9048-B45B-9939601E7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97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4F708-C0D7-28B4-CE73-AE7E5CCB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8819A0-557D-2C33-A49F-CD2B7D848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83BF21-258E-B740-B30F-CD0C2464F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D88B0A-CAD0-6439-D385-56D9DD69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DAF-DFDC-7A4A-B3FB-A80811499E77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03B95A-B68F-39AE-FA8E-BF91F204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3BFF92-82A1-5F3E-E952-2805C75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10C-581D-9048-B45B-9939601E7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70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27674-D8EB-C119-922A-68A7EBF6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CFD045-0AFD-7E8B-E593-1D3A950CF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9B2FBB-CFDA-C81C-D0F9-ADBF05EF9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7FA1A4-102D-CE70-9E9B-481C8E6C9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59AE959-C120-D4F6-5B91-17D34B288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FD21ADB-0D7D-C00A-73B4-3F6D19FB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DAF-DFDC-7A4A-B3FB-A80811499E77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DC46107-EA19-06F4-74BC-B49C56A6A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5B27B4-E2CF-03C3-E7E2-3B9571B00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10C-581D-9048-B45B-9939601E7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6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FF087-E5B6-0CC4-3668-2E24DE1C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7CB3640-E52D-BBC9-43FB-3DAF6F0A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DAF-DFDC-7A4A-B3FB-A80811499E77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26B4B9-F307-10B3-0084-17170501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4860B9-EAB4-22F6-BD2E-5A2BD173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10C-581D-9048-B45B-9939601E7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14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3636C7-D8EB-5B6E-0694-57E5D8394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DAF-DFDC-7A4A-B3FB-A80811499E77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AC83D23-678C-D59C-CD1B-C4E8D17D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216979-13D4-1BF9-E019-888EFC55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10C-581D-9048-B45B-9939601E7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0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4985B-FE91-768E-20D4-A1BF5E7D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4855E6-9846-B474-D3DD-A6C3184D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F9B7DB-C3C0-77CB-5FD2-C0B4B7DB1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29D021-B27B-E35C-F9EB-5B602EFE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DAF-DFDC-7A4A-B3FB-A80811499E77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283263-CB8F-8BE4-A588-A45B33F7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F9DB15-58C8-ADA3-0DA7-AC8203A4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10C-581D-9048-B45B-9939601E7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5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BDD77-0328-00E2-42C5-51A9D051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33DEEFE-C44F-2D20-7FFC-65CFE949E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218522-4AC0-85B7-0001-6C161D806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8876AC-98F4-C8CB-E380-C7B939A1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DAF-DFDC-7A4A-B3FB-A80811499E77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0A64F8-23EF-69E3-955E-7CB96C90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C518E4-A20F-BF66-1995-CF1D2266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10C-581D-9048-B45B-9939601E7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3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7AFABE2-E93F-1129-71F8-D719CAD5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39E692-7EE1-5F59-BEAC-2790C8479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3B0ED9-BEE0-E605-DC23-A0A38C731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3DAF-DFDC-7A4A-B3FB-A80811499E77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36F420-E0A0-BC25-B26D-A11646B91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3AF262-CAC2-6D3F-11BF-84975F92F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BF10C-581D-9048-B45B-9939601E7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4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ges.pedf.cuni.cz/uvrv/zprava-z-vyzkumu-prijimaci-zkousky-na-stredni-skoly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0B0E0DE9-877E-EB1D-78AC-EB3B20213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199" y="0"/>
            <a:ext cx="4849801" cy="6858000"/>
          </a:xfrm>
          <a:prstGeom prst="rect">
            <a:avLst/>
          </a:prstGeom>
        </p:spPr>
      </p:pic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609C34C9-0356-BE63-705F-C3C0CA69E058}"/>
              </a:ext>
            </a:extLst>
          </p:cNvPr>
          <p:cNvCxnSpPr>
            <a:cxnSpLocks/>
          </p:cNvCxnSpPr>
          <p:nvPr/>
        </p:nvCxnSpPr>
        <p:spPr>
          <a:xfrm>
            <a:off x="7342199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Obrázek 25" descr="Obsah obrázku text, Písmo, logo, snímek obrazovky&#10;&#10;Popis byl vytvořen automaticky">
            <a:extLst>
              <a:ext uri="{FF2B5EF4-FFF2-40B4-BE49-F238E27FC236}">
                <a16:creationId xmlns:a16="http://schemas.microsoft.com/office/drawing/2014/main" id="{D204C8E4-AAE0-C762-875D-F3D8E80B0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75" y="5542795"/>
            <a:ext cx="3756454" cy="1194521"/>
          </a:xfrm>
          <a:prstGeom prst="rect">
            <a:avLst/>
          </a:prstGeom>
        </p:spPr>
      </p:pic>
      <p:pic>
        <p:nvPicPr>
          <p:cNvPr id="28" name="Obrázek 27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6638C974-F4E4-7BC8-EF8C-1641751AE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09" y="4129031"/>
            <a:ext cx="7373707" cy="978995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B9B43B5A-F0D9-0F37-D660-A2A94122A70D}"/>
              </a:ext>
            </a:extLst>
          </p:cNvPr>
          <p:cNvSpPr txBox="1"/>
          <p:nvPr/>
        </p:nvSpPr>
        <p:spPr>
          <a:xfrm>
            <a:off x="814557" y="5216954"/>
            <a:ext cx="64698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0" i="0" dirty="0">
                <a:effectLst/>
                <a:latin typeface="Verdana" panose="020B0604030504040204" pitchFamily="34" charset="0"/>
                <a:hlinkClick r:id="rId5"/>
              </a:rPr>
              <a:t>https://pages.pedf.cuni.cz/uvrv/zprava-z-vyzkumu-prijimaci-zkousky-na-stredni-skoly/</a:t>
            </a:r>
            <a:endParaRPr lang="en-GB" sz="11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BAF47E54-016D-288E-5E3A-B5CC41E0582F}"/>
              </a:ext>
            </a:extLst>
          </p:cNvPr>
          <p:cNvSpPr txBox="1"/>
          <p:nvPr/>
        </p:nvSpPr>
        <p:spPr>
          <a:xfrm>
            <a:off x="814557" y="479466"/>
            <a:ext cx="613766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effectLst/>
                <a:ea typeface="Calibri" panose="020F0502020204030204" pitchFamily="34" charset="0"/>
              </a:rPr>
              <a:t>Výzkum realizovaný v červnu/červenci 2023</a:t>
            </a:r>
          </a:p>
          <a:p>
            <a:endParaRPr lang="cs-CZ" sz="2000" dirty="0">
              <a:ea typeface="Calibri" panose="020F0502020204030204" pitchFamily="34" charset="0"/>
            </a:endParaRPr>
          </a:p>
          <a:p>
            <a:r>
              <a:rPr lang="cs-CZ" sz="2000" dirty="0">
                <a:ea typeface="Calibri" panose="020F0502020204030204" pitchFamily="34" charset="0"/>
              </a:rPr>
              <a:t>Online dotazníkové šetření přes základní školy:</a:t>
            </a:r>
            <a:endParaRPr lang="cs-CZ" sz="20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Calibri" panose="020F0502020204030204" pitchFamily="34" charset="0"/>
              </a:rPr>
              <a:t>5046 žáků 9. ročníku;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Calibri" panose="020F0502020204030204" pitchFamily="34" charset="0"/>
              </a:rPr>
              <a:t>5624 žáků 8. ročníku;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Calibri" panose="020F0502020204030204" pitchFamily="34" charset="0"/>
              </a:rPr>
              <a:t>2581 rodičů žáků 8. a 9. ročníku z Prahy a </a:t>
            </a:r>
            <a:r>
              <a:rPr lang="cs-CZ" sz="2000" dirty="0" err="1">
                <a:effectLst/>
                <a:ea typeface="Calibri" panose="020F0502020204030204" pitchFamily="34" charset="0"/>
              </a:rPr>
              <a:t>SčK</a:t>
            </a:r>
            <a:r>
              <a:rPr lang="cs-CZ" sz="2000">
                <a:effectLst/>
                <a:ea typeface="Calibri" panose="020F0502020204030204" pitchFamily="34" charset="0"/>
              </a:rPr>
              <a:t>;</a:t>
            </a:r>
            <a:r>
              <a:rPr lang="cs-CZ" sz="20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/>
              <a:t>Data převážena dle pohlaví žáků a dosaženého vzdělání rodičů v rámci krajů, srovnání kraje, nebo skupiny okresů (Praha vs. </a:t>
            </a:r>
            <a:r>
              <a:rPr lang="cs-CZ" sz="2000" err="1"/>
              <a:t>SčK</a:t>
            </a:r>
            <a:r>
              <a:rPr lang="cs-CZ" sz="2000"/>
              <a:t>; </a:t>
            </a:r>
          </a:p>
          <a:p>
            <a:pPr lvl="4"/>
            <a:r>
              <a:rPr lang="cs-CZ" sz="2000"/>
              <a:t> P-V a P-Z, vs. Ostatní okresy </a:t>
            </a:r>
            <a:r>
              <a:rPr lang="cs-CZ" sz="2000" err="1"/>
              <a:t>SčK</a:t>
            </a:r>
            <a:r>
              <a:rPr lang="cs-CZ" sz="20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544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C4A99-37F2-4EA8-BC16-09B62CD8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2" y="2551180"/>
            <a:ext cx="10799996" cy="2317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„Jako rodiče pevně věříme, že příští rok bude možné podat více než 2 přihlášky. Dětí totiž bude ještě více než letos a každý soudný člověk musí vědět, že se stane jediné – spousta dětí bude na školách, na kterých nechtějí nebo nemají být. Děti by měly mít možnost studovat to, co je baví, a ne to, co na ně zbylo! Jinak jim ničíte vztah ke vzdělání.“</a:t>
            </a:r>
            <a:endParaRPr lang="cs-CZ" sz="2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F82B77-7417-48D0-97CF-051F1CB4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10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3C8784E-A59D-0DEF-BC43-BBCEDA96762A}"/>
              </a:ext>
            </a:extLst>
          </p:cNvPr>
          <p:cNvSpPr txBox="1">
            <a:spLocks/>
          </p:cNvSpPr>
          <p:nvPr/>
        </p:nvSpPr>
        <p:spPr>
          <a:xfrm>
            <a:off x="558140" y="4952015"/>
            <a:ext cx="10937858" cy="108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FFC000"/>
                </a:solidFill>
              </a:rPr>
              <a:t>Tři přihlášky a digitalizace snad aspoň trochu pomohou!?</a:t>
            </a:r>
          </a:p>
          <a:p>
            <a:r>
              <a:rPr lang="cs-CZ" b="1" dirty="0">
                <a:solidFill>
                  <a:srgbClr val="FFC000"/>
                </a:solidFill>
              </a:rPr>
              <a:t>Ovšem je třeba pokračovat v nastavení systému a jeho monitorování a taky upravovat nabídku oborů středních škol, … atd., … atp.</a:t>
            </a:r>
          </a:p>
        </p:txBody>
      </p:sp>
    </p:spTree>
    <p:extLst>
      <p:ext uri="{BB962C8B-B14F-4D97-AF65-F5344CB8AC3E}">
        <p14:creationId xmlns:p14="http://schemas.microsoft.com/office/powerpoint/2010/main" val="242420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vizitka, snímek obrazovky, grafický design&#10;&#10;Popis byl vytvořen automaticky">
            <a:extLst>
              <a:ext uri="{FF2B5EF4-FFF2-40B4-BE49-F238E27FC236}">
                <a16:creationId xmlns:a16="http://schemas.microsoft.com/office/drawing/2014/main" id="{6740A113-412E-9D34-7881-30DEA5906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89" y="608290"/>
            <a:ext cx="10089421" cy="564141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743B701-BAB1-2391-60A3-D67F9494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0" y="3025238"/>
            <a:ext cx="4809507" cy="403761"/>
          </a:xfrm>
        </p:spPr>
        <p:txBody>
          <a:bodyPr>
            <a:noAutofit/>
          </a:bodyPr>
          <a:lstStyle/>
          <a:p>
            <a:r>
              <a:rPr lang="en-GB" sz="3400" b="1" dirty="0" err="1">
                <a:solidFill>
                  <a:schemeClr val="bg1"/>
                </a:solidFill>
              </a:rPr>
              <a:t>Děkujeme</a:t>
            </a:r>
            <a:r>
              <a:rPr lang="en-GB" sz="3400" b="1" dirty="0">
                <a:solidFill>
                  <a:schemeClr val="bg1"/>
                </a:solidFill>
              </a:rPr>
              <a:t> za </a:t>
            </a:r>
            <a:r>
              <a:rPr lang="en-GB" sz="3400" b="1" dirty="0" err="1">
                <a:solidFill>
                  <a:schemeClr val="bg1"/>
                </a:solidFill>
              </a:rPr>
              <a:t>pozornost</a:t>
            </a:r>
            <a:r>
              <a:rPr lang="en-GB" sz="3400" b="1" dirty="0">
                <a:solidFill>
                  <a:schemeClr val="bg1"/>
                </a:solidFill>
              </a:rPr>
              <a:t> !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B48F02-529C-B7AD-FBED-BD2F1E1EDD73}"/>
              </a:ext>
            </a:extLst>
          </p:cNvPr>
          <p:cNvSpPr txBox="1"/>
          <p:nvPr/>
        </p:nvSpPr>
        <p:spPr>
          <a:xfrm>
            <a:off x="2149433" y="3574473"/>
            <a:ext cx="30848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 err="1">
                <a:solidFill>
                  <a:schemeClr val="bg1"/>
                </a:solidFill>
              </a:rPr>
              <a:t>david.greger@pedf.cuni.cz</a:t>
            </a:r>
            <a:endParaRPr lang="en-GB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4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ový bublinový popisek 7">
            <a:extLst>
              <a:ext uri="{FF2B5EF4-FFF2-40B4-BE49-F238E27FC236}">
                <a16:creationId xmlns:a16="http://schemas.microsoft.com/office/drawing/2014/main" id="{9192F969-2728-BAB4-F914-94837DA0BFD0}"/>
              </a:ext>
            </a:extLst>
          </p:cNvPr>
          <p:cNvSpPr/>
          <p:nvPr/>
        </p:nvSpPr>
        <p:spPr>
          <a:xfrm>
            <a:off x="291663" y="3079427"/>
            <a:ext cx="3195144" cy="3298272"/>
          </a:xfrm>
          <a:prstGeom prst="wedgeRectCallou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D3F80-A88F-BE8A-051A-471453138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48" y="480300"/>
            <a:ext cx="11290738" cy="1411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Systém dvou přihlášek neumožňuje odhalit skutečnou poptávku po typech a oborech studia a zájem žáků a rodičů o konkrétní střední školy. Přestože i v tomto systému nadpoloviční většina rodičů a žáků uvádí, že by volila stejné školy, je zde nezanedbatelná část (40 %) těch, co volili jinak, než by si přáli. </a:t>
            </a:r>
            <a:r>
              <a:rPr lang="cs-CZ" sz="2200">
                <a:solidFill>
                  <a:srgbClr val="D7364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cs-CZ" sz="2200">
                <a:solidFill>
                  <a:srgbClr val="D7364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</a:t>
            </a:r>
            <a:r>
              <a:rPr lang="cs-CZ" sz="2200">
                <a:solidFill>
                  <a:srgbClr val="D7364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kapitola 2)</a:t>
            </a:r>
            <a:endParaRPr lang="cs-CZ" sz="220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en-GB" sz="2200"/>
          </a:p>
        </p:txBody>
      </p:sp>
      <p:pic>
        <p:nvPicPr>
          <p:cNvPr id="5" name="Obrázek 4" descr="Obsah obrázku text, snímek obrazovky, diagram, design&#10;&#10;Popis byl vytvořen automaticky">
            <a:extLst>
              <a:ext uri="{FF2B5EF4-FFF2-40B4-BE49-F238E27FC236}">
                <a16:creationId xmlns:a16="http://schemas.microsoft.com/office/drawing/2014/main" id="{9243435D-ACE0-2F5D-FA54-1288F4BC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807" y="2207170"/>
            <a:ext cx="8473966" cy="413909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656ED30-FF2D-FF08-0EE5-F4319747171C}"/>
              </a:ext>
            </a:extLst>
          </p:cNvPr>
          <p:cNvSpPr txBox="1"/>
          <p:nvPr/>
        </p:nvSpPr>
        <p:spPr>
          <a:xfrm>
            <a:off x="480848" y="2958470"/>
            <a:ext cx="271166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cs-CZ" sz="5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cs-CZ" sz="1800" i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 případě více škol bychom volili náročnější školy na prvních místech. Teď už zpětně víme, že s počtem získaných bodů by se dostal na gymnázium a lyceum, ale jde na střední průmyslovou školu.</a:t>
            </a:r>
            <a:r>
              <a:rPr lang="cs-CZ" sz="5000" i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16476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21CEF-F14A-0558-FF80-C0A8379B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89" y="249510"/>
            <a:ext cx="11468670" cy="2073275"/>
          </a:xfrm>
        </p:spPr>
        <p:txBody>
          <a:bodyPr>
            <a:noAutofit/>
          </a:bodyPr>
          <a:lstStyle/>
          <a:p>
            <a:r>
              <a:rPr lang="cs-CZ" sz="22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Převážná většina žáků (85 %) z Prahy a Středočeského kraje chce získat maturitní vzdělání, školy ale žákům devátého ročníku nabízely ve Středočeském kraji 42 % a v Praze 25 % míst v nematuritních oborech. Do prvního ročníku středních škol pak k září 2023 do nematuritních oborů nastoupilo 22 % žáků v Praze a 37 % žáků ve Středočeském kraji. Právě v oblasti nematuritního studia spatřujeme největší míru nesouladu mezi poptávkou žáků a rodičů a nabídkou oborů středních škol.                       </a:t>
            </a:r>
            <a:r>
              <a:rPr lang="cs-CZ" sz="2200" i="1" dirty="0">
                <a:solidFill>
                  <a:srgbClr val="D73647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 </a:t>
            </a:r>
            <a:r>
              <a:rPr lang="cs-CZ" sz="2200" i="1" dirty="0">
                <a:solidFill>
                  <a:srgbClr val="D73647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sym typeface="Symbol" pitchFamily="2" charset="2"/>
              </a:rPr>
              <a:t></a:t>
            </a:r>
            <a:r>
              <a:rPr lang="cs-CZ" sz="2200" i="1" dirty="0">
                <a:solidFill>
                  <a:srgbClr val="D73647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kapitola 3)</a:t>
            </a:r>
            <a:r>
              <a:rPr lang="cs-CZ" sz="2200" dirty="0">
                <a:effectLst/>
                <a:latin typeface="+mn-lt"/>
              </a:rPr>
              <a:t> </a:t>
            </a:r>
            <a:endParaRPr lang="en-GB" sz="2200" dirty="0">
              <a:latin typeface="+mn-lt"/>
            </a:endParaRPr>
          </a:p>
        </p:txBody>
      </p:sp>
      <p:pic>
        <p:nvPicPr>
          <p:cNvPr id="7" name="Obrázek 6" descr="Obsah obrázku text, Písmo, řada/pruh, číslo&#10;&#10;Popis byl vytvořen automaticky">
            <a:extLst>
              <a:ext uri="{FF2B5EF4-FFF2-40B4-BE49-F238E27FC236}">
                <a16:creationId xmlns:a16="http://schemas.microsoft.com/office/drawing/2014/main" id="{A47A81B3-C965-C3BE-57C8-05438D46C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3" y="2744516"/>
            <a:ext cx="7251700" cy="35814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F86734D-DA99-D0DB-2C2B-BEAEF6AAE732}"/>
              </a:ext>
            </a:extLst>
          </p:cNvPr>
          <p:cNvSpPr txBox="1"/>
          <p:nvPr/>
        </p:nvSpPr>
        <p:spPr>
          <a:xfrm>
            <a:off x="7702331" y="3599888"/>
            <a:ext cx="42589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Výzkum ukázal, že pouze 19 % rodičů žáků v 8. a 9. ročníku by se spokojilo se završením vzdělávání dítěte už po ukončení střední školy; naopak 81 % rodičů považuje za ideální, aby jejich děti pokračovaly dále ve studiu po SŠ a ukončily jej až po absolutoriu vyšší odborné školy (14 %) nebo vysokoškolským vzděláním (50 % magistrem, 17 % bakalářem).</a:t>
            </a:r>
            <a:r>
              <a:rPr lang="cs-CZ">
                <a:solidFill>
                  <a:schemeClr val="accent2"/>
                </a:solidFill>
                <a:effectLst/>
              </a:rPr>
              <a:t> 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Tlačítko akce: Nápověda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0A2B4C2-A439-726B-3702-0510C2E46858}"/>
              </a:ext>
            </a:extLst>
          </p:cNvPr>
          <p:cNvSpPr/>
          <p:nvPr/>
        </p:nvSpPr>
        <p:spPr>
          <a:xfrm>
            <a:off x="11124383" y="5636361"/>
            <a:ext cx="1067617" cy="1221639"/>
          </a:xfrm>
          <a:prstGeom prst="actionButtonHelp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EECDD91-9047-F6FE-FCB4-6C5381BE65A4}"/>
              </a:ext>
            </a:extLst>
          </p:cNvPr>
          <p:cNvSpPr txBox="1"/>
          <p:nvPr/>
        </p:nvSpPr>
        <p:spPr>
          <a:xfrm>
            <a:off x="7702331" y="2605360"/>
            <a:ext cx="3566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err="1">
                <a:solidFill>
                  <a:schemeClr val="accent1">
                    <a:lumMod val="75000"/>
                  </a:schemeClr>
                </a:solidFill>
              </a:rPr>
              <a:t>Volba</a:t>
            </a:r>
            <a:r>
              <a:rPr lang="en-GB" sz="22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200" b="1" err="1">
                <a:solidFill>
                  <a:schemeClr val="accent1">
                    <a:lumMod val="75000"/>
                  </a:schemeClr>
                </a:solidFill>
              </a:rPr>
              <a:t>profesní</a:t>
            </a:r>
            <a:r>
              <a:rPr lang="en-GB" sz="22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200" b="1" err="1">
                <a:solidFill>
                  <a:schemeClr val="accent1">
                    <a:lumMod val="75000"/>
                  </a:schemeClr>
                </a:solidFill>
              </a:rPr>
              <a:t>dráhy</a:t>
            </a:r>
            <a:r>
              <a:rPr lang="en-GB" sz="2200" b="1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GB" sz="2200" b="1" err="1">
                <a:solidFill>
                  <a:schemeClr val="accent1">
                    <a:lumMod val="75000"/>
                  </a:schemeClr>
                </a:solidFill>
              </a:rPr>
              <a:t>nebo</a:t>
            </a:r>
            <a:r>
              <a:rPr lang="en-GB" sz="22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200" b="1" err="1">
                <a:solidFill>
                  <a:schemeClr val="accent1">
                    <a:lumMod val="75000"/>
                  </a:schemeClr>
                </a:solidFill>
              </a:rPr>
              <a:t>dalšího</a:t>
            </a:r>
            <a:r>
              <a:rPr lang="en-GB" sz="22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200" b="1" err="1">
                <a:solidFill>
                  <a:schemeClr val="accent1">
                    <a:lumMod val="75000"/>
                  </a:schemeClr>
                </a:solidFill>
              </a:rPr>
              <a:t>studia</a:t>
            </a:r>
            <a:r>
              <a:rPr lang="en-GB" sz="2200" b="1">
                <a:solidFill>
                  <a:schemeClr val="accent1">
                    <a:lumMod val="75000"/>
                  </a:schemeClr>
                </a:solidFill>
              </a:rPr>
              <a:t> ???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3063990-1760-43E0-EF4B-EE0FA93FC336}"/>
              </a:ext>
            </a:extLst>
          </p:cNvPr>
          <p:cNvCxnSpPr/>
          <p:nvPr/>
        </p:nvCxnSpPr>
        <p:spPr>
          <a:xfrm>
            <a:off x="7525265" y="2744516"/>
            <a:ext cx="0" cy="344069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6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AA76BC27-4599-7800-A34B-CE463116B781}"/>
              </a:ext>
            </a:extLst>
          </p:cNvPr>
          <p:cNvSpPr/>
          <p:nvPr/>
        </p:nvSpPr>
        <p:spPr>
          <a:xfrm>
            <a:off x="7360510" y="1903841"/>
            <a:ext cx="4831489" cy="4962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EEF4F5-152A-0D98-2065-6D345134E543}"/>
              </a:ext>
            </a:extLst>
          </p:cNvPr>
          <p:cNvSpPr txBox="1"/>
          <p:nvPr/>
        </p:nvSpPr>
        <p:spPr>
          <a:xfrm>
            <a:off x="284207" y="96759"/>
            <a:ext cx="1118286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480"/>
              </a:spcBef>
              <a:spcAft>
                <a:spcPts val="500"/>
              </a:spcAft>
            </a:pPr>
            <a:r>
              <a:rPr lang="cs-CZ" sz="2200" i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Skrytou poptávku jsme zjišťovali také pomocí otázky, jak by si rodiče představovali ideální průběh vzdělávání svého dítěte po základní škole. V obou krajích vyjádřilo nejvíce rodičů (40 %) zájem o střední odborné školy s maturitou, ale zaznamenali jsme také relativně vysokou poptávku po všeobecném vzdělání na gymnáziích nebo lyceích, které by si pro své dítě přálo 43 % rodičů z Prahy a 33 % rodičů ze Středočeského kraje.   </a:t>
            </a:r>
            <a:r>
              <a:rPr lang="cs-CZ" sz="2200" i="1">
                <a:solidFill>
                  <a:srgbClr val="D736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cs-CZ" sz="2200" i="1">
                <a:solidFill>
                  <a:srgbClr val="D736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</a:t>
            </a:r>
            <a:r>
              <a:rPr lang="cs-CZ" sz="2200" i="1">
                <a:solidFill>
                  <a:srgbClr val="D736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kapitola 4)</a:t>
            </a:r>
            <a:endParaRPr lang="cs-CZ" sz="22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Obrázek 9" descr="Obsah obrázku text, snímek obrazovky, diagram, číslo&#10;&#10;Popis byl vytvořen automaticky">
            <a:extLst>
              <a:ext uri="{FF2B5EF4-FFF2-40B4-BE49-F238E27FC236}">
                <a16:creationId xmlns:a16="http://schemas.microsoft.com/office/drawing/2014/main" id="{1D7056F3-7B92-BB2F-E6C6-6E45EE3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7" y="2134849"/>
            <a:ext cx="4831490" cy="4781162"/>
          </a:xfrm>
          <a:prstGeom prst="rect">
            <a:avLst/>
          </a:prstGeom>
        </p:spPr>
      </p:pic>
      <p:pic>
        <p:nvPicPr>
          <p:cNvPr id="12" name="Obrázek 11" descr="Obsah obrázku text, Písmo, snímek obrazovky, bílé&#10;&#10;Popis byl vytvořen automaticky">
            <a:extLst>
              <a:ext uri="{FF2B5EF4-FFF2-40B4-BE49-F238E27FC236}">
                <a16:creationId xmlns:a16="http://schemas.microsoft.com/office/drawing/2014/main" id="{1077BE18-EBAE-1B2A-4217-D34C3DC77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25" y="2812948"/>
            <a:ext cx="2654300" cy="850900"/>
          </a:xfrm>
          <a:prstGeom prst="rect">
            <a:avLst/>
          </a:prstGeom>
        </p:spPr>
      </p:pic>
      <p:pic>
        <p:nvPicPr>
          <p:cNvPr id="18" name="Obrázek 17" descr="Obsah obrázku text, snímek obrazovky, diagram, číslo&#10;&#10;Popis byl vytvořen automaticky">
            <a:extLst>
              <a:ext uri="{FF2B5EF4-FFF2-40B4-BE49-F238E27FC236}">
                <a16:creationId xmlns:a16="http://schemas.microsoft.com/office/drawing/2014/main" id="{82830D50-3ED4-2D87-389C-DAAC6F9C2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785" y="2015776"/>
            <a:ext cx="4562224" cy="472699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ADE9A2-E452-375F-9E07-D62F87095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91" y="1903841"/>
            <a:ext cx="7772400" cy="323850"/>
          </a:xfrm>
          <a:prstGeom prst="rect">
            <a:avLst/>
          </a:prstGeom>
        </p:spPr>
      </p:pic>
      <p:pic>
        <p:nvPicPr>
          <p:cNvPr id="20" name="Obrázek 19" descr="Obsah obrázku Písmo, text, design&#10;&#10;Popis byl vytvořen automaticky">
            <a:extLst>
              <a:ext uri="{FF2B5EF4-FFF2-40B4-BE49-F238E27FC236}">
                <a16:creationId xmlns:a16="http://schemas.microsoft.com/office/drawing/2014/main" id="{59624E40-39FE-B86C-B65C-57BDC8225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3244" y="5297768"/>
            <a:ext cx="1379836" cy="71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6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číslo, diagram&#10;&#10;Popis byl vytvořen automaticky">
            <a:extLst>
              <a:ext uri="{FF2B5EF4-FFF2-40B4-BE49-F238E27FC236}">
                <a16:creationId xmlns:a16="http://schemas.microsoft.com/office/drawing/2014/main" id="{6EA68CDB-6CAE-E7AA-A5F4-8E7205834A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" y="921162"/>
            <a:ext cx="5906814" cy="5906814"/>
          </a:xfrm>
          <a:prstGeom prst="rect">
            <a:avLst/>
          </a:prstGeom>
        </p:spPr>
      </p:pic>
      <p:pic>
        <p:nvPicPr>
          <p:cNvPr id="5" name="Obrázek 4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B1321660-2451-761E-12F9-A892C4644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4805"/>
            <a:ext cx="5906815" cy="590681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52519D2-F6A5-B1A3-D521-A35E62DA18E5}"/>
              </a:ext>
            </a:extLst>
          </p:cNvPr>
          <p:cNvSpPr txBox="1"/>
          <p:nvPr/>
        </p:nvSpPr>
        <p:spPr>
          <a:xfrm>
            <a:off x="1568671" y="83347"/>
            <a:ext cx="91909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Ideální</a:t>
            </a:r>
            <a:r>
              <a:rPr lang="cs-CZ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vzdělávání na SŠ po ukončeném 9. ročníku ZŠ dle rodičů žáků 8. a 9. ročníků (N = 2489).</a:t>
            </a:r>
            <a:r>
              <a:rPr lang="cs-CZ">
                <a:effectLst/>
              </a:rPr>
              <a:t> </a:t>
            </a:r>
            <a:endParaRPr lang="en-GB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8C6366-99D3-D596-2B6A-249F2C136BA2}"/>
              </a:ext>
            </a:extLst>
          </p:cNvPr>
          <p:cNvSpPr txBox="1"/>
          <p:nvPr/>
        </p:nvSpPr>
        <p:spPr>
          <a:xfrm>
            <a:off x="7002520" y="549184"/>
            <a:ext cx="474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Srovnání skupin okresů Středočeského kraje</a:t>
            </a:r>
            <a:endParaRPr lang="cs-CZ" sz="180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31E0937-B29E-A52D-CB99-CD810B60EB12}"/>
              </a:ext>
            </a:extLst>
          </p:cNvPr>
          <p:cNvSpPr txBox="1"/>
          <p:nvPr/>
        </p:nvSpPr>
        <p:spPr>
          <a:xfrm>
            <a:off x="1408880" y="551830"/>
            <a:ext cx="474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Srovnání Praha vs. Středočeský kraj</a:t>
            </a:r>
            <a:endParaRPr lang="cs-CZ" sz="180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Levá složená závorka 10">
            <a:extLst>
              <a:ext uri="{FF2B5EF4-FFF2-40B4-BE49-F238E27FC236}">
                <a16:creationId xmlns:a16="http://schemas.microsoft.com/office/drawing/2014/main" id="{A8992D02-EBC8-D106-FFFC-D1C336A9D761}"/>
              </a:ext>
            </a:extLst>
          </p:cNvPr>
          <p:cNvSpPr/>
          <p:nvPr/>
        </p:nvSpPr>
        <p:spPr>
          <a:xfrm>
            <a:off x="5583229" y="1195515"/>
            <a:ext cx="996494" cy="5383960"/>
          </a:xfrm>
          <a:prstGeom prst="leftBrace">
            <a:avLst>
              <a:gd name="adj1" fmla="val 8333"/>
              <a:gd name="adj2" fmla="val 76980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04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F14F2-A181-A72F-1A6C-E902E037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18" y="146559"/>
            <a:ext cx="10515600" cy="635772"/>
          </a:xfr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Volba typů středních škol v případě možnosti podání pěti přihlášek namísto stávajících dvou (rodiče žáků 8. a 9. ročníku, N = 2576). </a:t>
            </a:r>
            <a:endParaRPr lang="en-GB" sz="2200" dirty="0"/>
          </a:p>
        </p:txBody>
      </p:sp>
      <p:pic>
        <p:nvPicPr>
          <p:cNvPr id="4" name="Obrázek 3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id="{48F2AC37-5F10-BC80-AC34-1DC48FE59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" y="1090003"/>
            <a:ext cx="5755639" cy="575563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98BDE0C-A551-6D43-4715-E4E8B187A22A}"/>
              </a:ext>
            </a:extLst>
          </p:cNvPr>
          <p:cNvSpPr txBox="1"/>
          <p:nvPr/>
        </p:nvSpPr>
        <p:spPr>
          <a:xfrm>
            <a:off x="2064137" y="1003505"/>
            <a:ext cx="80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>
                <a:solidFill>
                  <a:srgbClr val="C00000"/>
                </a:solidFill>
              </a:rPr>
              <a:t>rodiče</a:t>
            </a:r>
            <a:endParaRPr lang="en-GB">
              <a:solidFill>
                <a:srgbClr val="C00000"/>
              </a:solidFill>
            </a:endParaRPr>
          </a:p>
        </p:txBody>
      </p:sp>
      <p:pic>
        <p:nvPicPr>
          <p:cNvPr id="9" name="Obrázek 8" descr="Obsah obrázku snímek obrazovky, text, design&#10;&#10;Popis byl vytvořen automaticky">
            <a:extLst>
              <a:ext uri="{FF2B5EF4-FFF2-40B4-BE49-F238E27FC236}">
                <a16:creationId xmlns:a16="http://schemas.microsoft.com/office/drawing/2014/main" id="{308A1C84-26E1-3EB8-6A9C-EBB5FADA1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81" y="938999"/>
            <a:ext cx="1537217" cy="5919001"/>
          </a:xfrm>
          <a:prstGeom prst="rect">
            <a:avLst/>
          </a:prstGeom>
        </p:spPr>
      </p:pic>
      <p:pic>
        <p:nvPicPr>
          <p:cNvPr id="11" name="Obrázek 10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id="{EE89073F-C082-48C0-A9DE-D84D4196D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411" y="1097789"/>
            <a:ext cx="4274966" cy="574785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7A61295-655E-87FF-C77A-0E3A532051E8}"/>
              </a:ext>
            </a:extLst>
          </p:cNvPr>
          <p:cNvSpPr txBox="1"/>
          <p:nvPr/>
        </p:nvSpPr>
        <p:spPr>
          <a:xfrm>
            <a:off x="7819776" y="1063604"/>
            <a:ext cx="80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>
                <a:solidFill>
                  <a:srgbClr val="C00000"/>
                </a:solidFill>
              </a:rPr>
              <a:t>žáci</a:t>
            </a:r>
            <a:endParaRPr lang="en-GB">
              <a:solidFill>
                <a:srgbClr val="C00000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6090DBB-F6BB-4748-423B-80A3E9753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5252" y="998375"/>
            <a:ext cx="1298799" cy="5755639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8990380-782D-DFD0-29AF-FBC4D6D8F970}"/>
              </a:ext>
            </a:extLst>
          </p:cNvPr>
          <p:cNvSpPr txBox="1"/>
          <p:nvPr/>
        </p:nvSpPr>
        <p:spPr>
          <a:xfrm>
            <a:off x="9961448" y="694272"/>
            <a:ext cx="72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Praha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7F361C5-9536-909A-3785-97E29A799B0D}"/>
              </a:ext>
            </a:extLst>
          </p:cNvPr>
          <p:cNvSpPr txBox="1"/>
          <p:nvPr/>
        </p:nvSpPr>
        <p:spPr>
          <a:xfrm>
            <a:off x="11371646" y="728456"/>
            <a:ext cx="7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SčK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1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F71DFF-E6B3-5CEA-C19D-792DCA8D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/>
              <a:t>Mezikrajová</a:t>
            </a:r>
            <a:r>
              <a:rPr lang="en-US" sz="5400"/>
              <a:t> </a:t>
            </a:r>
            <a:r>
              <a:rPr lang="en-US" sz="5400" err="1"/>
              <a:t>migrace</a:t>
            </a:r>
            <a:endParaRPr lang="en-US" sz="5400"/>
          </a:p>
        </p:txBody>
      </p:sp>
      <p:pic>
        <p:nvPicPr>
          <p:cNvPr id="7" name="Obrázek 6" descr="Obsah obrázku přeprava, vlak, Železnice, venku&#10;&#10;Popis byl vytvořen automaticky">
            <a:extLst>
              <a:ext uri="{FF2B5EF4-FFF2-40B4-BE49-F238E27FC236}">
                <a16:creationId xmlns:a16="http://schemas.microsoft.com/office/drawing/2014/main" id="{EE60FA4C-11D4-4A46-1A56-9CA230322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2" r="32686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215537-C695-3F54-B84D-E808329DDB12}"/>
              </a:ext>
            </a:extLst>
          </p:cNvPr>
          <p:cNvSpPr txBox="1"/>
          <p:nvPr/>
        </p:nvSpPr>
        <p:spPr>
          <a:xfrm>
            <a:off x="4764219" y="2601645"/>
            <a:ext cx="7217983" cy="401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lvl="0">
              <a:lnSpc>
                <a:spcPct val="90000"/>
              </a:lnSpc>
              <a:spcBef>
                <a:spcPts val="480"/>
              </a:spcBef>
              <a:spcAft>
                <a:spcPts val="500"/>
              </a:spcAft>
              <a:buClr>
                <a:srgbClr val="2F5597"/>
              </a:buClr>
            </a:pPr>
            <a:r>
              <a:rPr lang="cs-CZ" sz="2200" i="1" dirty="0">
                <a:effectLst/>
              </a:rPr>
              <a:t>Aspoň jednu přihlášku na střední školy v jiném kraji podalo 17 % deváťáků z pražských základních škol, ale </a:t>
            </a:r>
            <a:r>
              <a:rPr lang="cs-CZ" sz="2200" i="1" dirty="0">
                <a:solidFill>
                  <a:schemeClr val="accent2"/>
                </a:solidFill>
                <a:effectLst/>
              </a:rPr>
              <a:t>41 % žáků ze škol ve Středočeském kraji; v okresech Praha-východ a Praha-západ je to většina žáků (59 %)</a:t>
            </a:r>
            <a:r>
              <a:rPr lang="cs-CZ" sz="2200" i="1" dirty="0">
                <a:effectLst/>
              </a:rPr>
              <a:t>. Podobnou převahu potvrdili i rodiče, navíc z dat od rodičů se ukazuje, že již pražské základní školy navštěvuje dalších 12 % dětí ze Středočeského kraje, ale obráceně, jen 2 % rodičů z Prahy má děti na základních školách ve Středočeském kraji. Zároveň se ukazuje, že tento trend je dán především dopravní dostupností a vyšší kvalitou nabídky škol v Praze, naopak opačným směrem rodiče podali častěji přihlášku s nadějí, že bude snazší se na školu ve Středočeském kraji dostat. </a:t>
            </a:r>
            <a:r>
              <a:rPr lang="cs-CZ" sz="2200" i="1" dirty="0">
                <a:solidFill>
                  <a:srgbClr val="C00000"/>
                </a:solidFill>
                <a:effectLst/>
              </a:rPr>
              <a:t>(</a:t>
            </a:r>
            <a:r>
              <a:rPr lang="cs-CZ" sz="2200" i="1" dirty="0">
                <a:solidFill>
                  <a:srgbClr val="C00000"/>
                </a:solidFill>
                <a:effectLst/>
                <a:sym typeface="Symbol" pitchFamily="2" charset="2"/>
              </a:rPr>
              <a:t></a:t>
            </a:r>
            <a:r>
              <a:rPr lang="cs-CZ" sz="2200" i="1" dirty="0">
                <a:solidFill>
                  <a:srgbClr val="C00000"/>
                </a:solidFill>
                <a:effectLst/>
              </a:rPr>
              <a:t> kapitola 5)</a:t>
            </a:r>
            <a:endParaRPr lang="cs-CZ" sz="22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826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A10E26-5B1E-BEDA-2C49-4876C712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Příprava na přijímačky a placené doučování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99C8D9-D295-4F5D-5D1D-E474D37D0706}"/>
              </a:ext>
            </a:extLst>
          </p:cNvPr>
          <p:cNvSpPr txBox="1"/>
          <p:nvPr/>
        </p:nvSpPr>
        <p:spPr>
          <a:xfrm>
            <a:off x="5541263" y="186267"/>
            <a:ext cx="6611112" cy="2200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100" dirty="0">
                <a:effectLst/>
              </a:rPr>
              <a:t>S přípravou začala zhruba pětina žáků již v 8. ročníku, většina žáků (55 %) v prvním pololetí 9. ročníku a necelá čtvrtina (23 %) pak až ve druhém pololetí 9. ročníku. Třetina žáků 8. ročníku uváděla, že již s přípravou začali, je to tedy větší podíl, než uváděli deváťáci </a:t>
            </a:r>
            <a:r>
              <a:rPr lang="cs-CZ" sz="2100" i="1" dirty="0">
                <a:effectLst/>
              </a:rPr>
              <a:t>(</a:t>
            </a:r>
            <a:r>
              <a:rPr lang="cs-CZ" sz="2100" i="1" dirty="0">
                <a:solidFill>
                  <a:srgbClr val="C00000"/>
                </a:solidFill>
                <a:effectLst/>
                <a:sym typeface="Symbol" pitchFamily="2" charset="2"/>
              </a:rPr>
              <a:t></a:t>
            </a:r>
            <a:r>
              <a:rPr lang="cs-CZ" sz="2100" i="1" dirty="0">
                <a:solidFill>
                  <a:srgbClr val="C00000"/>
                </a:solidFill>
                <a:effectLst/>
              </a:rPr>
              <a:t> kapitola 6</a:t>
            </a:r>
            <a:r>
              <a:rPr lang="cs-CZ" sz="2100" i="1" dirty="0">
                <a:effectLst/>
              </a:rPr>
              <a:t>)</a:t>
            </a:r>
            <a:endParaRPr lang="cs-CZ" sz="2100" dirty="0"/>
          </a:p>
        </p:txBody>
      </p:sp>
      <p:pic>
        <p:nvPicPr>
          <p:cNvPr id="5" name="Zástupný obsah 4" descr="Obsah obrázku text, kniha, Papírový výrobek, Publikace&#10;&#10;Popis byl vytvořen automaticky">
            <a:extLst>
              <a:ext uri="{FF2B5EF4-FFF2-40B4-BE49-F238E27FC236}">
                <a16:creationId xmlns:a16="http://schemas.microsoft.com/office/drawing/2014/main" id="{D010CE04-D710-52DE-5CB6-6D7875A58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32" y="2631949"/>
            <a:ext cx="3154687" cy="3678936"/>
          </a:xfrm>
          <a:prstGeom prst="rect">
            <a:avLst/>
          </a:prstGeom>
        </p:spPr>
      </p:pic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C937C3C0-25C0-811A-37DA-B5CAE5E1E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83712"/>
              </p:ext>
            </p:extLst>
          </p:nvPr>
        </p:nvGraphicFramePr>
        <p:xfrm>
          <a:off x="5690745" y="4471417"/>
          <a:ext cx="6101452" cy="219308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537550">
                  <a:extLst>
                    <a:ext uri="{9D8B030D-6E8A-4147-A177-3AD203B41FA5}">
                      <a16:colId xmlns:a16="http://schemas.microsoft.com/office/drawing/2014/main" val="2115060541"/>
                    </a:ext>
                  </a:extLst>
                </a:gridCol>
                <a:gridCol w="1290752">
                  <a:extLst>
                    <a:ext uri="{9D8B030D-6E8A-4147-A177-3AD203B41FA5}">
                      <a16:colId xmlns:a16="http://schemas.microsoft.com/office/drawing/2014/main" val="1095518987"/>
                    </a:ext>
                  </a:extLst>
                </a:gridCol>
                <a:gridCol w="2273150">
                  <a:extLst>
                    <a:ext uri="{9D8B030D-6E8A-4147-A177-3AD203B41FA5}">
                      <a16:colId xmlns:a16="http://schemas.microsoft.com/office/drawing/2014/main" val="2592089613"/>
                    </a:ext>
                  </a:extLst>
                </a:gridCol>
              </a:tblGrid>
              <a:tr h="543301">
                <a:tc>
                  <a:txBody>
                    <a:bodyPr/>
                    <a:lstStyle/>
                    <a:p>
                      <a:endParaRPr lang="en-GB" sz="22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87651" marR="125216" marT="25043" marB="1878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cap="none" spc="0">
                          <a:solidFill>
                            <a:schemeClr val="tx1"/>
                          </a:solidFill>
                        </a:rPr>
                        <a:t>Praha</a:t>
                      </a:r>
                    </a:p>
                  </a:txBody>
                  <a:tcPr marL="87651" marR="125216" marT="25043" marB="1878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cap="none" spc="0" dirty="0" err="1">
                          <a:solidFill>
                            <a:schemeClr val="tx1"/>
                          </a:solidFill>
                        </a:rPr>
                        <a:t>Středočeský</a:t>
                      </a:r>
                      <a:r>
                        <a:rPr lang="en-GB" sz="2200" b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200" b="1" cap="none" spc="0" dirty="0" err="1">
                          <a:solidFill>
                            <a:schemeClr val="tx1"/>
                          </a:solidFill>
                        </a:rPr>
                        <a:t>kraj</a:t>
                      </a:r>
                      <a:endParaRPr lang="en-GB" sz="22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87651" marR="125216" marT="25043" marB="1878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48747"/>
                  </a:ext>
                </a:extLst>
              </a:tr>
              <a:tr h="583986">
                <a:tc>
                  <a:txBody>
                    <a:bodyPr/>
                    <a:lstStyle/>
                    <a:p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Průměrná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cena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přípravy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doučování</a:t>
                      </a:r>
                      <a:endParaRPr lang="en-GB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87651" marR="125216" marT="25043" marB="1878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14.400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Kč</a:t>
                      </a:r>
                      <a:endParaRPr lang="en-GB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87651" marR="125216" marT="25043" marB="1878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8.750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Kč</a:t>
                      </a:r>
                      <a:endParaRPr lang="en-GB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87651" marR="125216" marT="25043" marB="1878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344016"/>
                  </a:ext>
                </a:extLst>
              </a:tr>
              <a:tr h="583986">
                <a:tc>
                  <a:txBody>
                    <a:bodyPr/>
                    <a:lstStyle/>
                    <a:p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90.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percentil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ceny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 za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přípravu</a:t>
                      </a:r>
                      <a:endParaRPr lang="en-GB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87651" marR="125216" marT="25043" marB="1878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cap="none" spc="0">
                          <a:solidFill>
                            <a:schemeClr val="tx1"/>
                          </a:solidFill>
                        </a:rPr>
                        <a:t>30.000 </a:t>
                      </a:r>
                      <a:r>
                        <a:rPr lang="en-GB" sz="2000" cap="none" spc="0" err="1">
                          <a:solidFill>
                            <a:schemeClr val="tx1"/>
                          </a:solidFill>
                        </a:rPr>
                        <a:t>Kč</a:t>
                      </a:r>
                      <a:endParaRPr lang="en-GB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7651" marR="125216" marT="25043" marB="1878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20.000 </a:t>
                      </a:r>
                      <a:r>
                        <a:rPr lang="en-GB" sz="2000" cap="none" spc="0" dirty="0" err="1">
                          <a:solidFill>
                            <a:schemeClr val="tx1"/>
                          </a:solidFill>
                        </a:rPr>
                        <a:t>Kč</a:t>
                      </a:r>
                      <a:endParaRPr lang="en-GB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87651" marR="125216" marT="25043" marB="1878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2105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11099084-19E1-1352-063F-96AA293FCD26}"/>
              </a:ext>
            </a:extLst>
          </p:cNvPr>
          <p:cNvSpPr txBox="1"/>
          <p:nvPr/>
        </p:nvSpPr>
        <p:spPr>
          <a:xfrm>
            <a:off x="5601797" y="2284642"/>
            <a:ext cx="60125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Zhruba 40 % deváťáků v Praze i ve Středočeském kraji uvádí, že v druhém pololetí 9. ročníku věnovali přípravě na přijímací zkoušky pravidelně dva až tři dny v týdnu, dalších 43 % v Praze a 33 % žáků ve Středočeském kraji se přípravou podle svých slov zabývalo každý nebo téměř každý den. </a:t>
            </a:r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5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DA574C-A4E1-0F06-C434-DD04BDB0D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68" y="306009"/>
            <a:ext cx="6089604" cy="4135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datech jsme zachytili martýrium, které museli žáci a rodiče podstupovat v druhém kole přijímacího řízení - 18 % rodičů žáků ze škol v Praze a 10 % rodičů žáků ze škol ve Středočeském kraji, že se po 1. kole přijímacího řízení jejich dítě nedostalo na žádnou střední školu. V druhém kole podávali rodiče průměrně přihlášky na 6 dalších škol, přičemž 20 % z těch, co neuspěli v prvním kole, podávalo další přihlášky na více než 10 škol, často i velmi daleko od místa bydliště. </a:t>
            </a:r>
            <a:r>
              <a:rPr lang="cs-C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cs-C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</a:t>
            </a:r>
            <a:r>
              <a:rPr lang="cs-C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kapitola 7)</a:t>
            </a:r>
            <a:endParaRPr lang="en-GB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2E76FFA-5F43-C3E0-0754-D4039615D3B1}"/>
              </a:ext>
            </a:extLst>
          </p:cNvPr>
          <p:cNvSpPr txBox="1"/>
          <p:nvPr/>
        </p:nvSpPr>
        <p:spPr>
          <a:xfrm>
            <a:off x="7029276" y="1010221"/>
            <a:ext cx="4902530" cy="97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</a:pP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„A úplný horor bylo 2. kolo. Prosím nedopusťte, aby děti, rodiče a učitelé něco takového museli zažívat.“</a:t>
            </a:r>
            <a:endParaRPr lang="cs-CZ" sz="20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28ECB1C-87CC-96BB-DFBD-22ACE825214D}"/>
              </a:ext>
            </a:extLst>
          </p:cNvPr>
          <p:cNvSpPr txBox="1"/>
          <p:nvPr/>
        </p:nvSpPr>
        <p:spPr>
          <a:xfrm>
            <a:off x="7029276" y="2140471"/>
            <a:ext cx="4750131" cy="1311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</a:pP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„Až ve druhém kole – podány přihlášky KDEKOLIV po ČR, kde otvírali 2. kolo na rozumné škole.“</a:t>
            </a:r>
            <a:endParaRPr lang="cs-CZ" sz="20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</a:pP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„V 2. kole jsme podali dalších cca 15 přihlášek a dostal se až na odvolání z 2. kola.“</a:t>
            </a:r>
            <a:endParaRPr lang="cs-CZ" sz="20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FFAE62-E173-D44D-9C02-3843B3CE0A4D}"/>
              </a:ext>
            </a:extLst>
          </p:cNvPr>
          <p:cNvSpPr txBox="1"/>
          <p:nvPr/>
        </p:nvSpPr>
        <p:spPr>
          <a:xfrm>
            <a:off x="7000579" y="3649511"/>
            <a:ext cx="5191421" cy="156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</a:pP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„Na první školu neměla téměř žádnou šanci, věděli jsme to, ale moc si přála to zkusit. Druhou školu jsme brali jako jistotu, ale bohužel měli podmínku minimum 30 bodů z ČJ, a dceři se ČJ nepovedla (měla 28 bodů) takže o tuto možnost přišla.“</a:t>
            </a:r>
            <a:endParaRPr lang="cs-CZ" sz="20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</p:txBody>
      </p:sp>
      <p:pic>
        <p:nvPicPr>
          <p:cNvPr id="14" name="Obrázek 13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6F4762CD-AABC-98A1-60A6-FA8BADA02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41374"/>
            <a:ext cx="6792999" cy="2214567"/>
          </a:xfrm>
          <a:prstGeom prst="rect">
            <a:avLst/>
          </a:prstGeom>
        </p:spPr>
      </p:pic>
      <p:pic>
        <p:nvPicPr>
          <p:cNvPr id="6" name="Obrázek 5" descr="Obsah obrázku text, Písmo, snímek obrazovky&#10;&#10;Popis byl vytvořen automaticky">
            <a:extLst>
              <a:ext uri="{FF2B5EF4-FFF2-40B4-BE49-F238E27FC236}">
                <a16:creationId xmlns:a16="http://schemas.microsoft.com/office/drawing/2014/main" id="{6790A4D4-2497-035A-3DE2-BE5F7B7CF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259" y="5512685"/>
            <a:ext cx="5613717" cy="1311449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27B16BBB-B3F2-55A2-651D-6A6614469207}"/>
              </a:ext>
            </a:extLst>
          </p:cNvPr>
          <p:cNvSpPr/>
          <p:nvPr/>
        </p:nvSpPr>
        <p:spPr>
          <a:xfrm>
            <a:off x="6745611" y="265094"/>
            <a:ext cx="5172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“</a:t>
            </a:r>
            <a:r>
              <a:rPr lang="cs-CZ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Horor 2. kola přijímaček”</a:t>
            </a:r>
          </a:p>
        </p:txBody>
      </p:sp>
    </p:spTree>
    <p:extLst>
      <p:ext uri="{BB962C8B-B14F-4D97-AF65-F5344CB8AC3E}">
        <p14:creationId xmlns:p14="http://schemas.microsoft.com/office/powerpoint/2010/main" val="37532394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1133</Words>
  <Application>Microsoft Macintosh PowerPoint</Application>
  <PresentationFormat>Širokoúhlá obrazovka</PresentationFormat>
  <Paragraphs>49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Verdana</vt:lpstr>
      <vt:lpstr>Motiv Office</vt:lpstr>
      <vt:lpstr>Prezentace aplikace PowerPoint</vt:lpstr>
      <vt:lpstr>Prezentace aplikace PowerPoint</vt:lpstr>
      <vt:lpstr>Převážná většina žáků (85 %) z Prahy a Středočeského kraje chce získat maturitní vzdělání, školy ale žákům devátého ročníku nabízely ve Středočeském kraji 42 % a v Praze 25 % míst v nematuritních oborech. Do prvního ročníku středních škol pak k září 2023 do nematuritních oborů nastoupilo 22 % žáků v Praze a 37 % žáků ve Středočeském kraji. Právě v oblasti nematuritního studia spatřujeme největší míru nesouladu mezi poptávkou žáků a rodičů a nabídkou oborů středních škol.                       (  kapitola 3) </vt:lpstr>
      <vt:lpstr>Prezentace aplikace PowerPoint</vt:lpstr>
      <vt:lpstr>Prezentace aplikace PowerPoint</vt:lpstr>
      <vt:lpstr>Volba typů středních škol v případě možnosti podání pěti přihlášek namísto stávajících dvou (rodiče žáků 8. a 9. ročníku, N = 2576). </vt:lpstr>
      <vt:lpstr>Mezikrajová migrace</vt:lpstr>
      <vt:lpstr>Příprava na přijímačky a placené doučování</vt:lpstr>
      <vt:lpstr>Prezentace aplikace PowerPoint</vt:lpstr>
      <vt:lpstr>„Jako rodiče pevně věříme, že příští rok bude možné podat více než 2 přihlášky. Dětí totiž bude ještě více než letos a každý soudný člověk musí vědět, že se stane jediné – spousta dětí bude na školách, na kterých nechtějí nebo nemají být. Děti by měly mít možnost studovat to, co je baví, a ne to, co na ně zbylo! Jinak jim ničíte vztah ke vzdělání.“</vt:lpstr>
      <vt:lpstr>Děkujeme za pozornost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Greger</dc:creator>
  <cp:lastModifiedBy>David Greger</cp:lastModifiedBy>
  <cp:revision>22</cp:revision>
  <dcterms:created xsi:type="dcterms:W3CDTF">2023-11-13T01:04:50Z</dcterms:created>
  <dcterms:modified xsi:type="dcterms:W3CDTF">2023-11-13T12:28:32Z</dcterms:modified>
</cp:coreProperties>
</file>