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3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4.xml" ContentType="application/vnd.openxmlformats-officedocument.presentationml.notesSlide+xml"/>
  <Override PartName="/ppt/charts/chart3.xml" ContentType="application/vnd.openxmlformats-officedocument.drawingml.chart+xml"/>
  <Override PartName="/ppt/notesSlides/notesSlide5.xml" ContentType="application/vnd.openxmlformats-officedocument.presentationml.notesSlide+xml"/>
  <Override PartName="/ppt/charts/chart4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78" r:id="rId2"/>
    <p:sldId id="333" r:id="rId3"/>
    <p:sldId id="349" r:id="rId4"/>
    <p:sldId id="348" r:id="rId5"/>
    <p:sldId id="354" r:id="rId6"/>
    <p:sldId id="335" r:id="rId7"/>
    <p:sldId id="350" r:id="rId8"/>
    <p:sldId id="283" r:id="rId9"/>
    <p:sldId id="303" r:id="rId10"/>
    <p:sldId id="365" r:id="rId11"/>
    <p:sldId id="367" r:id="rId12"/>
    <p:sldId id="369" r:id="rId13"/>
    <p:sldId id="321" r:id="rId14"/>
    <p:sldId id="329" r:id="rId15"/>
    <p:sldId id="341" r:id="rId16"/>
    <p:sldId id="336" r:id="rId17"/>
    <p:sldId id="361" r:id="rId18"/>
    <p:sldId id="363" r:id="rId19"/>
    <p:sldId id="338" r:id="rId20"/>
    <p:sldId id="334" r:id="rId21"/>
    <p:sldId id="340" r:id="rId22"/>
    <p:sldId id="331" r:id="rId23"/>
    <p:sldId id="327" r:id="rId24"/>
    <p:sldId id="328" r:id="rId25"/>
    <p:sldId id="305" r:id="rId26"/>
    <p:sldId id="308" r:id="rId27"/>
    <p:sldId id="309" r:id="rId28"/>
    <p:sldId id="344" r:id="rId29"/>
    <p:sldId id="346" r:id="rId30"/>
    <p:sldId id="345" r:id="rId31"/>
    <p:sldId id="342" r:id="rId32"/>
    <p:sldId id="286" r:id="rId33"/>
    <p:sldId id="287" r:id="rId34"/>
    <p:sldId id="301" r:id="rId35"/>
    <p:sldId id="357" r:id="rId36"/>
    <p:sldId id="358" r:id="rId37"/>
    <p:sldId id="359" r:id="rId38"/>
    <p:sldId id="360" r:id="rId39"/>
    <p:sldId id="364" r:id="rId40"/>
  </p:sldIdLst>
  <p:sldSz cx="18288000" cy="10287000"/>
  <p:notesSz cx="6797675" cy="9926638"/>
  <p:defaultTextStyle>
    <a:defPPr>
      <a:defRPr lang="cs-CZ"/>
    </a:defPPr>
    <a:lvl1pPr marL="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27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80C0F"/>
    <a:srgbClr val="9B0000"/>
    <a:srgbClr val="F04123"/>
    <a:srgbClr val="F7A000"/>
    <a:srgbClr val="FFFFFF"/>
    <a:srgbClr val="73BE46"/>
    <a:srgbClr val="74B230"/>
    <a:srgbClr val="28642D"/>
    <a:srgbClr val="003719"/>
    <a:srgbClr val="647B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5940675A-B579-460E-94D1-54222C63F5DA}" styleName="Bez stylu, mřížka tabulky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993" autoAdjust="0"/>
    <p:restoredTop sz="94660"/>
  </p:normalViewPr>
  <p:slideViewPr>
    <p:cSldViewPr snapToGrid="0">
      <p:cViewPr varScale="1">
        <p:scale>
          <a:sx n="51" d="100"/>
          <a:sy n="51" d="100"/>
        </p:scale>
        <p:origin x="744" y="2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108" d="100"/>
          <a:sy n="108" d="100"/>
        </p:scale>
        <p:origin x="5250" y="13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presProps" Target="pres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ableStyles" Target="tableStyles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kalova\AppData\Local\Microsoft\Windows\INetCache\Content.Outlook\3R619ZRI\property-taxes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kalova\Disk%20Google\Panattoni\Kopie%20-%20property-taxes.xlsx" TargetMode="External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kukalova\Disk%20Google\Panattoni\Grafy%20a%20tabulky%20DP%20-%20opraven&#233;%20&#8211;%20kopie.xlsx" TargetMode="Externa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oleObject" Target="file:///C:\Users\kukalova\Disk%20Google\Panattoni\Grafy%20a%20tabulky%20DP%20-%20opraven&#233;%20&#8211;%20kopie.xlsx" TargetMode="External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76'!$J$3</c:f>
              <c:strCache>
                <c:ptCount val="1"/>
                <c:pt idx="0">
                  <c:v>Podíl výnosu daně z nemovitých věcí na celkovém výnosu daní - r.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67C-40DA-A98C-1CB7A0C0FD08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67C-40DA-A98C-1CB7A0C0FD08}"/>
              </c:ext>
            </c:extLst>
          </c:dPt>
          <c:dPt>
            <c:idx val="26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67C-40DA-A98C-1CB7A0C0FD08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76'!$I$4:$I$33</c:f>
              <c:strCache>
                <c:ptCount val="30"/>
                <c:pt idx="0">
                  <c:v>Spojené království</c:v>
                </c:pt>
                <c:pt idx="1">
                  <c:v>Francie</c:v>
                </c:pt>
                <c:pt idx="2">
                  <c:v>Řecko</c:v>
                </c:pt>
                <c:pt idx="3">
                  <c:v>Dánsko</c:v>
                </c:pt>
                <c:pt idx="4">
                  <c:v>EU-28</c:v>
                </c:pt>
                <c:pt idx="5">
                  <c:v>Itálie</c:v>
                </c:pt>
                <c:pt idx="6">
                  <c:v>Španělsko</c:v>
                </c:pt>
                <c:pt idx="7">
                  <c:v>Polsko</c:v>
                </c:pt>
                <c:pt idx="8">
                  <c:v>EU-27</c:v>
                </c:pt>
                <c:pt idx="9">
                  <c:v>Belgie</c:v>
                </c:pt>
                <c:pt idx="10">
                  <c:v>Lotyšsko</c:v>
                </c:pt>
                <c:pt idx="11">
                  <c:v>Irsko</c:v>
                </c:pt>
                <c:pt idx="12">
                  <c:v>Portugalsko</c:v>
                </c:pt>
                <c:pt idx="13">
                  <c:v>Nizozemí</c:v>
                </c:pt>
                <c:pt idx="14">
                  <c:v>Rumunsko</c:v>
                </c:pt>
                <c:pt idx="15">
                  <c:v>Finsko</c:v>
                </c:pt>
                <c:pt idx="16">
                  <c:v>Chorvatsko</c:v>
                </c:pt>
                <c:pt idx="17">
                  <c:v>Švédsko</c:v>
                </c:pt>
                <c:pt idx="18">
                  <c:v>Slovinsko</c:v>
                </c:pt>
                <c:pt idx="19">
                  <c:v>Maďarsko</c:v>
                </c:pt>
                <c:pt idx="20">
                  <c:v>Slovensko</c:v>
                </c:pt>
                <c:pt idx="21">
                  <c:v>Německo</c:v>
                </c:pt>
                <c:pt idx="22">
                  <c:v>Litva</c:v>
                </c:pt>
                <c:pt idx="23">
                  <c:v>Bulharsko</c:v>
                </c:pt>
                <c:pt idx="24">
                  <c:v>Kypr</c:v>
                </c:pt>
                <c:pt idx="25">
                  <c:v>Estonsko</c:v>
                </c:pt>
                <c:pt idx="26">
                  <c:v>Česká republika</c:v>
                </c:pt>
                <c:pt idx="27">
                  <c:v>Rakousko</c:v>
                </c:pt>
                <c:pt idx="28">
                  <c:v>Lucembursko</c:v>
                </c:pt>
                <c:pt idx="29">
                  <c:v>Malta</c:v>
                </c:pt>
              </c:strCache>
            </c:strRef>
          </c:cat>
          <c:val>
            <c:numRef>
              <c:f>'Table 76'!$J$4:$J$33</c:f>
              <c:numCache>
                <c:formatCode>0.0%</c:formatCode>
                <c:ptCount val="30"/>
                <c:pt idx="0">
                  <c:v>9.1999999999999998E-2</c:v>
                </c:pt>
                <c:pt idx="1">
                  <c:v>6.6000000000000003E-2</c:v>
                </c:pt>
                <c:pt idx="2">
                  <c:v>6.2E-2</c:v>
                </c:pt>
                <c:pt idx="3">
                  <c:v>4.2000000000000003E-2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3.3000000000000002E-2</c:v>
                </c:pt>
                <c:pt idx="7">
                  <c:v>3.1E-2</c:v>
                </c:pt>
                <c:pt idx="8">
                  <c:v>0.03</c:v>
                </c:pt>
                <c:pt idx="9">
                  <c:v>2.9000000000000001E-2</c:v>
                </c:pt>
                <c:pt idx="10">
                  <c:v>2.4E-2</c:v>
                </c:pt>
                <c:pt idx="11">
                  <c:v>2.4E-2</c:v>
                </c:pt>
                <c:pt idx="12">
                  <c:v>2.1999999999999999E-2</c:v>
                </c:pt>
                <c:pt idx="13">
                  <c:v>2.1000000000000001E-2</c:v>
                </c:pt>
                <c:pt idx="14">
                  <c:v>0.02</c:v>
                </c:pt>
                <c:pt idx="15">
                  <c:v>1.7999999999999999E-2</c:v>
                </c:pt>
                <c:pt idx="16">
                  <c:v>1.7999999999999999E-2</c:v>
                </c:pt>
                <c:pt idx="17">
                  <c:v>1.6E-2</c:v>
                </c:pt>
                <c:pt idx="18">
                  <c:v>1.2999999999999999E-2</c:v>
                </c:pt>
                <c:pt idx="19">
                  <c:v>1.2E-2</c:v>
                </c:pt>
                <c:pt idx="20">
                  <c:v>1.2E-2</c:v>
                </c:pt>
                <c:pt idx="21">
                  <c:v>0.01</c:v>
                </c:pt>
                <c:pt idx="22">
                  <c:v>0.01</c:v>
                </c:pt>
                <c:pt idx="23">
                  <c:v>8.9999999999999993E-3</c:v>
                </c:pt>
                <c:pt idx="24">
                  <c:v>8.0000000000000002E-3</c:v>
                </c:pt>
                <c:pt idx="25">
                  <c:v>6.0000000000000001E-3</c:v>
                </c:pt>
                <c:pt idx="26">
                  <c:v>5.0000000000000001E-3</c:v>
                </c:pt>
                <c:pt idx="27">
                  <c:v>4.0000000000000001E-3</c:v>
                </c:pt>
                <c:pt idx="28">
                  <c:v>2E-3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67C-40DA-A98C-1CB7A0C0FD0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085719072"/>
        <c:axId val="1057435392"/>
      </c:barChart>
      <c:catAx>
        <c:axId val="1085719072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57435392"/>
        <c:crosses val="autoZero"/>
        <c:auto val="1"/>
        <c:lblAlgn val="ctr"/>
        <c:lblOffset val="100"/>
        <c:noMultiLvlLbl val="0"/>
      </c:catAx>
      <c:valAx>
        <c:axId val="1057435392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0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085719072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000"/>
      </a:pPr>
      <a:endParaRPr lang="cs-CZ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'Table 76'!$C$64</c:f>
              <c:strCache>
                <c:ptCount val="1"/>
                <c:pt idx="0">
                  <c:v>Podíl výnosu daně z nemovitých věcí na celkovém výnosu daní - r. 2019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4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9005-4D34-AFAE-E394E50BDC82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5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9005-4D34-AFAE-E394E50BDC82}"/>
              </c:ext>
            </c:extLst>
          </c:dPt>
          <c:dPt>
            <c:idx val="12"/>
            <c:invertIfNegative val="0"/>
            <c:bubble3D val="0"/>
            <c:spPr>
              <a:solidFill>
                <a:srgbClr val="C0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005-4D34-AFAE-E394E50BDC82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18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'Table 76'!$B$65:$B$94</c:f>
              <c:strCache>
                <c:ptCount val="30"/>
                <c:pt idx="0">
                  <c:v>Spojené království</c:v>
                </c:pt>
                <c:pt idx="1">
                  <c:v>Francie</c:v>
                </c:pt>
                <c:pt idx="2">
                  <c:v>Řecko</c:v>
                </c:pt>
                <c:pt idx="3">
                  <c:v>Dánsko</c:v>
                </c:pt>
                <c:pt idx="4">
                  <c:v>EU-28</c:v>
                </c:pt>
                <c:pt idx="5">
                  <c:v>Itálie</c:v>
                </c:pt>
                <c:pt idx="6">
                  <c:v>Španělsko</c:v>
                </c:pt>
                <c:pt idx="7">
                  <c:v>Polsko</c:v>
                </c:pt>
                <c:pt idx="8">
                  <c:v>EU-27</c:v>
                </c:pt>
                <c:pt idx="9">
                  <c:v>Belgie</c:v>
                </c:pt>
                <c:pt idx="10">
                  <c:v>Lotyšsko</c:v>
                </c:pt>
                <c:pt idx="11">
                  <c:v>Irsko</c:v>
                </c:pt>
                <c:pt idx="12">
                  <c:v>Česká republika</c:v>
                </c:pt>
                <c:pt idx="13">
                  <c:v>Portugalsko</c:v>
                </c:pt>
                <c:pt idx="14">
                  <c:v>Nizozemí</c:v>
                </c:pt>
                <c:pt idx="15">
                  <c:v>Rumunsko</c:v>
                </c:pt>
                <c:pt idx="16">
                  <c:v>Finsko</c:v>
                </c:pt>
                <c:pt idx="17">
                  <c:v>Chorvatsko</c:v>
                </c:pt>
                <c:pt idx="18">
                  <c:v>Švédsko</c:v>
                </c:pt>
                <c:pt idx="19">
                  <c:v>Slovinsko</c:v>
                </c:pt>
                <c:pt idx="20">
                  <c:v>Maďarsko</c:v>
                </c:pt>
                <c:pt idx="21">
                  <c:v>Slovensko</c:v>
                </c:pt>
                <c:pt idx="22">
                  <c:v>Německo</c:v>
                </c:pt>
                <c:pt idx="23">
                  <c:v>Litva</c:v>
                </c:pt>
                <c:pt idx="24">
                  <c:v>Bulharsko</c:v>
                </c:pt>
                <c:pt idx="25">
                  <c:v>Kypr</c:v>
                </c:pt>
                <c:pt idx="26">
                  <c:v>Estonsko</c:v>
                </c:pt>
                <c:pt idx="27">
                  <c:v>Rakousko</c:v>
                </c:pt>
                <c:pt idx="28">
                  <c:v>Lucembursko</c:v>
                </c:pt>
                <c:pt idx="29">
                  <c:v>Malta</c:v>
                </c:pt>
              </c:strCache>
            </c:strRef>
          </c:cat>
          <c:val>
            <c:numRef>
              <c:f>'Table 76'!$C$65:$C$94</c:f>
              <c:numCache>
                <c:formatCode>0.0%</c:formatCode>
                <c:ptCount val="30"/>
                <c:pt idx="0">
                  <c:v>9.1999999999999998E-2</c:v>
                </c:pt>
                <c:pt idx="1">
                  <c:v>6.6000000000000003E-2</c:v>
                </c:pt>
                <c:pt idx="2">
                  <c:v>6.2E-2</c:v>
                </c:pt>
                <c:pt idx="3">
                  <c:v>4.2000000000000003E-2</c:v>
                </c:pt>
                <c:pt idx="4">
                  <c:v>3.7999999999999999E-2</c:v>
                </c:pt>
                <c:pt idx="5">
                  <c:v>3.3000000000000002E-2</c:v>
                </c:pt>
                <c:pt idx="6">
                  <c:v>3.3000000000000002E-2</c:v>
                </c:pt>
                <c:pt idx="7">
                  <c:v>3.1E-2</c:v>
                </c:pt>
                <c:pt idx="8">
                  <c:v>0.03</c:v>
                </c:pt>
                <c:pt idx="9">
                  <c:v>2.9000000000000001E-2</c:v>
                </c:pt>
                <c:pt idx="10">
                  <c:v>2.4E-2</c:v>
                </c:pt>
                <c:pt idx="11">
                  <c:v>2.4E-2</c:v>
                </c:pt>
                <c:pt idx="12">
                  <c:v>2.4E-2</c:v>
                </c:pt>
                <c:pt idx="13">
                  <c:v>2.1999999999999999E-2</c:v>
                </c:pt>
                <c:pt idx="14">
                  <c:v>2.1000000000000001E-2</c:v>
                </c:pt>
                <c:pt idx="15">
                  <c:v>0.02</c:v>
                </c:pt>
                <c:pt idx="16">
                  <c:v>1.7999999999999999E-2</c:v>
                </c:pt>
                <c:pt idx="17">
                  <c:v>1.7999999999999999E-2</c:v>
                </c:pt>
                <c:pt idx="18">
                  <c:v>1.6E-2</c:v>
                </c:pt>
                <c:pt idx="19">
                  <c:v>1.2999999999999999E-2</c:v>
                </c:pt>
                <c:pt idx="20">
                  <c:v>1.2E-2</c:v>
                </c:pt>
                <c:pt idx="21">
                  <c:v>1.2E-2</c:v>
                </c:pt>
                <c:pt idx="22">
                  <c:v>0.01</c:v>
                </c:pt>
                <c:pt idx="23">
                  <c:v>0.01</c:v>
                </c:pt>
                <c:pt idx="24">
                  <c:v>8.9999999999999993E-3</c:v>
                </c:pt>
                <c:pt idx="25">
                  <c:v>8.0000000000000002E-3</c:v>
                </c:pt>
                <c:pt idx="26">
                  <c:v>6.0000000000000001E-3</c:v>
                </c:pt>
                <c:pt idx="27">
                  <c:v>4.0000000000000001E-3</c:v>
                </c:pt>
                <c:pt idx="28">
                  <c:v>2E-3</c:v>
                </c:pt>
                <c:pt idx="29">
                  <c:v>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6-9005-4D34-AFAE-E394E50BDC82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219"/>
        <c:overlap val="-27"/>
        <c:axId val="1641066831"/>
        <c:axId val="1641070991"/>
      </c:barChart>
      <c:catAx>
        <c:axId val="16410668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1070991"/>
        <c:crosses val="autoZero"/>
        <c:auto val="1"/>
        <c:lblAlgn val="ctr"/>
        <c:lblOffset val="100"/>
        <c:noMultiLvlLbl val="0"/>
      </c:catAx>
      <c:valAx>
        <c:axId val="1641070991"/>
        <c:scaling>
          <c:orientation val="minMax"/>
        </c:scaling>
        <c:delete val="0"/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8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4106683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1800"/>
      </a:pPr>
      <a:endParaRPr lang="cs-CZ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020638595973918"/>
          <c:y val="7.2879647010012059E-3"/>
          <c:w val="0.65992731833286422"/>
          <c:h val="0.90049790571439559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List9!$R$1</c:f>
              <c:strCache>
                <c:ptCount val="1"/>
                <c:pt idx="0">
                  <c:v>Podíl na celkovém inkasu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5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8CAC-4438-AE35-89CD59434631}"/>
              </c:ext>
            </c:extLst>
          </c:dPt>
          <c:dLbls>
            <c:dLbl>
              <c:idx val="0"/>
              <c:layout>
                <c:manualLayout>
                  <c:x val="0.34312036172954707"/>
                  <c:y val="-1.8219911752504351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8CAC-4438-AE35-89CD59434631}"/>
                </c:ext>
              </c:extLst>
            </c:dLbl>
            <c:dLbl>
              <c:idx val="1"/>
              <c:layout>
                <c:manualLayout>
                  <c:x val="0.19059810543779337"/>
                  <c:y val="-1.82199117525030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3-8CAC-4438-AE35-89CD59434631}"/>
                </c:ext>
              </c:extLst>
            </c:dLbl>
            <c:dLbl>
              <c:idx val="2"/>
              <c:layout>
                <c:manualLayout>
                  <c:x val="0.15946145452211311"/>
                  <c:y val="5.46597352575090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4-8CAC-4438-AE35-89CD59434631}"/>
                </c:ext>
              </c:extLst>
            </c:dLbl>
            <c:dLbl>
              <c:idx val="3"/>
              <c:layout>
                <c:manualLayout>
                  <c:x val="5.0945355758321917E-2"/>
                  <c:y val="7.1731936035143717E-8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5.1130146171630302E-2"/>
                      <c:h val="5.772570166745189E-2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5-8CAC-4438-AE35-89CD59434631}"/>
                </c:ext>
              </c:extLst>
            </c:dLbl>
            <c:dLbl>
              <c:idx val="4"/>
              <c:layout>
                <c:manualLayout>
                  <c:x val="3.6344968818972284E-2"/>
                  <c:y val="-1.2753938226752044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6-8CAC-4438-AE35-89CD59434631}"/>
                </c:ext>
              </c:extLst>
            </c:dLbl>
            <c:dLbl>
              <c:idx val="5"/>
              <c:layout>
                <c:manualLayout>
                  <c:x val="3.5010146795242114E-2"/>
                  <c:y val="-1.82199117525030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8CAC-4438-AE35-89CD59434631}"/>
                </c:ext>
              </c:extLst>
            </c:dLbl>
            <c:dLbl>
              <c:idx val="6"/>
              <c:layout>
                <c:manualLayout>
                  <c:x val="2.9709742404716407E-2"/>
                  <c:y val="1.82199117525030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7-8CAC-4438-AE35-89CD59434631}"/>
                </c:ext>
              </c:extLst>
            </c:dLbl>
            <c:dLbl>
              <c:idx val="7"/>
              <c:layout>
                <c:manualLayout>
                  <c:x val="2.95489613730514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8-8CAC-4438-AE35-89CD59434631}"/>
                </c:ext>
              </c:extLst>
            </c:dLbl>
            <c:dLbl>
              <c:idx val="8"/>
              <c:layout>
                <c:manualLayout>
                  <c:x val="2.863636700291813E-2"/>
                  <c:y val="-1.82199117525030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E-8CAC-4438-AE35-89CD59434631}"/>
                </c:ext>
              </c:extLst>
            </c:dLbl>
            <c:dLbl>
              <c:idx val="9"/>
              <c:layout>
                <c:manualLayout>
                  <c:x val="2.7372399729418736E-2"/>
                  <c:y val="-3.64398235050060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D-8CAC-4438-AE35-89CD59434631}"/>
                </c:ext>
              </c:extLst>
            </c:dLbl>
            <c:dLbl>
              <c:idx val="10"/>
              <c:layout>
                <c:manualLayout>
                  <c:x val="2.8628713702370492E-2"/>
                  <c:y val="-3.3402785674425046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C-8CAC-4438-AE35-89CD59434631}"/>
                </c:ext>
              </c:extLst>
            </c:dLbl>
            <c:dLbl>
              <c:idx val="11"/>
              <c:layout>
                <c:manualLayout>
                  <c:x val="2.7073180366074649E-2"/>
                  <c:y val="5.465973525750904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B-8CAC-4438-AE35-89CD59434631}"/>
                </c:ext>
              </c:extLst>
            </c:dLbl>
            <c:dLbl>
              <c:idx val="12"/>
              <c:layout>
                <c:manualLayout>
                  <c:x val="2.7073180366074649E-2"/>
                  <c:y val="1.8219911752503015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9-8CAC-4438-AE35-89CD5943463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in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</c15:spPr>
                <c15:showLeaderLines val="0"/>
              </c:ext>
            </c:extLst>
          </c:dLbls>
          <c:cat>
            <c:strRef>
              <c:f>List9!$Q$2:$Q$14</c:f>
              <c:strCache>
                <c:ptCount val="13"/>
                <c:pt idx="0">
                  <c:v>Daň z přidané hodnoty </c:v>
                </c:pt>
                <c:pt idx="1">
                  <c:v>Daň z příjmů fyzických osob ze závislé činnosti</c:v>
                </c:pt>
                <c:pt idx="2">
                  <c:v>Daň z příjmů právnických osob </c:v>
                </c:pt>
                <c:pt idx="3">
                  <c:v>Daň z příjmů vybíraná srážkou § 36 - </c:v>
                </c:pt>
                <c:pt idx="4">
                  <c:v>Daň z nabytí nemovitých věcí </c:v>
                </c:pt>
                <c:pt idx="5">
                  <c:v>Daň z nemovitých věcí </c:v>
                </c:pt>
                <c:pt idx="6">
                  <c:v>Daň z hazardu celkem </c:v>
                </c:pt>
                <c:pt idx="7">
                  <c:v>Daň z příjmů fyzických osob z přiznání</c:v>
                </c:pt>
                <c:pt idx="8">
                  <c:v>Daň silniční</c:v>
                </c:pt>
                <c:pt idx="9">
                  <c:v>Ostatní příjmy, odvody, pokuty a poplatky </c:v>
                </c:pt>
                <c:pt idx="10">
                  <c:v>Odvod z elektřiny ze slunečního záření </c:v>
                </c:pt>
                <c:pt idx="11">
                  <c:v>Daň z převodu nemovitostí</c:v>
                </c:pt>
                <c:pt idx="12">
                  <c:v>Odvod z loterií </c:v>
                </c:pt>
              </c:strCache>
            </c:strRef>
          </c:cat>
          <c:val>
            <c:numRef>
              <c:f>List9!$R$2:$R$14</c:f>
              <c:numCache>
                <c:formatCode>0.0%</c:formatCode>
                <c:ptCount val="13"/>
                <c:pt idx="0">
                  <c:v>0.47551643427996876</c:v>
                </c:pt>
                <c:pt idx="1">
                  <c:v>0.23845774758912811</c:v>
                </c:pt>
                <c:pt idx="2">
                  <c:v>0.19365141664562746</c:v>
                </c:pt>
                <c:pt idx="3">
                  <c:v>3.0545611700514973E-2</c:v>
                </c:pt>
                <c:pt idx="4">
                  <c:v>1.526619090511192E-2</c:v>
                </c:pt>
                <c:pt idx="5">
                  <c:v>1.205573752779655E-2</c:v>
                </c:pt>
                <c:pt idx="6">
                  <c:v>1.1150592533711414E-2</c:v>
                </c:pt>
                <c:pt idx="7">
                  <c:v>1.0906942054183015E-2</c:v>
                </c:pt>
                <c:pt idx="8">
                  <c:v>7.1485507206431494E-3</c:v>
                </c:pt>
                <c:pt idx="9">
                  <c:v>2.8576563028851081E-3</c:v>
                </c:pt>
                <c:pt idx="10">
                  <c:v>2.3857902158346354E-3</c:v>
                </c:pt>
                <c:pt idx="11">
                  <c:v>2.8664762297458648E-5</c:v>
                </c:pt>
                <c:pt idx="12">
                  <c:v>2.8664762297458648E-5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A-8CAC-4438-AE35-89CD59434631}"/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150"/>
        <c:overlap val="100"/>
        <c:axId val="1619115743"/>
        <c:axId val="1619113663"/>
      </c:barChart>
      <c:catAx>
        <c:axId val="1619115743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19113663"/>
        <c:crosses val="autoZero"/>
        <c:auto val="1"/>
        <c:lblAlgn val="ctr"/>
        <c:lblOffset val="100"/>
        <c:noMultiLvlLbl val="0"/>
      </c:catAx>
      <c:valAx>
        <c:axId val="1619113663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19115743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cs-CZ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cs-CZ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4566300829672308"/>
          <c:y val="1.2700199574564744E-2"/>
          <c:w val="0.6281350852746781"/>
          <c:h val="0.887461231533638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List9!$V$1</c:f>
              <c:strCache>
                <c:ptCount val="1"/>
                <c:pt idx="0">
                  <c:v>Podíl na celkovém inkasu</c:v>
                </c:pt>
              </c:strCache>
            </c:strRef>
          </c:tx>
          <c:spPr>
            <a:solidFill>
              <a:schemeClr val="accent1"/>
            </a:solidFill>
            <a:ln>
              <a:noFill/>
            </a:ln>
            <a:effectLst/>
          </c:spPr>
          <c:invertIfNegative val="0"/>
          <c:dPt>
            <c:idx val="3"/>
            <c:invertIfNegative val="0"/>
            <c:bubble3D val="0"/>
            <c:spPr>
              <a:solidFill>
                <a:srgbClr val="FF000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C97F-4525-B756-F2A5C9F8C411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anchor="ctr" anchorCtr="1"/>
              <a:lstStyle/>
              <a:p>
                <a:pPr>
                  <a:defRPr sz="24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cs-CZ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List9!$U$2:$U$14</c:f>
              <c:strCache>
                <c:ptCount val="13"/>
                <c:pt idx="0">
                  <c:v>Daň z přidané hodnoty celkem </c:v>
                </c:pt>
                <c:pt idx="1">
                  <c:v>Daň z příjmů fyzických osob ze závislé činnosti </c:v>
                </c:pt>
                <c:pt idx="2">
                  <c:v>Daň z příjmů právnických osob </c:v>
                </c:pt>
                <c:pt idx="3">
                  <c:v>Daň z nemovitých věcí </c:v>
                </c:pt>
                <c:pt idx="4">
                  <c:v>Daň z příjmů vybíraná srážkou § 36 </c:v>
                </c:pt>
                <c:pt idx="5">
                  <c:v>Daň z nabytí nemovitých věcí </c:v>
                </c:pt>
                <c:pt idx="6">
                  <c:v>Daň z hazardu celkem </c:v>
                </c:pt>
                <c:pt idx="7">
                  <c:v>Daň z příjmů fyzických osob z přiznání </c:v>
                </c:pt>
                <c:pt idx="8">
                  <c:v>Daň silniční </c:v>
                </c:pt>
                <c:pt idx="9">
                  <c:v>Ostatní příjmy, odvody, pokuty a poplatky </c:v>
                </c:pt>
                <c:pt idx="10">
                  <c:v>Odvod z elektřiny ze slunečního záření  </c:v>
                </c:pt>
                <c:pt idx="11">
                  <c:v>Daň z převodu nemovitostí</c:v>
                </c:pt>
                <c:pt idx="12">
                  <c:v>Odvod z loterií celkem</c:v>
                </c:pt>
              </c:strCache>
            </c:strRef>
          </c:cat>
          <c:val>
            <c:numRef>
              <c:f>List9!$V$2:$V$14</c:f>
              <c:numCache>
                <c:formatCode>0.0%</c:formatCode>
                <c:ptCount val="13"/>
                <c:pt idx="0">
                  <c:v>0.45896990328145004</c:v>
                </c:pt>
                <c:pt idx="1">
                  <c:v>0.23016014054996239</c:v>
                </c:pt>
                <c:pt idx="2">
                  <c:v>0.18691293415072516</c:v>
                </c:pt>
                <c:pt idx="3">
                  <c:v>4.6433204183723743E-2</c:v>
                </c:pt>
                <c:pt idx="4">
                  <c:v>2.94827169729403E-2</c:v>
                </c:pt>
                <c:pt idx="5">
                  <c:v>1.4734973721370979E-2</c:v>
                </c:pt>
                <c:pt idx="6">
                  <c:v>1.0762585702169862E-2</c:v>
                </c:pt>
                <c:pt idx="7">
                  <c:v>1.052741352101705E-2</c:v>
                </c:pt>
                <c:pt idx="8">
                  <c:v>6.8998028171711875E-3</c:v>
                </c:pt>
                <c:pt idx="9">
                  <c:v>2.758218522842029E-3</c:v>
                </c:pt>
                <c:pt idx="10">
                  <c:v>2.3027719457678051E-3</c:v>
                </c:pt>
                <c:pt idx="11">
                  <c:v>2.7667315429742575E-5</c:v>
                </c:pt>
                <c:pt idx="12">
                  <c:v>2.7667315429742575E-5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C97F-4525-B756-F2A5C9F8C411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1619092447"/>
        <c:axId val="1619090367"/>
      </c:barChart>
      <c:catAx>
        <c:axId val="161909244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19090367"/>
        <c:crosses val="autoZero"/>
        <c:auto val="1"/>
        <c:lblAlgn val="ctr"/>
        <c:lblOffset val="100"/>
        <c:noMultiLvlLbl val="0"/>
      </c:catAx>
      <c:valAx>
        <c:axId val="1619090367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.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24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cs-CZ"/>
          </a:p>
        </c:txPr>
        <c:crossAx val="1619092447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</c:chart>
  <c:spPr>
    <a:solidFill>
      <a:schemeClr val="bg1"/>
    </a:solidFill>
    <a:ln>
      <a:noFill/>
    </a:ln>
    <a:effectLst/>
  </c:spPr>
  <c:txPr>
    <a:bodyPr/>
    <a:lstStyle/>
    <a:p>
      <a:pPr>
        <a:defRPr sz="2400"/>
      </a:pPr>
      <a:endParaRPr lang="cs-CZ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>
            <a:extLst>
              <a:ext uri="{FF2B5EF4-FFF2-40B4-BE49-F238E27FC236}">
                <a16:creationId xmlns:a16="http://schemas.microsoft.com/office/drawing/2014/main" id="{4C212994-D54A-43A3-B9C3-E1A7746EA4A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23A320EE-02CC-47D9-8EBF-35F6DA5E8436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3B1C12D-995C-4CE2-B7E9-F2AF6EAEF7B3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4" name="Zástupný symbol pro zápatí 3">
            <a:extLst>
              <a:ext uri="{FF2B5EF4-FFF2-40B4-BE49-F238E27FC236}">
                <a16:creationId xmlns:a16="http://schemas.microsoft.com/office/drawing/2014/main" id="{3AC91342-6732-45B6-A79D-518D447078F7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59E57E9-23DA-47DB-ADD0-7EE11B29178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0AE2A15-5B58-4B91-8D19-B67B50939D38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123608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0103AD6-614C-4B13-AA75-3193C707D39E}" type="datetimeFigureOut">
              <a:rPr lang="cs-CZ" smtClean="0"/>
              <a:t>23.05.2022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Upravte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A2A8A12-C138-49DA-8AA6-D12B63798F3E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55406220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685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1371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2057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27432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34290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41148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48006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5486400" algn="l" defTabSz="13716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8A12-C138-49DA-8AA6-D12B63798F3E}" type="slidenum">
              <a:rPr lang="cs-CZ" smtClean="0"/>
              <a:t>3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549674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8A12-C138-49DA-8AA6-D12B63798F3E}" type="slidenum">
              <a:rPr lang="cs-CZ" smtClean="0"/>
              <a:t>4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462526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8A12-C138-49DA-8AA6-D12B63798F3E}" type="slidenum">
              <a:rPr lang="cs-CZ" smtClean="0"/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92087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8A12-C138-49DA-8AA6-D12B63798F3E}" type="slidenum">
              <a:rPr lang="cs-CZ" smtClean="0"/>
              <a:t>6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0965260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8A12-C138-49DA-8AA6-D12B63798F3E}" type="slidenum">
              <a:rPr lang="cs-CZ" smtClean="0"/>
              <a:t>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524043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8A12-C138-49DA-8AA6-D12B63798F3E}" type="slidenum">
              <a:rPr lang="cs-CZ" smtClean="0"/>
              <a:t>17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44141822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A2A8A12-C138-49DA-8AA6-D12B63798F3E}" type="slidenum">
              <a:rPr lang="cs-CZ" smtClean="0"/>
              <a:t>18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2984094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10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6.jp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7.jpg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8.jpg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8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9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Zástupný symbol pro text 3">
            <a:extLst>
              <a:ext uri="{FF2B5EF4-FFF2-40B4-BE49-F238E27FC236}">
                <a16:creationId xmlns:a16="http://schemas.microsoft.com/office/drawing/2014/main" id="{3E1E80FF-CDE1-4659-A50D-18C8BA37347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755B8E-77DD-4F71-9CD0-61177050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7A3072F3-67BD-48D5-A6DA-38E4E24F7F23}" type="datetime3">
              <a:rPr lang="cs-CZ" smtClean="0"/>
              <a:pPr/>
              <a:t>23/05/22</a:t>
            </a:fld>
            <a:endParaRPr lang="en-US" dirty="0"/>
          </a:p>
        </p:txBody>
      </p:sp>
      <p:sp>
        <p:nvSpPr>
          <p:cNvPr id="10" name="Obdélník 9">
            <a:extLst>
              <a:ext uri="{FF2B5EF4-FFF2-40B4-BE49-F238E27FC236}">
                <a16:creationId xmlns:a16="http://schemas.microsoft.com/office/drawing/2014/main" id="{024B457C-E1CC-4DF8-B068-F9E0D15995C0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20" name="TextovéPole 19">
            <a:extLst>
              <a:ext uri="{FF2B5EF4-FFF2-40B4-BE49-F238E27FC236}">
                <a16:creationId xmlns:a16="http://schemas.microsoft.com/office/drawing/2014/main" id="{3B380345-CCAE-425B-84AF-F7C4AF4F1F46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903BDD9C-B482-4C8C-BAAA-47D61575D20D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C80C0F"/>
                </a:solidFill>
              </a:rPr>
              <a:t>pef.czu.cz</a:t>
            </a:r>
            <a:endParaRPr lang="cs-CZ" sz="3600" dirty="0">
              <a:solidFill>
                <a:srgbClr val="C80C0F"/>
              </a:solidFill>
            </a:endParaRPr>
          </a:p>
        </p:txBody>
      </p:sp>
      <p:pic>
        <p:nvPicPr>
          <p:cNvPr id="14" name="Obrázek 13">
            <a:extLst>
              <a:ext uri="{FF2B5EF4-FFF2-40B4-BE49-F238E27FC236}">
                <a16:creationId xmlns:a16="http://schemas.microsoft.com/office/drawing/2014/main" id="{BFCE16CD-2F56-4AC7-9A9C-82770E7B68F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" y="7776179"/>
            <a:ext cx="5710766" cy="1926622"/>
          </a:xfrm>
          <a:prstGeom prst="rect">
            <a:avLst/>
          </a:prstGeom>
        </p:spPr>
      </p:pic>
      <p:sp>
        <p:nvSpPr>
          <p:cNvPr id="17" name="Zástupný symbol obrázku 3">
            <a:extLst>
              <a:ext uri="{FF2B5EF4-FFF2-40B4-BE49-F238E27FC236}">
                <a16:creationId xmlns:a16="http://schemas.microsoft.com/office/drawing/2014/main" id="{81CEE838-8921-437D-853F-408EC4B07EB5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0" y="0"/>
            <a:ext cx="18288000" cy="8001000"/>
          </a:xfrm>
          <a:prstGeom prst="rect">
            <a:avLst/>
          </a:prstGeom>
        </p:spPr>
        <p:txBody>
          <a:bodyPr lIns="180000" tIns="180000" rIns="180000" bIns="180000"/>
          <a:lstStyle/>
          <a:p>
            <a:r>
              <a:rPr lang="cs-CZ" dirty="0"/>
              <a:t>Kliknutím na ikonu přidáte obrázek.</a:t>
            </a:r>
          </a:p>
        </p:txBody>
      </p:sp>
      <p:sp>
        <p:nvSpPr>
          <p:cNvPr id="21" name="Zástupný symbol pro text 4">
            <a:extLst>
              <a:ext uri="{FF2B5EF4-FFF2-40B4-BE49-F238E27FC236}">
                <a16:creationId xmlns:a16="http://schemas.microsoft.com/office/drawing/2014/main" id="{E690251E-0C52-4982-8171-60DC0B794B2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618171830"/>
      </p:ext>
    </p:extLst>
  </p:cSld>
  <p:clrMapOvr>
    <a:masterClrMapping/>
  </p:clrMapOvr>
  <p:hf hdr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867" y="1079998"/>
            <a:ext cx="16261266" cy="8035427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DAEF491-0687-4FD2-AF4B-FC0348CAA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6" y="9193353"/>
            <a:ext cx="3205862" cy="1080000"/>
          </a:xfrm>
          <a:prstGeom prst="rect">
            <a:avLst/>
          </a:prstGeom>
        </p:spPr>
      </p:pic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2CC0A638-579A-43E4-96B4-3CF08EB81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2232" y="4348612"/>
            <a:ext cx="15111664" cy="2880000"/>
          </a:xfrm>
          <a:prstGeom prst="rect">
            <a:avLst/>
          </a:prstGeom>
          <a:solidFill>
            <a:schemeClr val="bg1"/>
          </a:solidFill>
          <a:effectLst/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>
                <a:solidFill>
                  <a:schemeClr val="tx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202645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Zástupný symbol pro text 3">
            <a:extLst>
              <a:ext uri="{FF2B5EF4-FFF2-40B4-BE49-F238E27FC236}">
                <a16:creationId xmlns:a16="http://schemas.microsoft.com/office/drawing/2014/main" id="{A6D9A389-F059-4682-BB5E-006EEEC6D29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000125" y="4348612"/>
            <a:ext cx="16287750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5" name="Zástupný symbol obrázku 3">
            <a:extLst>
              <a:ext uri="{FF2B5EF4-FFF2-40B4-BE49-F238E27FC236}">
                <a16:creationId xmlns:a16="http://schemas.microsoft.com/office/drawing/2014/main" id="{8E8F7AB6-976A-4CB0-A0AE-8B783479B5E9}"/>
              </a:ext>
            </a:extLst>
          </p:cNvPr>
          <p:cNvSpPr>
            <a:spLocks noGrp="1"/>
          </p:cNvSpPr>
          <p:nvPr>
            <p:ph type="pic" sz="quarter" idx="10"/>
          </p:nvPr>
        </p:nvSpPr>
        <p:spPr>
          <a:xfrm>
            <a:off x="1000126" y="1087199"/>
            <a:ext cx="16275600" cy="8110800"/>
          </a:xfrm>
          <a:prstGeom prst="rect">
            <a:avLst/>
          </a:prstGeom>
        </p:spPr>
        <p:txBody>
          <a:bodyPr/>
          <a:lstStyle/>
          <a:p>
            <a:r>
              <a:rPr lang="cs-CZ"/>
              <a:t>Kliknutím na ikonu přidáte obrázek.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C18DD67A-2BC1-496B-AEA6-A213D1E4409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6" y="9193353"/>
            <a:ext cx="3205862" cy="108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2032472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461FE-AADE-4936-BB3A-2C77A4C30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334643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00DD73C-FAD0-4F3F-B43B-FEB6D7834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334643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C80C0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7" name="TextovéPole 16">
            <a:extLst>
              <a:ext uri="{FF2B5EF4-FFF2-40B4-BE49-F238E27FC236}">
                <a16:creationId xmlns:a16="http://schemas.microsoft.com/office/drawing/2014/main" id="{DED13C98-A460-4EE5-BFBB-681BBDA81D3B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dirty="0">
                <a:solidFill>
                  <a:schemeClr val="bg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2B2C2CE-4580-48E9-9D76-D7AE5C49014B}"/>
              </a:ext>
            </a:extLst>
          </p:cNvPr>
          <p:cNvSpPr txBox="1"/>
          <p:nvPr userDrawn="1"/>
        </p:nvSpPr>
        <p:spPr>
          <a:xfrm>
            <a:off x="14158294" y="-1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dirty="0" err="1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pef.czu.cz</a:t>
            </a:r>
            <a:endParaRPr lang="cs-CZ" sz="3600" dirty="0">
              <a:solidFill>
                <a:schemeClr val="bg2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C766699-8A1C-452E-BA3A-E469A225BEE7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dirty="0">
                <a:solidFill>
                  <a:srgbClr val="C80C0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Provozně ekonomická fakulta</a:t>
            </a:r>
          </a:p>
        </p:txBody>
      </p:sp>
      <p:sp>
        <p:nvSpPr>
          <p:cNvPr id="13" name="Zástupný symbol pro text 6">
            <a:extLst>
              <a:ext uri="{FF2B5EF4-FFF2-40B4-BE49-F238E27FC236}">
                <a16:creationId xmlns:a16="http://schemas.microsoft.com/office/drawing/2014/main" id="{8BE1237B-FF84-4FBE-AC1D-9DB2202BD76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text 13">
            <a:extLst>
              <a:ext uri="{FF2B5EF4-FFF2-40B4-BE49-F238E27FC236}">
                <a16:creationId xmlns:a16="http://schemas.microsoft.com/office/drawing/2014/main" id="{4C33C50D-A72F-494F-B092-15858B2C6CC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2" name="TextovéPole 1">
            <a:extLst>
              <a:ext uri="{FF2B5EF4-FFF2-40B4-BE49-F238E27FC236}">
                <a16:creationId xmlns:a16="http://schemas.microsoft.com/office/drawing/2014/main" id="{631BC1C8-BCF5-484D-8C94-7FAA0AE50120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r"/>
              <a:t>‹#›</a:t>
            </a:fld>
            <a:endParaRPr lang="cs-CZ" sz="48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223417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461FE-AADE-4936-BB3A-2C77A4C30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683964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00DD73C-FAD0-4F3F-B43B-FEB6D7834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683964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C80C0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2B2C2CE-4580-48E9-9D76-D7AE5C49014B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dirty="0" err="1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pef.czu.cz</a:t>
            </a:r>
            <a:endParaRPr lang="cs-CZ" sz="3600" dirty="0">
              <a:solidFill>
                <a:schemeClr val="bg2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8DCFB74D-72F7-43EB-992E-4771EFAD64B6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dirty="0">
                <a:solidFill>
                  <a:schemeClr val="bg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8DD7363C-ADDB-4F17-A7D4-022753619C1F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dirty="0">
                <a:solidFill>
                  <a:srgbClr val="C80C0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Provozně ekonomická fakulta</a:t>
            </a:r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66B0A99E-A700-494A-928E-194351AE09DC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:a16="http://schemas.microsoft.com/office/drawing/2014/main" id="{48E4E7FD-8E67-4CA1-B99F-8BF78FD8CF5F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1B42C71F-24A2-4414-9417-B39450FE2AC9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r"/>
              <a:t>‹#›</a:t>
            </a:fld>
            <a:endParaRPr lang="cs-CZ" sz="48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1691567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461FE-AADE-4936-BB3A-2C77A4C30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704512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00DD73C-FAD0-4F3F-B43B-FEB6D7834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704512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C80C0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2B2C2CE-4580-48E9-9D76-D7AE5C49014B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dirty="0" err="1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pef.czu.cz</a:t>
            </a:r>
            <a:endParaRPr lang="cs-CZ" sz="3600" dirty="0">
              <a:solidFill>
                <a:schemeClr val="bg2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" name="Zástupný symbol obrázku 24">
            <a:extLst>
              <a:ext uri="{FF2B5EF4-FFF2-40B4-BE49-F238E27FC236}">
                <a16:creationId xmlns:a16="http://schemas.microsoft.com/office/drawing/2014/main" id="{B6AD1CE9-FEC3-45D9-B4F6-AEB4A1A23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87388" y="2936082"/>
            <a:ext cx="4900613" cy="630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15D9EC26-7008-4417-B72B-CCBD1C03CCFE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dirty="0">
                <a:solidFill>
                  <a:schemeClr val="bg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13" name="TextovéPole 12">
            <a:extLst>
              <a:ext uri="{FF2B5EF4-FFF2-40B4-BE49-F238E27FC236}">
                <a16:creationId xmlns:a16="http://schemas.microsoft.com/office/drawing/2014/main" id="{24360AEC-B9C3-43BD-B999-313881247166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dirty="0">
                <a:solidFill>
                  <a:srgbClr val="C80C0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Provozně ekonomická fakulta</a:t>
            </a:r>
          </a:p>
        </p:txBody>
      </p:sp>
      <p:sp>
        <p:nvSpPr>
          <p:cNvPr id="16" name="Zástupný symbol pro text 6">
            <a:extLst>
              <a:ext uri="{FF2B5EF4-FFF2-40B4-BE49-F238E27FC236}">
                <a16:creationId xmlns:a16="http://schemas.microsoft.com/office/drawing/2014/main" id="{BFADBFEB-36FC-4372-B6CE-58EBC7FFB9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1876212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20" name="Zástupný symbol pro text 13">
            <a:extLst>
              <a:ext uri="{FF2B5EF4-FFF2-40B4-BE49-F238E27FC236}">
                <a16:creationId xmlns:a16="http://schemas.microsoft.com/office/drawing/2014/main" id="{978F0355-7004-4CFE-9421-A8A1A62CF82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1876212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CEE7F35-80D6-4A44-A79F-9A5BF9F28E36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r"/>
              <a:t>‹#›</a:t>
            </a:fld>
            <a:endParaRPr lang="cs-CZ" sz="48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932714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F4A793D0-309B-40EC-A585-1DA5E950181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81529" y="3578185"/>
            <a:ext cx="4788570" cy="5753192"/>
          </a:xfrm>
          <a:prstGeom prst="rect">
            <a:avLst/>
          </a:prstGeom>
        </p:spPr>
      </p:pic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461FE-AADE-4936-BB3A-2C77A4C30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838076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00DD73C-FAD0-4F3F-B43B-FEB6D7834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838076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C80C0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2B2C2CE-4580-48E9-9D76-D7AE5C49014B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dirty="0" err="1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pef.czu.cz</a:t>
            </a:r>
            <a:endParaRPr lang="cs-CZ" sz="3600" dirty="0">
              <a:solidFill>
                <a:schemeClr val="bg2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A62EFA98-136F-4C96-9195-242D30953C85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dirty="0">
                <a:solidFill>
                  <a:schemeClr val="bg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74991205-46B4-46D5-8BC2-5FBB31A8C642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dirty="0">
                <a:solidFill>
                  <a:srgbClr val="C80C0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Provozně ekonomická fakulta</a:t>
            </a:r>
          </a:p>
        </p:txBody>
      </p:sp>
      <p:sp>
        <p:nvSpPr>
          <p:cNvPr id="13" name="Zástupný symbol pro text 6">
            <a:extLst>
              <a:ext uri="{FF2B5EF4-FFF2-40B4-BE49-F238E27FC236}">
                <a16:creationId xmlns:a16="http://schemas.microsoft.com/office/drawing/2014/main" id="{64907F56-1EFF-441C-9163-66B58475FAF1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0C077097-4898-476E-8653-0D75052D171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cs-CZ" dirty="0"/>
              <a:t>Po kliknutí můžete upravovat styly textu v předloze.</a:t>
            </a:r>
          </a:p>
          <a:p>
            <a:pPr lvl="1"/>
            <a:r>
              <a:rPr lang="cs-CZ" dirty="0"/>
              <a:t>Druhá úroveň</a:t>
            </a:r>
          </a:p>
          <a:p>
            <a:pPr lvl="2"/>
            <a:r>
              <a:rPr lang="cs-CZ" dirty="0"/>
              <a:t>Třetí úroveň</a:t>
            </a:r>
          </a:p>
          <a:p>
            <a:pPr lvl="3"/>
            <a:r>
              <a:rPr lang="cs-CZ" dirty="0"/>
              <a:t>Čtvrtá úroveň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A4993D17-DF83-49B5-BD7F-548B4A5A3AE6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r"/>
              <a:t>‹#›</a:t>
            </a:fld>
            <a:endParaRPr lang="cs-CZ" sz="48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7008729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461FE-AADE-4936-BB3A-2C77A4C30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959987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00DD73C-FAD0-4F3F-B43B-FEB6D7834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959987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C80C0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2B2C2CE-4580-48E9-9D76-D7AE5C49014B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dirty="0" err="1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pef.czu.cz</a:t>
            </a:r>
            <a:endParaRPr lang="cs-CZ" sz="3600" dirty="0">
              <a:solidFill>
                <a:schemeClr val="bg2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" name="TextovéPole 9">
            <a:extLst>
              <a:ext uri="{FF2B5EF4-FFF2-40B4-BE49-F238E27FC236}">
                <a16:creationId xmlns:a16="http://schemas.microsoft.com/office/drawing/2014/main" id="{02DFA0DE-3B32-4779-A5A2-93936FF43114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dirty="0">
                <a:solidFill>
                  <a:schemeClr val="bg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9615A410-DD5A-4C2A-8E8B-ABFF3F6FE773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dirty="0">
                <a:solidFill>
                  <a:srgbClr val="C80C0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Provozně ekonomická fakulta</a:t>
            </a:r>
          </a:p>
        </p:txBody>
      </p:sp>
      <p:sp>
        <p:nvSpPr>
          <p:cNvPr id="12" name="Zástupný symbol pro text 6">
            <a:extLst>
              <a:ext uri="{FF2B5EF4-FFF2-40B4-BE49-F238E27FC236}">
                <a16:creationId xmlns:a16="http://schemas.microsoft.com/office/drawing/2014/main" id="{271AC1B1-6DD2-4624-B5E1-05CD48AFFD96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3" name="Zástupný symbol pro text 13">
            <a:extLst>
              <a:ext uri="{FF2B5EF4-FFF2-40B4-BE49-F238E27FC236}">
                <a16:creationId xmlns:a16="http://schemas.microsoft.com/office/drawing/2014/main" id="{9EB39BFC-3412-4994-BB20-6B3B39144DCD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4281150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D5E1CEE8-B267-482F-8FC9-A0CBECB5B5A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r"/>
              <a:t>‹#›</a:t>
            </a:fld>
            <a:endParaRPr lang="cs-CZ" sz="48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133125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ový slide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96DD5CD3-7617-4840-AA29-D0221417B652}"/>
              </a:ext>
            </a:extLst>
          </p:cNvPr>
          <p:cNvSpPr/>
          <p:nvPr userDrawn="1"/>
        </p:nvSpPr>
        <p:spPr>
          <a:xfrm>
            <a:off x="0" y="1043118"/>
            <a:ext cx="18288000" cy="1892451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/>
          </a:p>
        </p:txBody>
      </p:sp>
      <p:sp>
        <p:nvSpPr>
          <p:cNvPr id="3" name="Zástupný text 2">
            <a:extLst>
              <a:ext uri="{FF2B5EF4-FFF2-40B4-BE49-F238E27FC236}">
                <a16:creationId xmlns:a16="http://schemas.microsoft.com/office/drawing/2014/main" id="{0BF461FE-AADE-4936-BB3A-2C77A4C30471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1080000" y="1043118"/>
            <a:ext cx="13735335" cy="1892451"/>
          </a:xfrm>
          <a:prstGeom prst="rect">
            <a:avLst/>
          </a:prstGeom>
        </p:spPr>
        <p:txBody>
          <a:bodyPr anchor="ctr">
            <a:normAutofit/>
          </a:bodyPr>
          <a:lstStyle>
            <a:lvl1pPr marL="0" indent="0">
              <a:buNone/>
              <a:defRPr sz="8100" b="1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slidu</a:t>
            </a:r>
          </a:p>
        </p:txBody>
      </p:sp>
      <p:sp>
        <p:nvSpPr>
          <p:cNvPr id="15" name="Zástupný text 2">
            <a:extLst>
              <a:ext uri="{FF2B5EF4-FFF2-40B4-BE49-F238E27FC236}">
                <a16:creationId xmlns:a16="http://schemas.microsoft.com/office/drawing/2014/main" id="{C00DD73C-FAD0-4F3F-B43B-FEB6D7834B7B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1080000" y="0"/>
            <a:ext cx="13735335" cy="1043118"/>
          </a:xfrm>
          <a:prstGeom prst="rect">
            <a:avLst/>
          </a:prstGeom>
        </p:spPr>
        <p:txBody>
          <a:bodyPr anchor="ctr"/>
          <a:lstStyle>
            <a:lvl1pPr marL="0" indent="0">
              <a:buNone/>
              <a:defRPr sz="3000" b="0">
                <a:solidFill>
                  <a:srgbClr val="C80C0F"/>
                </a:solidFill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Název oddílu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2B2C2CE-4580-48E9-9D76-D7AE5C49014B}"/>
              </a:ext>
            </a:extLst>
          </p:cNvPr>
          <p:cNvSpPr txBox="1"/>
          <p:nvPr userDrawn="1"/>
        </p:nvSpPr>
        <p:spPr>
          <a:xfrm>
            <a:off x="14158294" y="0"/>
            <a:ext cx="3049706" cy="1043117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noAutofit/>
          </a:bodyPr>
          <a:lstStyle/>
          <a:p>
            <a:pPr algn="r"/>
            <a:r>
              <a:rPr lang="cs-CZ" sz="3600" dirty="0" err="1">
                <a:solidFill>
                  <a:schemeClr val="bg2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pef.czu.cz</a:t>
            </a:r>
            <a:endParaRPr lang="cs-CZ" sz="3600" dirty="0">
              <a:solidFill>
                <a:schemeClr val="bg2">
                  <a:lumMod val="75000"/>
                </a:schemeClr>
              </a:solidFill>
              <a:latin typeface="Roboto Medium" panose="02000000000000000000" pitchFamily="2" charset="0"/>
              <a:ea typeface="Roboto Medium" panose="02000000000000000000" pitchFamily="2" charset="0"/>
            </a:endParaRPr>
          </a:p>
        </p:txBody>
      </p:sp>
      <p:sp>
        <p:nvSpPr>
          <p:cNvPr id="10" name="Zástupný symbol obrázku 24">
            <a:extLst>
              <a:ext uri="{FF2B5EF4-FFF2-40B4-BE49-F238E27FC236}">
                <a16:creationId xmlns:a16="http://schemas.microsoft.com/office/drawing/2014/main" id="{B6AD1CE9-FEC3-45D9-B4F6-AEB4A1A23D45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13387388" y="2936082"/>
            <a:ext cx="4900613" cy="6307799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/>
            </a:lvl1pPr>
          </a:lstStyle>
          <a:p>
            <a:r>
              <a:rPr lang="cs-CZ" dirty="0"/>
              <a:t>Kliknutím na ikonu přidáte obrázek.</a:t>
            </a:r>
          </a:p>
        </p:txBody>
      </p:sp>
      <p:sp>
        <p:nvSpPr>
          <p:cNvPr id="11" name="TextovéPole 10">
            <a:extLst>
              <a:ext uri="{FF2B5EF4-FFF2-40B4-BE49-F238E27FC236}">
                <a16:creationId xmlns:a16="http://schemas.microsoft.com/office/drawing/2014/main" id="{B6279C0E-6222-4B63-9CC0-70B15CFC02DA}"/>
              </a:ext>
            </a:extLst>
          </p:cNvPr>
          <p:cNvSpPr txBox="1"/>
          <p:nvPr userDrawn="1"/>
        </p:nvSpPr>
        <p:spPr>
          <a:xfrm>
            <a:off x="1080000" y="9243882"/>
            <a:ext cx="5352884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r>
              <a:rPr lang="cs-CZ" sz="2400" dirty="0">
                <a:solidFill>
                  <a:schemeClr val="bg1">
                    <a:lumMod val="75000"/>
                  </a:schemeClr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Česká zemědělská univerzita v Praze</a:t>
            </a:r>
          </a:p>
        </p:txBody>
      </p:sp>
      <p:sp>
        <p:nvSpPr>
          <p:cNvPr id="12" name="TextovéPole 11">
            <a:extLst>
              <a:ext uri="{FF2B5EF4-FFF2-40B4-BE49-F238E27FC236}">
                <a16:creationId xmlns:a16="http://schemas.microsoft.com/office/drawing/2014/main" id="{2646D64A-DDE1-4D6F-B97F-06D488ADE4CF}"/>
              </a:ext>
            </a:extLst>
          </p:cNvPr>
          <p:cNvSpPr txBox="1"/>
          <p:nvPr userDrawn="1"/>
        </p:nvSpPr>
        <p:spPr>
          <a:xfrm>
            <a:off x="9320463" y="9243882"/>
            <a:ext cx="7949636" cy="1043118"/>
          </a:xfrm>
          <a:prstGeom prst="rect">
            <a:avLst/>
          </a:prstGeom>
          <a:noFill/>
        </p:spPr>
        <p:txBody>
          <a:bodyPr wrap="none" lIns="0" tIns="0" rIns="0" bIns="0" rtlCol="0" anchor="ctr" anchorCtr="0">
            <a:noAutofit/>
          </a:bodyPr>
          <a:lstStyle/>
          <a:p>
            <a:pPr algn="r"/>
            <a:r>
              <a:rPr lang="cs-CZ" sz="2400" dirty="0">
                <a:solidFill>
                  <a:srgbClr val="C80C0F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Provozně ekonomická fakulta</a:t>
            </a:r>
          </a:p>
        </p:txBody>
      </p:sp>
      <p:sp>
        <p:nvSpPr>
          <p:cNvPr id="13" name="Zástupný symbol pro text 6">
            <a:extLst>
              <a:ext uri="{FF2B5EF4-FFF2-40B4-BE49-F238E27FC236}">
                <a16:creationId xmlns:a16="http://schemas.microsoft.com/office/drawing/2014/main" id="{C0B2EC7C-7295-4511-BEB9-1F21F76F55B4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1876212" cy="773524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600"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  <a:lvl2pPr marL="685800" indent="0">
              <a:buNone/>
              <a:defRPr sz="320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>
              <a:defRPr sz="280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>
              <a:defRPr sz="2400">
                <a:latin typeface="Roboto" panose="02000000000000000000" pitchFamily="2" charset="0"/>
                <a:ea typeface="Roboto" panose="02000000000000000000" pitchFamily="2" charset="0"/>
              </a:defRPr>
            </a:lvl4pPr>
            <a:lvl5pPr>
              <a:defRPr>
                <a:latin typeface="Roboto" panose="02000000000000000000" pitchFamily="2" charset="0"/>
                <a:ea typeface="Roboto" panose="02000000000000000000" pitchFamily="2" charset="0"/>
              </a:defRPr>
            </a:lvl5pPr>
          </a:lstStyle>
          <a:p>
            <a:pPr lvl="0"/>
            <a:r>
              <a:rPr lang="cs-CZ"/>
              <a:t>Po kliknutí můžete upravovat styly textu v předloze.</a:t>
            </a:r>
          </a:p>
        </p:txBody>
      </p:sp>
      <p:sp>
        <p:nvSpPr>
          <p:cNvPr id="16" name="Zástupný symbol pro text 13">
            <a:extLst>
              <a:ext uri="{FF2B5EF4-FFF2-40B4-BE49-F238E27FC236}">
                <a16:creationId xmlns:a16="http://schemas.microsoft.com/office/drawing/2014/main" id="{466DB023-F78F-49C1-9875-70959FECAB0E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1876212" cy="5000494"/>
          </a:xfrm>
          <a:prstGeom prst="rect">
            <a:avLst/>
          </a:prstGeom>
        </p:spPr>
        <p:txBody>
          <a:bodyPr/>
          <a:lstStyle>
            <a:lvl1pPr marL="457200" indent="-457200"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dirty="0" smtClean="0">
                <a:latin typeface="Roboto" panose="02000000000000000000" pitchFamily="2" charset="0"/>
                <a:ea typeface="Roboto" panose="02000000000000000000" pitchFamily="2" charset="0"/>
              </a:defRPr>
            </a:lvl1pPr>
            <a:lvl2pPr marL="1143000" indent="-457200">
              <a:buClr>
                <a:srgbClr val="28642D"/>
              </a:buClr>
              <a:buFont typeface="+mj-lt"/>
              <a:buAutoNum type="arabicPeriod"/>
              <a:defRPr lang="cs-CZ" sz="3200" dirty="0" smtClean="0">
                <a:latin typeface="Roboto" panose="02000000000000000000" pitchFamily="2" charset="0"/>
                <a:ea typeface="Roboto" panose="02000000000000000000" pitchFamily="2" charset="0"/>
              </a:defRPr>
            </a:lvl2pPr>
            <a:lvl3pPr marL="1885950" indent="-514350">
              <a:buClr>
                <a:srgbClr val="28642D"/>
              </a:buClr>
              <a:buFont typeface="+mj-lt"/>
              <a:buAutoNum type="alphaLcPeriod"/>
              <a:defRPr lang="cs-CZ" sz="2800" dirty="0" smtClean="0">
                <a:latin typeface="Roboto" panose="02000000000000000000" pitchFamily="2" charset="0"/>
                <a:ea typeface="Roboto" panose="02000000000000000000" pitchFamily="2" charset="0"/>
              </a:defRPr>
            </a:lvl3pPr>
            <a:lvl4pPr marL="2400300" indent="-342900"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dirty="0">
                <a:latin typeface="Roboto" panose="02000000000000000000" pitchFamily="2" charset="0"/>
                <a:ea typeface="Roboto" panose="02000000000000000000" pitchFamily="2" charset="0"/>
              </a:defRPr>
            </a:lvl4pPr>
          </a:lstStyle>
          <a:p>
            <a:pPr lvl="0"/>
            <a:r>
              <a:rPr lang="cs-CZ"/>
              <a:t>Po kliknutí můžete upravovat styly textu v předloze.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</p:txBody>
      </p:sp>
      <p:sp>
        <p:nvSpPr>
          <p:cNvPr id="14" name="TextovéPole 13">
            <a:extLst>
              <a:ext uri="{FF2B5EF4-FFF2-40B4-BE49-F238E27FC236}">
                <a16:creationId xmlns:a16="http://schemas.microsoft.com/office/drawing/2014/main" id="{3C1BF5F3-421C-4882-84E2-ADC07FE86DF2}"/>
              </a:ext>
            </a:extLst>
          </p:cNvPr>
          <p:cNvSpPr txBox="1"/>
          <p:nvPr userDrawn="1"/>
        </p:nvSpPr>
        <p:spPr>
          <a:xfrm>
            <a:off x="16119986" y="1573844"/>
            <a:ext cx="176143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912F5DA3-5B13-43E6-BB34-AB0AE73D120D}" type="slidenum">
              <a:rPr lang="cs-CZ" sz="4800" smtClean="0">
                <a:solidFill>
                  <a:schemeClr val="bg1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pPr algn="r"/>
              <a:t>‹#›</a:t>
            </a:fld>
            <a:endParaRPr lang="cs-CZ" sz="4800" dirty="0">
              <a:solidFill>
                <a:schemeClr val="bg1"/>
              </a:solidFill>
              <a:latin typeface="Roboto Black" panose="02000000000000000000" pitchFamily="2" charset="0"/>
              <a:ea typeface="Roboto Black" panose="020000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3559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E53EAF9F-01E9-4701-B3CE-E5EC1515D44C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pic>
        <p:nvPicPr>
          <p:cNvPr id="3" name="Obrázek 2">
            <a:extLst>
              <a:ext uri="{FF2B5EF4-FFF2-40B4-BE49-F238E27FC236}">
                <a16:creationId xmlns:a16="http://schemas.microsoft.com/office/drawing/2014/main" id="{62100BC4-4DA9-4844-84E4-6D3775F885B3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50" y="7246778"/>
            <a:ext cx="7779099" cy="2624410"/>
          </a:xfrm>
          <a:prstGeom prst="rect">
            <a:avLst/>
          </a:prstGeom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  <p:sp>
        <p:nvSpPr>
          <p:cNvPr id="6" name="TextovéPole 5">
            <a:extLst>
              <a:ext uri="{FF2B5EF4-FFF2-40B4-BE49-F238E27FC236}">
                <a16:creationId xmlns:a16="http://schemas.microsoft.com/office/drawing/2014/main" id="{7301F1C3-936F-43D4-96DB-8DB86F629B10}"/>
              </a:ext>
            </a:extLst>
          </p:cNvPr>
          <p:cNvSpPr txBox="1"/>
          <p:nvPr userDrawn="1"/>
        </p:nvSpPr>
        <p:spPr>
          <a:xfrm>
            <a:off x="4351105" y="4543335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Děkuji za pozornost.</a:t>
            </a:r>
          </a:p>
        </p:txBody>
      </p:sp>
    </p:spTree>
    <p:extLst>
      <p:ext uri="{BB962C8B-B14F-4D97-AF65-F5344CB8AC3E}">
        <p14:creationId xmlns:p14="http://schemas.microsoft.com/office/powerpoint/2010/main" val="238426085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4C6F00-A48B-4E22-84E3-5F01FAC09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DE33A4-FB93-4AAA-A88F-B4FEF27E08A8}"/>
              </a:ext>
            </a:extLst>
          </p:cNvPr>
          <p:cNvSpPr txBox="1"/>
          <p:nvPr userDrawn="1"/>
        </p:nvSpPr>
        <p:spPr>
          <a:xfrm>
            <a:off x="4351105" y="5143500"/>
            <a:ext cx="9585788" cy="13203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solidFill>
                  <a:srgbClr val="C0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3" name="Obrázek 2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52283" y="7541610"/>
            <a:ext cx="7983432" cy="26894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091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5A95B17-73AF-43C9-B939-77EAE9071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3" y="0"/>
            <a:ext cx="18284412" cy="8028000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755B8E-77DD-4F71-9CD0-61177050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34FDD2F-081D-4C6E-B8F7-EDE09A5F0ADA}" type="datetime3">
              <a:rPr lang="cs-CZ" smtClean="0"/>
              <a:pPr/>
              <a:t>23/05/22</a:t>
            </a:fld>
            <a:endParaRPr lang="en-US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01651B9-8DB1-4417-B27C-E73923C98BA2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DC5AB1A-2619-408B-BAA0-9A1DFF784E10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C0724D5-0E83-4994-8DB9-7A30BDB88977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C80C0F"/>
                </a:solidFill>
              </a:rPr>
              <a:t>pef.czu.cz</a:t>
            </a:r>
            <a:endParaRPr lang="cs-CZ" sz="3600" dirty="0">
              <a:solidFill>
                <a:srgbClr val="C80C0F"/>
              </a:solidFill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96A2ECFD-46EB-44FF-A27A-5C489A4A61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" y="7776179"/>
            <a:ext cx="5710766" cy="1926622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8B80490D-70E9-4F37-B670-B92332575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1" name="Zástupný symbol pro text 4">
            <a:extLst>
              <a:ext uri="{FF2B5EF4-FFF2-40B4-BE49-F238E27FC236}">
                <a16:creationId xmlns:a16="http://schemas.microsoft.com/office/drawing/2014/main" id="{C22D2AE3-7756-458C-8A84-0DE8F08D47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465040403"/>
      </p:ext>
    </p:extLst>
  </p:cSld>
  <p:clrMapOvr>
    <a:masterClrMapping/>
  </p:clrMapOvr>
  <p:hf hdr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4C6F00-A48B-4E22-84E3-5F01FAC09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8288000" cy="10287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DE33A4-FB93-4AAA-A88F-B4FEF27E08A8}"/>
              </a:ext>
            </a:extLst>
          </p:cNvPr>
          <p:cNvSpPr txBox="1"/>
          <p:nvPr userDrawn="1"/>
        </p:nvSpPr>
        <p:spPr>
          <a:xfrm>
            <a:off x="4351105" y="4746277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E49B3DF7-838A-4FFC-8A0E-18EF8054F23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50" y="7246778"/>
            <a:ext cx="7779099" cy="2624410"/>
          </a:xfrm>
          <a:prstGeom prst="rect">
            <a:avLst/>
          </a:prstGeom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106482026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4C6F00-A48B-4E22-84E3-5F01FAC09D9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084" b="7777"/>
          <a:stretch/>
        </p:blipFill>
        <p:spPr>
          <a:xfrm>
            <a:off x="0" y="-1"/>
            <a:ext cx="18288000" cy="10377371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DE33A4-FB93-4AAA-A88F-B4FEF27E08A8}"/>
              </a:ext>
            </a:extLst>
          </p:cNvPr>
          <p:cNvSpPr txBox="1"/>
          <p:nvPr userDrawn="1"/>
        </p:nvSpPr>
        <p:spPr>
          <a:xfrm>
            <a:off x="4351106" y="5743328"/>
            <a:ext cx="9585788" cy="1200330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7200" dirty="0">
                <a:solidFill>
                  <a:srgbClr val="C00000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9" name="Obrázek 8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96048" y="8392473"/>
            <a:ext cx="5891952" cy="19848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67544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ázek 6">
            <a:extLst>
              <a:ext uri="{FF2B5EF4-FFF2-40B4-BE49-F238E27FC236}">
                <a16:creationId xmlns:a16="http://schemas.microsoft.com/office/drawing/2014/main" id="{AA4C6F00-A48B-4E22-84E3-5F01FAC09D9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143"/>
            <a:ext cx="18288000" cy="10287000"/>
          </a:xfrm>
          <a:prstGeom prst="rect">
            <a:avLst/>
          </a:prstGeom>
        </p:spPr>
      </p:pic>
      <p:sp>
        <p:nvSpPr>
          <p:cNvPr id="5" name="TextovéPole 4">
            <a:extLst>
              <a:ext uri="{FF2B5EF4-FFF2-40B4-BE49-F238E27FC236}">
                <a16:creationId xmlns:a16="http://schemas.microsoft.com/office/drawing/2014/main" id="{83DE33A4-FB93-4AAA-A88F-B4FEF27E08A8}"/>
              </a:ext>
            </a:extLst>
          </p:cNvPr>
          <p:cNvSpPr txBox="1"/>
          <p:nvPr userDrawn="1"/>
        </p:nvSpPr>
        <p:spPr>
          <a:xfrm>
            <a:off x="4351105" y="4657478"/>
            <a:ext cx="9585788" cy="1200329"/>
          </a:xfrm>
          <a:prstGeom prst="rect">
            <a:avLst/>
          </a:prstGeom>
          <a:noFill/>
          <a:ln>
            <a:noFill/>
          </a:ln>
        </p:spPr>
        <p:txBody>
          <a:bodyPr wrap="square" rtlCol="0" anchor="ctr">
            <a:spAutoFit/>
          </a:bodyPr>
          <a:lstStyle/>
          <a:p>
            <a:pPr algn="ctr"/>
            <a:r>
              <a:rPr lang="cs-CZ" sz="7200" dirty="0">
                <a:solidFill>
                  <a:srgbClr val="C80C0F"/>
                </a:solidFill>
                <a:latin typeface="Roboto Black" panose="02000000000000000000" pitchFamily="2" charset="0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8" name="Obrázek 7"/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8520397"/>
            <a:ext cx="5286375" cy="1780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611267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ávěr 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Obdélník 7">
            <a:extLst>
              <a:ext uri="{FF2B5EF4-FFF2-40B4-BE49-F238E27FC236}">
                <a16:creationId xmlns:a16="http://schemas.microsoft.com/office/drawing/2014/main" id="{5D978B46-7738-414B-B6A8-3DB65F297682}"/>
              </a:ext>
            </a:extLst>
          </p:cNvPr>
          <p:cNvSpPr/>
          <p:nvPr userDrawn="1"/>
        </p:nvSpPr>
        <p:spPr>
          <a:xfrm>
            <a:off x="0" y="0"/>
            <a:ext cx="18288000" cy="10287000"/>
          </a:xfrm>
          <a:prstGeom prst="rect">
            <a:avLst/>
          </a:prstGeom>
          <a:gradFill>
            <a:gsLst>
              <a:gs pos="0">
                <a:srgbClr val="C80C0F"/>
              </a:gs>
              <a:gs pos="50000">
                <a:srgbClr val="9B0000"/>
              </a:gs>
              <a:gs pos="99000">
                <a:srgbClr val="C80C0F"/>
              </a:gs>
            </a:gsLst>
            <a:path path="circle">
              <a:fillToRect l="100000" t="10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sp>
        <p:nvSpPr>
          <p:cNvPr id="5" name="TextovéPole 4">
            <a:extLst>
              <a:ext uri="{FF2B5EF4-FFF2-40B4-BE49-F238E27FC236}">
                <a16:creationId xmlns:a16="http://schemas.microsoft.com/office/drawing/2014/main" id="{069F7FD5-1F06-4D29-BB4C-162FBC2AEFD9}"/>
              </a:ext>
            </a:extLst>
          </p:cNvPr>
          <p:cNvSpPr txBox="1"/>
          <p:nvPr userDrawn="1"/>
        </p:nvSpPr>
        <p:spPr>
          <a:xfrm>
            <a:off x="4351105" y="3625831"/>
            <a:ext cx="958578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7200" dirty="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</a:rPr>
              <a:t>Děkuji za pozornost.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FC69C21-6E7E-4C25-A457-536FBE32A3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4450" y="7246778"/>
            <a:ext cx="7779099" cy="2624410"/>
          </a:xfrm>
          <a:prstGeom prst="rect">
            <a:avLst/>
          </a:prstGeom>
          <a:effectLst>
            <a:glow rad="139700">
              <a:schemeClr val="tx1">
                <a:lumMod val="65000"/>
                <a:lumOff val="35000"/>
                <a:alpha val="40000"/>
              </a:schemeClr>
            </a:glow>
          </a:effectLst>
        </p:spPr>
      </p:pic>
    </p:spTree>
    <p:extLst>
      <p:ext uri="{BB962C8B-B14F-4D97-AF65-F5344CB8AC3E}">
        <p14:creationId xmlns:p14="http://schemas.microsoft.com/office/powerpoint/2010/main" val="41397923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4CF31F7D-C775-4367-BA11-D7AC5352343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" y="0"/>
            <a:ext cx="18288000" cy="8029575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755B8E-77DD-4F71-9CD0-61177050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B38285AB-CF97-4232-BE10-B88E3BDDB1D5}" type="datetime3">
              <a:rPr lang="cs-CZ" smtClean="0"/>
              <a:pPr/>
              <a:t>23/05/22</a:t>
            </a:fld>
            <a:endParaRPr lang="en-US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A5FBF3AD-5E16-47E0-9F0F-471206626283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9DA604E6-9EF9-4015-837B-25EA24ABA8E3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1DDA62E2-FE7A-4AFA-8044-1ED14126E701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C80C0F"/>
                </a:solidFill>
              </a:rPr>
              <a:t>pef.czu.cz</a:t>
            </a:r>
            <a:endParaRPr lang="cs-CZ" sz="3600" dirty="0">
              <a:solidFill>
                <a:srgbClr val="C80C0F"/>
              </a:solidFill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59537996-64CA-41B7-B183-E7785776E89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" y="7776179"/>
            <a:ext cx="5710766" cy="1926622"/>
          </a:xfrm>
          <a:prstGeom prst="rect">
            <a:avLst/>
          </a:prstGeom>
        </p:spPr>
      </p:pic>
      <p:sp>
        <p:nvSpPr>
          <p:cNvPr id="10" name="Zástupný symbol pro text 4">
            <a:extLst>
              <a:ext uri="{FF2B5EF4-FFF2-40B4-BE49-F238E27FC236}">
                <a16:creationId xmlns:a16="http://schemas.microsoft.com/office/drawing/2014/main" id="{7602487F-3C29-4D79-9418-0A036B9FED09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4" name="Zástupný symbol pro text 3">
            <a:extLst>
              <a:ext uri="{FF2B5EF4-FFF2-40B4-BE49-F238E27FC236}">
                <a16:creationId xmlns:a16="http://schemas.microsoft.com/office/drawing/2014/main" id="{F844F9EC-3F8E-4C04-9939-5FE5833C627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825330407"/>
      </p:ext>
    </p:extLst>
  </p:cSld>
  <p:clrMapOvr>
    <a:masterClrMapping/>
  </p:clrMapOvr>
  <p:hf hdr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79C5E546-3806-41A1-87D3-7E4A64F7A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" y="0"/>
            <a:ext cx="18287998" cy="8029574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755B8E-77DD-4F71-9CD0-61177050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7FD88474-3A3C-4512-AC5F-5F2CF8376263}" type="datetime3">
              <a:rPr lang="cs-CZ" smtClean="0"/>
              <a:pPr/>
              <a:t>23/05/22</a:t>
            </a:fld>
            <a:endParaRPr lang="en-US" dirty="0"/>
          </a:p>
        </p:txBody>
      </p:sp>
      <p:sp>
        <p:nvSpPr>
          <p:cNvPr id="19" name="Obdélník 18">
            <a:extLst>
              <a:ext uri="{FF2B5EF4-FFF2-40B4-BE49-F238E27FC236}">
                <a16:creationId xmlns:a16="http://schemas.microsoft.com/office/drawing/2014/main" id="{CD5BF138-FAF5-4C22-A496-6023824A8182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21" name="TextovéPole 20">
            <a:extLst>
              <a:ext uri="{FF2B5EF4-FFF2-40B4-BE49-F238E27FC236}">
                <a16:creationId xmlns:a16="http://schemas.microsoft.com/office/drawing/2014/main" id="{56F21E2B-4757-4C6A-8C74-2ACB33F0C0D7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22" name="TextovéPole 21">
            <a:extLst>
              <a:ext uri="{FF2B5EF4-FFF2-40B4-BE49-F238E27FC236}">
                <a16:creationId xmlns:a16="http://schemas.microsoft.com/office/drawing/2014/main" id="{576E8AF4-6C04-4AD5-A275-DAF437588F37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C80C0F"/>
                </a:solidFill>
              </a:rPr>
              <a:t>pef.czu.cz</a:t>
            </a:r>
            <a:endParaRPr lang="cs-CZ" sz="3600" dirty="0">
              <a:solidFill>
                <a:srgbClr val="C80C0F"/>
              </a:solidFill>
            </a:endParaRPr>
          </a:p>
        </p:txBody>
      </p:sp>
      <p:pic>
        <p:nvPicPr>
          <p:cNvPr id="23" name="Obrázek 22">
            <a:extLst>
              <a:ext uri="{FF2B5EF4-FFF2-40B4-BE49-F238E27FC236}">
                <a16:creationId xmlns:a16="http://schemas.microsoft.com/office/drawing/2014/main" id="{F5211D3A-6EC3-49F0-8095-B53712C2DF78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" y="7776179"/>
            <a:ext cx="5710766" cy="1926622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75E6743E-3013-43C0-BCEE-F198C0D12E42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4" name="Zástupný symbol pro text 4">
            <a:extLst>
              <a:ext uri="{FF2B5EF4-FFF2-40B4-BE49-F238E27FC236}">
                <a16:creationId xmlns:a16="http://schemas.microsoft.com/office/drawing/2014/main" id="{67A4E56B-2C18-40EB-A1CF-C76A3F36BEBA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888470636"/>
      </p:ext>
    </p:extLst>
  </p:cSld>
  <p:clrMapOvr>
    <a:masterClrMapping/>
  </p:clrMapOvr>
  <p:hf hdr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Úvodní snímek 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ázek 2">
            <a:extLst>
              <a:ext uri="{FF2B5EF4-FFF2-40B4-BE49-F238E27FC236}">
                <a16:creationId xmlns:a16="http://schemas.microsoft.com/office/drawing/2014/main" id="{25A95B17-73AF-43C9-B939-77EAE90718E5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8287999" cy="8029574"/>
          </a:xfrm>
          <a:prstGeom prst="rect">
            <a:avLst/>
          </a:prstGeom>
        </p:spPr>
      </p:pic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44755B8E-77DD-4F71-9CD0-611770504CD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14464800" y="9525000"/>
            <a:ext cx="2743200" cy="761999"/>
          </a:xfrm>
          <a:prstGeom prst="rect">
            <a:avLst/>
          </a:prstGeom>
        </p:spPr>
        <p:txBody>
          <a:bodyPr vert="horz" lIns="0" tIns="0" rIns="0" bIns="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  <a:latin typeface="Roboto" panose="02000000000000000000" pitchFamily="2" charset="0"/>
                <a:ea typeface="Roboto" panose="02000000000000000000" pitchFamily="2" charset="0"/>
              </a:defRPr>
            </a:lvl1pPr>
          </a:lstStyle>
          <a:p>
            <a:fld id="{C34FDD2F-081D-4C6E-B8F7-EDE09A5F0ADA}" type="datetime3">
              <a:rPr lang="cs-CZ" smtClean="0"/>
              <a:pPr/>
              <a:t>23/05/22</a:t>
            </a:fld>
            <a:endParaRPr lang="en-US" dirty="0"/>
          </a:p>
        </p:txBody>
      </p:sp>
      <p:sp>
        <p:nvSpPr>
          <p:cNvPr id="14" name="Obdélník 13">
            <a:extLst>
              <a:ext uri="{FF2B5EF4-FFF2-40B4-BE49-F238E27FC236}">
                <a16:creationId xmlns:a16="http://schemas.microsoft.com/office/drawing/2014/main" id="{701651B9-8DB1-4417-B27C-E73923C98BA2}"/>
              </a:ext>
            </a:extLst>
          </p:cNvPr>
          <p:cNvSpPr/>
          <p:nvPr userDrawn="1"/>
        </p:nvSpPr>
        <p:spPr>
          <a:xfrm>
            <a:off x="2" y="8001000"/>
            <a:ext cx="18287999" cy="1524000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endParaRPr lang="cs-CZ" sz="4050" dirty="0"/>
          </a:p>
        </p:txBody>
      </p:sp>
      <p:sp>
        <p:nvSpPr>
          <p:cNvPr id="16" name="TextovéPole 15">
            <a:extLst>
              <a:ext uri="{FF2B5EF4-FFF2-40B4-BE49-F238E27FC236}">
                <a16:creationId xmlns:a16="http://schemas.microsoft.com/office/drawing/2014/main" id="{DDC5AB1A-2619-408B-BAA0-9A1DFF784E10}"/>
              </a:ext>
            </a:extLst>
          </p:cNvPr>
          <p:cNvSpPr txBox="1"/>
          <p:nvPr userDrawn="1"/>
        </p:nvSpPr>
        <p:spPr>
          <a:xfrm>
            <a:off x="11088000" y="8510108"/>
            <a:ext cx="6120000" cy="4847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cs-CZ" sz="3150" dirty="0">
                <a:solidFill>
                  <a:schemeClr val="bg1"/>
                </a:solidFill>
                <a:latin typeface="Roboto Medium" panose="02000000000000000000" pitchFamily="2" charset="0"/>
                <a:ea typeface="Roboto Medium" panose="02000000000000000000" pitchFamily="2" charset="0"/>
              </a:rPr>
              <a:t>Univerzita plná života</a:t>
            </a:r>
          </a:p>
        </p:txBody>
      </p:sp>
      <p:sp>
        <p:nvSpPr>
          <p:cNvPr id="19" name="TextovéPole 18">
            <a:extLst>
              <a:ext uri="{FF2B5EF4-FFF2-40B4-BE49-F238E27FC236}">
                <a16:creationId xmlns:a16="http://schemas.microsoft.com/office/drawing/2014/main" id="{EC0724D5-0E83-4994-8DB9-7A30BDB88977}"/>
              </a:ext>
            </a:extLst>
          </p:cNvPr>
          <p:cNvSpPr txBox="1"/>
          <p:nvPr userDrawn="1"/>
        </p:nvSpPr>
        <p:spPr>
          <a:xfrm>
            <a:off x="1080000" y="9577880"/>
            <a:ext cx="6150837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cs-CZ" sz="3600" dirty="0" err="1">
                <a:solidFill>
                  <a:srgbClr val="C80C0F"/>
                </a:solidFill>
              </a:rPr>
              <a:t>pef.czu.cz</a:t>
            </a:r>
            <a:endParaRPr lang="cs-CZ" sz="3600" dirty="0">
              <a:solidFill>
                <a:srgbClr val="C80C0F"/>
              </a:solidFill>
            </a:endParaRPr>
          </a:p>
        </p:txBody>
      </p:sp>
      <p:pic>
        <p:nvPicPr>
          <p:cNvPr id="21" name="Obrázek 20">
            <a:extLst>
              <a:ext uri="{FF2B5EF4-FFF2-40B4-BE49-F238E27FC236}">
                <a16:creationId xmlns:a16="http://schemas.microsoft.com/office/drawing/2014/main" id="{96A2ECFD-46EB-44FF-A27A-5C489A4A619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060" y="7776179"/>
            <a:ext cx="5710766" cy="1926622"/>
          </a:xfrm>
          <a:prstGeom prst="rect">
            <a:avLst/>
          </a:prstGeom>
        </p:spPr>
      </p:pic>
      <p:sp>
        <p:nvSpPr>
          <p:cNvPr id="10" name="Zástupný symbol pro text 3">
            <a:extLst>
              <a:ext uri="{FF2B5EF4-FFF2-40B4-BE49-F238E27FC236}">
                <a16:creationId xmlns:a16="http://schemas.microsoft.com/office/drawing/2014/main" id="{8B80490D-70E9-4F37-B670-B92332575E2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444751" y="1675047"/>
            <a:ext cx="15398495" cy="435610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96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  <p:sp>
        <p:nvSpPr>
          <p:cNvPr id="11" name="Zástupný symbol pro text 4">
            <a:extLst>
              <a:ext uri="{FF2B5EF4-FFF2-40B4-BE49-F238E27FC236}">
                <a16:creationId xmlns:a16="http://schemas.microsoft.com/office/drawing/2014/main" id="{C22D2AE3-7756-458C-8A84-0DE8F08D476D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6087438" y="6605445"/>
            <a:ext cx="6113123" cy="979161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Medium" panose="02000000000000000000" pitchFamily="2" charset="0"/>
                <a:ea typeface="Roboto Medium" panose="02000000000000000000" pitchFamily="2" charset="0"/>
              </a:defRPr>
            </a:lvl1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23099893"/>
      </p:ext>
    </p:extLst>
  </p:cSld>
  <p:clrMapOvr>
    <a:masterClrMapping/>
  </p:clrMapOvr>
  <p:hf hdr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rgbClr val="C80C0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pic>
        <p:nvPicPr>
          <p:cNvPr id="5" name="Obrázek 4">
            <a:extLst>
              <a:ext uri="{FF2B5EF4-FFF2-40B4-BE49-F238E27FC236}">
                <a16:creationId xmlns:a16="http://schemas.microsoft.com/office/drawing/2014/main" id="{36682A33-9CBD-40CD-8C21-75E186E37597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6" y="9193353"/>
            <a:ext cx="3205862" cy="1080000"/>
          </a:xfrm>
          <a:prstGeom prst="rect">
            <a:avLst/>
          </a:prstGeom>
        </p:spPr>
      </p:pic>
      <p:sp>
        <p:nvSpPr>
          <p:cNvPr id="6" name="Zástupný symbol pro text 3">
            <a:extLst>
              <a:ext uri="{FF2B5EF4-FFF2-40B4-BE49-F238E27FC236}">
                <a16:creationId xmlns:a16="http://schemas.microsoft.com/office/drawing/2014/main" id="{137FF405-C523-4C6D-A210-824A893F530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28775" y="4348612"/>
            <a:ext cx="15044738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39823038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délník 3">
            <a:extLst>
              <a:ext uri="{FF2B5EF4-FFF2-40B4-BE49-F238E27FC236}">
                <a16:creationId xmlns:a16="http://schemas.microsoft.com/office/drawing/2014/main" id="{8DD13F2A-11D3-42C8-83F3-81FF4931281C}"/>
              </a:ext>
            </a:extLst>
          </p:cNvPr>
          <p:cNvSpPr/>
          <p:nvPr userDrawn="1"/>
        </p:nvSpPr>
        <p:spPr>
          <a:xfrm>
            <a:off x="1000125" y="1087344"/>
            <a:ext cx="16287750" cy="811231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 sz="4050" dirty="0"/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52E04586-05F3-44DC-94E0-F550E0FE078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lum bright="70000" contrast="-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7715" y="9193353"/>
            <a:ext cx="3201263" cy="1080000"/>
          </a:xfrm>
          <a:prstGeom prst="rect">
            <a:avLst/>
          </a:prstGeom>
        </p:spPr>
      </p:pic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FD279ADA-FDAB-4914-9469-CB105F4C58BE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71625" y="4348612"/>
            <a:ext cx="15230475" cy="1589776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23400235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Obrázek 4">
            <a:extLst>
              <a:ext uri="{FF2B5EF4-FFF2-40B4-BE49-F238E27FC236}">
                <a16:creationId xmlns:a16="http://schemas.microsoft.com/office/drawing/2014/main" id="{79C5E546-3806-41A1-87D3-7E4A64F7A407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8000" y="1104405"/>
            <a:ext cx="16269005" cy="8039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DAEF491-0687-4FD2-AF4B-FC0348CAA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6" y="9193353"/>
            <a:ext cx="3205862" cy="1080000"/>
          </a:xfrm>
          <a:prstGeom prst="rect">
            <a:avLst/>
          </a:prstGeom>
        </p:spPr>
      </p:pic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2CC0A638-579A-43E4-96B4-3CF08EB81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2232" y="4348612"/>
            <a:ext cx="15111664" cy="158977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>
                <a:solidFill>
                  <a:schemeClr val="bg1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19968955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ddíl - Předěl - Kapitola 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ázek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7999" y="1092374"/>
            <a:ext cx="16269005" cy="8039250"/>
          </a:xfrm>
          <a:prstGeom prst="rect">
            <a:avLst/>
          </a:prstGeom>
        </p:spPr>
      </p:pic>
      <p:pic>
        <p:nvPicPr>
          <p:cNvPr id="6" name="Obrázek 5">
            <a:extLst>
              <a:ext uri="{FF2B5EF4-FFF2-40B4-BE49-F238E27FC236}">
                <a16:creationId xmlns:a16="http://schemas.microsoft.com/office/drawing/2014/main" id="{3DAEF491-0687-4FD2-AF4B-FC0348CAACE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416" y="9193353"/>
            <a:ext cx="3205862" cy="1080000"/>
          </a:xfrm>
          <a:prstGeom prst="rect">
            <a:avLst/>
          </a:prstGeom>
        </p:spPr>
      </p:pic>
      <p:sp>
        <p:nvSpPr>
          <p:cNvPr id="7" name="Zástupný symbol pro text 3">
            <a:extLst>
              <a:ext uri="{FF2B5EF4-FFF2-40B4-BE49-F238E27FC236}">
                <a16:creationId xmlns:a16="http://schemas.microsoft.com/office/drawing/2014/main" id="{2CC0A638-579A-43E4-96B4-3CF08EB81F4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12232" y="4348612"/>
            <a:ext cx="15111664" cy="1589776"/>
          </a:xfrm>
          <a:prstGeom prst="rect">
            <a:avLst/>
          </a:prstGeom>
          <a:effectLst>
            <a:outerShdw blurRad="50800" dist="38100" dir="16200000" rotWithShape="0">
              <a:prstClr val="black">
                <a:alpha val="40000"/>
              </a:prstClr>
            </a:outerShdw>
          </a:effectLst>
        </p:spPr>
        <p:txBody>
          <a:bodyPr anchor="ctr" anchorCtr="0">
            <a:normAutofit/>
          </a:bodyPr>
          <a:lstStyle>
            <a:lvl1pPr marL="0" indent="0" algn="ctr">
              <a:lnSpc>
                <a:spcPct val="100000"/>
              </a:lnSpc>
              <a:spcBef>
                <a:spcPts val="0"/>
              </a:spcBef>
              <a:buNone/>
              <a:defRPr sz="8000">
                <a:solidFill>
                  <a:srgbClr val="C80C0F"/>
                </a:solidFill>
                <a:effectLst/>
                <a:latin typeface="Roboto Black" panose="02000000000000000000" pitchFamily="2" charset="0"/>
                <a:ea typeface="Roboto Black" panose="02000000000000000000" pitchFamily="2" charset="0"/>
              </a:defRPr>
            </a:lvl1pPr>
            <a:lvl2pPr>
              <a:defRPr>
                <a:solidFill>
                  <a:schemeClr val="bg1"/>
                </a:solidFill>
              </a:defRPr>
            </a:lvl2pPr>
            <a:lvl3pPr>
              <a:defRPr>
                <a:solidFill>
                  <a:schemeClr val="bg1"/>
                </a:solidFill>
              </a:defRPr>
            </a:lvl3pPr>
            <a:lvl4pPr>
              <a:defRPr>
                <a:solidFill>
                  <a:schemeClr val="bg1"/>
                </a:solidFill>
              </a:defRPr>
            </a:lvl4pPr>
            <a:lvl5pP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cs-CZ" dirty="0"/>
              <a:t>Po kliknutí můžete upravovat styly textu v předloze.</a:t>
            </a:r>
          </a:p>
        </p:txBody>
      </p:sp>
    </p:spTree>
    <p:extLst>
      <p:ext uri="{BB962C8B-B14F-4D97-AF65-F5344CB8AC3E}">
        <p14:creationId xmlns:p14="http://schemas.microsoft.com/office/powerpoint/2010/main" val="4588515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5566014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82" r:id="rId2"/>
    <p:sldLayoutId id="2147483680" r:id="rId3"/>
    <p:sldLayoutId id="2147483683" r:id="rId4"/>
    <p:sldLayoutId id="2147483693" r:id="rId5"/>
    <p:sldLayoutId id="2147483659" r:id="rId6"/>
    <p:sldLayoutId id="2147483674" r:id="rId7"/>
    <p:sldLayoutId id="2147483684" r:id="rId8"/>
    <p:sldLayoutId id="2147483696" r:id="rId9"/>
    <p:sldLayoutId id="2147483697" r:id="rId10"/>
    <p:sldLayoutId id="2147483678" r:id="rId11"/>
    <p:sldLayoutId id="2147483673" r:id="rId12"/>
    <p:sldLayoutId id="2147483685" r:id="rId13"/>
    <p:sldLayoutId id="2147483686" r:id="rId14"/>
    <p:sldLayoutId id="2147483687" r:id="rId15"/>
    <p:sldLayoutId id="2147483688" r:id="rId16"/>
    <p:sldLayoutId id="2147483689" r:id="rId17"/>
    <p:sldLayoutId id="2147483691" r:id="rId18"/>
    <p:sldLayoutId id="2147483692" r:id="rId19"/>
    <p:sldLayoutId id="2147483698" r:id="rId20"/>
    <p:sldLayoutId id="2147483694" r:id="rId21"/>
    <p:sldLayoutId id="2147483695" r:id="rId22"/>
    <p:sldLayoutId id="2147483690" r:id="rId23"/>
  </p:sldLayoutIdLst>
  <p:hf hdr="0"/>
  <p:txStyles>
    <p:titleStyle>
      <a:lvl1pPr algn="l" defTabSz="1371600" rtl="0" eaLnBrk="1" latinLnBrk="0" hangingPunct="1">
        <a:lnSpc>
          <a:spcPct val="90000"/>
        </a:lnSpc>
        <a:spcBef>
          <a:spcPct val="0"/>
        </a:spcBef>
        <a:buNone/>
        <a:defRPr sz="66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1371600" rtl="0" eaLnBrk="1" latinLnBrk="0" hangingPunct="1">
        <a:lnSpc>
          <a:spcPct val="90000"/>
        </a:lnSpc>
        <a:spcBef>
          <a:spcPts val="1500"/>
        </a:spcBef>
        <a:buFont typeface="Arial" panose="020B0604020202020204" pitchFamily="34" charset="0"/>
        <a:buChar char="•"/>
        <a:defRPr sz="4200" kern="1200">
          <a:solidFill>
            <a:schemeClr val="tx1"/>
          </a:solidFill>
          <a:latin typeface="+mn-lt"/>
          <a:ea typeface="+mn-ea"/>
          <a:cs typeface="+mn-cs"/>
        </a:defRPr>
      </a:lvl1pPr>
      <a:lvl2pPr marL="1028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714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3000" kern="1200">
          <a:solidFill>
            <a:schemeClr val="tx1"/>
          </a:solidFill>
          <a:latin typeface="+mn-lt"/>
          <a:ea typeface="+mn-ea"/>
          <a:cs typeface="+mn-cs"/>
        </a:defRPr>
      </a:lvl3pPr>
      <a:lvl4pPr marL="2400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30861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7719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4577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51435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829300" indent="-342900" algn="l" defTabSz="13716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2pPr>
      <a:lvl3pPr marL="1371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3pPr>
      <a:lvl4pPr marL="2057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4pPr>
      <a:lvl5pPr marL="27432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5pPr>
      <a:lvl6pPr marL="34290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6pPr>
      <a:lvl7pPr marL="41148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7pPr>
      <a:lvl8pPr marL="48006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8pPr>
      <a:lvl9pPr marL="5486400" algn="l" defTabSz="1371600" rtl="0" eaLnBrk="1" latinLnBrk="0" hangingPunct="1">
        <a:defRPr sz="27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entace.czu.cz/danemo/kompletni-studie-moznosti-optimalniho-nastaveni-dane-z-nemovitych-veci-z-pohledu-obce" TargetMode="Externa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hyperlink" Target="https://prezentace.czu.cz/danemo/program-a-materialy" TargetMode="External"/><Relationship Id="rId1" Type="http://schemas.openxmlformats.org/officeDocument/2006/relationships/slideLayout" Target="../slideLayouts/slideLayout13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4F9565DC-F552-44DC-B42D-6EBD119B9DB7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914400" y="709439"/>
            <a:ext cx="16160262" cy="2792723"/>
          </a:xfrm>
        </p:spPr>
        <p:txBody>
          <a:bodyPr>
            <a:normAutofit/>
          </a:bodyPr>
          <a:lstStyle/>
          <a:p>
            <a:r>
              <a:rPr lang="cs-CZ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Potenciál daně z nemovitých věcí</a:t>
            </a:r>
          </a:p>
          <a:p>
            <a:r>
              <a:rPr lang="cs-CZ" sz="48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z pohledu obce</a:t>
            </a:r>
          </a:p>
        </p:txBody>
      </p:sp>
      <p:sp>
        <p:nvSpPr>
          <p:cNvPr id="3" name="Zástupný symbol pro datum 2">
            <a:extLst>
              <a:ext uri="{FF2B5EF4-FFF2-40B4-BE49-F238E27FC236}">
                <a16:creationId xmlns:a16="http://schemas.microsoft.com/office/drawing/2014/main" id="{B68BD9AE-AC9F-41FD-84EF-15CEBBCB1F42}"/>
              </a:ext>
            </a:extLst>
          </p:cNvPr>
          <p:cNvSpPr>
            <a:spLocks noGrp="1"/>
          </p:cNvSpPr>
          <p:nvPr>
            <p:ph type="dt" sz="half" idx="2"/>
          </p:nvPr>
        </p:nvSpPr>
        <p:spPr/>
        <p:txBody>
          <a:bodyPr/>
          <a:lstStyle/>
          <a:p>
            <a:fld id="{7A3072F3-67BD-48D5-A6DA-38E4E24F7F23}" type="datetime3">
              <a:rPr lang="cs-CZ" smtClean="0"/>
              <a:pPr/>
              <a:t>23/05/22</a:t>
            </a:fld>
            <a:endParaRPr lang="en-US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A831277-C590-4004-B17E-4E79DAA46404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914400" y="6989502"/>
            <a:ext cx="16444686" cy="761999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2400" dirty="0">
                <a:ln w="0"/>
                <a:solidFill>
                  <a:schemeClr val="tx1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Gabriela KUKALOVÁ, Lukáš MORAVEC, Kamil WEBER, Daniela PFEIFEROVÁ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D69F5363-7F23-43D8-AB29-E8BEDD23CB70}"/>
              </a:ext>
            </a:extLst>
          </p:cNvPr>
          <p:cNvSpPr txBox="1">
            <a:spLocks/>
          </p:cNvSpPr>
          <p:nvPr/>
        </p:nvSpPr>
        <p:spPr>
          <a:xfrm>
            <a:off x="1351505" y="3835962"/>
            <a:ext cx="14894168" cy="1679369"/>
          </a:xfrm>
          <a:prstGeom prst="rect">
            <a:avLst/>
          </a:prstGeom>
        </p:spPr>
        <p:txBody>
          <a:bodyPr/>
          <a:lstStyle>
            <a:lvl1pPr marL="0" indent="0" algn="ctr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200" kern="1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endParaRPr lang="cs-CZ" i="1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7" name="Zástupný text 1">
            <a:extLst>
              <a:ext uri="{FF2B5EF4-FFF2-40B4-BE49-F238E27FC236}">
                <a16:creationId xmlns:a16="http://schemas.microsoft.com/office/drawing/2014/main" id="{5C2D431E-E6EA-43A8-B564-3D8D659265B6}"/>
              </a:ext>
            </a:extLst>
          </p:cNvPr>
          <p:cNvSpPr txBox="1">
            <a:spLocks/>
          </p:cNvSpPr>
          <p:nvPr/>
        </p:nvSpPr>
        <p:spPr>
          <a:xfrm>
            <a:off x="718458" y="3205835"/>
            <a:ext cx="16160262" cy="1075880"/>
          </a:xfrm>
          <a:prstGeom prst="rect">
            <a:avLst/>
          </a:prstGeom>
        </p:spPr>
        <p:txBody>
          <a:bodyPr anchor="ctr" anchorCtr="0">
            <a:normAutofit/>
          </a:bodyPr>
          <a:lstStyle>
            <a:lvl1pPr marL="0" indent="0" algn="ctr" defTabSz="1371600" rtl="0" eaLnBrk="1" latinLnBrk="0" hangingPunct="1">
              <a:lnSpc>
                <a:spcPct val="100000"/>
              </a:lnSpc>
              <a:spcBef>
                <a:spcPts val="0"/>
              </a:spcBef>
              <a:buFont typeface="Arial" panose="020B0604020202020204" pitchFamily="34" charset="0"/>
              <a:buNone/>
              <a:defRPr sz="9600" kern="1200">
                <a:solidFill>
                  <a:schemeClr val="bg1"/>
                </a:solidFill>
                <a:effectLst>
                  <a:glow rad="139700">
                    <a:schemeClr val="tx1">
                      <a:lumMod val="65000"/>
                      <a:lumOff val="35000"/>
                      <a:alpha val="40000"/>
                    </a:schemeClr>
                  </a:glow>
                </a:effectLst>
                <a:latin typeface="Roboto Black" panose="02000000000000000000" pitchFamily="2" charset="0"/>
                <a:ea typeface="Roboto Black" panose="02000000000000000000" pitchFamily="2" charset="0"/>
                <a:cs typeface="+mn-cs"/>
              </a:defRPr>
            </a:lvl1pPr>
            <a:lvl2pPr marL="1028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6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30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bg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cs-CZ" sz="6000" dirty="0">
              <a:ln w="0"/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8" name="TextovéPole 7">
            <a:extLst>
              <a:ext uri="{FF2B5EF4-FFF2-40B4-BE49-F238E27FC236}">
                <a16:creationId xmlns:a16="http://schemas.microsoft.com/office/drawing/2014/main" id="{0B9B7119-641A-4573-A3A9-3F18659428A4}"/>
              </a:ext>
            </a:extLst>
          </p:cNvPr>
          <p:cNvSpPr txBox="1"/>
          <p:nvPr/>
        </p:nvSpPr>
        <p:spPr>
          <a:xfrm>
            <a:off x="4564743" y="3525782"/>
            <a:ext cx="9144000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cs-CZ" sz="2800" b="1" dirty="0">
                <a:solidFill>
                  <a:srgbClr val="C00000"/>
                </a:solidFill>
                <a:effectLst/>
                <a:latin typeface="Roboto" panose="02000000000000000000" pitchFamily="2" charset="0"/>
                <a:ea typeface="Roboto" panose="02000000000000000000" pitchFamily="2" charset="0"/>
                <a:cs typeface="Times New Roman" panose="02020603050405020304" pitchFamily="18" charset="0"/>
              </a:rPr>
              <a:t>Centrum daňových studií při Katedře obchodu a financí</a:t>
            </a:r>
            <a:endParaRPr lang="cs-CZ" sz="2800" dirty="0">
              <a:solidFill>
                <a:srgbClr val="C00000"/>
              </a:solidFill>
              <a:effectLst/>
              <a:latin typeface="Roboto" panose="02000000000000000000" pitchFamily="2" charset="0"/>
              <a:ea typeface="Roboto" panose="02000000000000000000" pitchFamily="2" charset="0"/>
              <a:cs typeface="Times New Roman" panose="02020603050405020304" pitchFamily="18" charset="0"/>
            </a:endParaRPr>
          </a:p>
        </p:txBody>
      </p:sp>
      <p:pic>
        <p:nvPicPr>
          <p:cNvPr id="9" name="Obrázek 8">
            <a:extLst>
              <a:ext uri="{FF2B5EF4-FFF2-40B4-BE49-F238E27FC236}">
                <a16:creationId xmlns:a16="http://schemas.microsoft.com/office/drawing/2014/main" id="{0282AD50-C5FC-463B-B10E-27294D53BE58}"/>
              </a:ext>
            </a:extLst>
          </p:cNvPr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62466" y="4130746"/>
            <a:ext cx="2672246" cy="262255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7757553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B8CB6B7F-6A84-39AA-9B79-D28C5E6E0D8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29783" y="926764"/>
            <a:ext cx="16024485" cy="1892451"/>
          </a:xfrm>
        </p:spPr>
        <p:txBody>
          <a:bodyPr>
            <a:normAutofit/>
          </a:bodyPr>
          <a:lstStyle/>
          <a:p>
            <a:r>
              <a:rPr lang="cs-CZ" sz="4000" dirty="0"/>
              <a:t>KOB – koeficient </a:t>
            </a:r>
            <a:r>
              <a:rPr lang="cs-CZ" sz="4000" b="1" dirty="0"/>
              <a:t>přiřazený k jednotlivým obcím podle počtu obyvatel</a:t>
            </a:r>
          </a:p>
          <a:p>
            <a:r>
              <a:rPr lang="cs-CZ" sz="2000" dirty="0"/>
              <a:t>(také je nazýván: korekční, polohový, vnitřní…)</a:t>
            </a:r>
            <a:endParaRPr lang="cs-CZ" sz="2000" b="1" dirty="0"/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EACEA046-B127-1035-100B-80A2997C952D}"/>
              </a:ext>
            </a:extLst>
          </p:cNvPr>
          <p:cNvGraphicFramePr>
            <a:graphicFrameLocks noGrp="1"/>
          </p:cNvGraphicFramePr>
          <p:nvPr/>
        </p:nvGraphicFramePr>
        <p:xfrm>
          <a:off x="329784" y="3115443"/>
          <a:ext cx="8484432" cy="682303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633927">
                  <a:extLst>
                    <a:ext uri="{9D8B030D-6E8A-4147-A177-3AD203B41FA5}">
                      <a16:colId xmlns:a16="http://schemas.microsoft.com/office/drawing/2014/main" val="1336205458"/>
                    </a:ext>
                  </a:extLst>
                </a:gridCol>
                <a:gridCol w="6850505">
                  <a:extLst>
                    <a:ext uri="{9D8B030D-6E8A-4147-A177-3AD203B41FA5}">
                      <a16:colId xmlns:a16="http://schemas.microsoft.com/office/drawing/2014/main" val="3240636394"/>
                    </a:ext>
                  </a:extLst>
                </a:gridCol>
              </a:tblGrid>
              <a:tr h="779963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Výše koeficientu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Stanoven v obcích (počet obyvatel podle posledního sčítání lidu):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026284486"/>
                  </a:ext>
                </a:extLst>
              </a:tr>
              <a:tr h="74913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1,0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do 1 000 obyvatel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938796795"/>
                  </a:ext>
                </a:extLst>
              </a:tr>
              <a:tr h="74913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1,4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nad 1 000 obyvatel – do 6 000 obyvatel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64975267"/>
                  </a:ext>
                </a:extLst>
              </a:tr>
              <a:tr h="74913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1,6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nad 6 000 obyvatel – do 10 000 obyvatel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16089189"/>
                  </a:ext>
                </a:extLst>
              </a:tr>
              <a:tr h="74913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2,0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nad 10 000 obyvatel – do 25 000 obyvatel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51902102"/>
                  </a:ext>
                </a:extLst>
              </a:tr>
              <a:tr h="74913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nad 25 000 obyvatel – do 50 000 obyvatel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404739682"/>
                  </a:ext>
                </a:extLst>
              </a:tr>
              <a:tr h="1548269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nad 50 000 obyvatel</a:t>
                      </a:r>
                    </a:p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+ ve statutárních městech</a:t>
                      </a:r>
                    </a:p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+ ve Františkových Lázních, Luhačovicích, Poděbradech a v Mariánských Lázních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44583415"/>
                  </a:ext>
                </a:extLst>
              </a:tr>
              <a:tr h="749134"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v Praze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66334296"/>
                  </a:ext>
                </a:extLst>
              </a:tr>
            </a:tbl>
          </a:graphicData>
        </a:graphic>
      </p:graphicFrame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05687B1C-B0D4-61A0-6EBA-D57F348A4F70}"/>
              </a:ext>
            </a:extLst>
          </p:cNvPr>
          <p:cNvGraphicFramePr>
            <a:graphicFrameLocks noGrp="1"/>
          </p:cNvGraphicFramePr>
          <p:nvPr/>
        </p:nvGraphicFramePr>
        <p:xfrm>
          <a:off x="9309360" y="7150387"/>
          <a:ext cx="8648854" cy="2788092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917819">
                  <a:extLst>
                    <a:ext uri="{9D8B030D-6E8A-4147-A177-3AD203B41FA5}">
                      <a16:colId xmlns:a16="http://schemas.microsoft.com/office/drawing/2014/main" val="4192501115"/>
                    </a:ext>
                  </a:extLst>
                </a:gridCol>
                <a:gridCol w="6731035">
                  <a:extLst>
                    <a:ext uri="{9D8B030D-6E8A-4147-A177-3AD203B41FA5}">
                      <a16:colId xmlns:a16="http://schemas.microsoft.com/office/drawing/2014/main" val="1536037261"/>
                    </a:ext>
                  </a:extLst>
                </a:gridCol>
              </a:tblGrid>
              <a:tr h="48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F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Stavební pozemek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84878090"/>
                  </a:ext>
                </a:extLst>
              </a:tr>
              <a:tr h="48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H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Budova obytného domu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14875902"/>
                  </a:ext>
                </a:extLst>
              </a:tr>
              <a:tr h="74577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I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Ostatní budova tvořící příslušenství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k budově obytného domu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30817535"/>
                  </a:ext>
                </a:extLst>
              </a:tr>
              <a:tr h="48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R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Jednotka pro bydlení (byt)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14140647"/>
                  </a:ext>
                </a:extLst>
              </a:tr>
              <a:tr h="483663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>
                          <a:effectLst/>
                        </a:rPr>
                        <a:t>Z</a:t>
                      </a:r>
                      <a:endParaRPr lang="cs-CZ" sz="28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dirty="0">
                          <a:effectLst/>
                        </a:rPr>
                        <a:t>Ostatní zdanitelná jednotka</a:t>
                      </a:r>
                      <a:endParaRPr lang="cs-CZ" sz="28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5544618"/>
                  </a:ext>
                </a:extLst>
              </a:tr>
            </a:tbl>
          </a:graphicData>
        </a:graphic>
      </p:graphicFrame>
      <p:sp>
        <p:nvSpPr>
          <p:cNvPr id="10" name="TextovéPole 9">
            <a:extLst>
              <a:ext uri="{FF2B5EF4-FFF2-40B4-BE49-F238E27FC236}">
                <a16:creationId xmlns:a16="http://schemas.microsoft.com/office/drawing/2014/main" id="{16FF6F9C-9E7D-9696-BFBB-9B3CD954150F}"/>
              </a:ext>
            </a:extLst>
          </p:cNvPr>
          <p:cNvSpPr txBox="1"/>
          <p:nvPr/>
        </p:nvSpPr>
        <p:spPr>
          <a:xfrm>
            <a:off x="9143999" y="3115444"/>
            <a:ext cx="8814215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Násobí sazbu daně u vybraných pozemků, staveb a jednotek.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Obec může na základě OZV pro jednotlivé části území obce nebo pro celé území obce: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cs-CZ" sz="3600" dirty="0"/>
              <a:t>zvýšit o jednu kategorii,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cs-CZ" sz="3600" dirty="0"/>
              <a:t>snížit o jednu až o tři kategorie.</a:t>
            </a:r>
          </a:p>
        </p:txBody>
      </p:sp>
    </p:spTree>
    <p:extLst>
      <p:ext uri="{BB962C8B-B14F-4D97-AF65-F5344CB8AC3E}">
        <p14:creationId xmlns:p14="http://schemas.microsoft.com/office/powerpoint/2010/main" val="48894749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7CBC095-BA42-955E-4C00-06106EBB3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K 1,5 – koeficient 1,5</a:t>
            </a:r>
          </a:p>
          <a:p>
            <a:r>
              <a:rPr lang="cs-CZ" sz="2000" dirty="0"/>
              <a:t>(také je nazýván: podnikatelský)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75CF9694-4258-521D-9B3D-FD0A180F85AC}"/>
              </a:ext>
            </a:extLst>
          </p:cNvPr>
          <p:cNvGraphicFramePr>
            <a:graphicFrameLocks noGrp="1"/>
          </p:cNvGraphicFramePr>
          <p:nvPr/>
        </p:nvGraphicFramePr>
        <p:xfrm>
          <a:off x="269874" y="3039212"/>
          <a:ext cx="9159876" cy="711443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287777">
                  <a:extLst>
                    <a:ext uri="{9D8B030D-6E8A-4147-A177-3AD203B41FA5}">
                      <a16:colId xmlns:a16="http://schemas.microsoft.com/office/drawing/2014/main" val="2301838083"/>
                    </a:ext>
                  </a:extLst>
                </a:gridCol>
                <a:gridCol w="7872099">
                  <a:extLst>
                    <a:ext uri="{9D8B030D-6E8A-4147-A177-3AD203B41FA5}">
                      <a16:colId xmlns:a16="http://schemas.microsoft.com/office/drawing/2014/main" val="501240832"/>
                    </a:ext>
                  </a:extLst>
                </a:gridCol>
              </a:tblGrid>
              <a:tr h="889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J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Budova pro rodinnou rekreaci včetně budov rodinných domů využívaných pro rodinnou rekreaci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6317903"/>
                  </a:ext>
                </a:extLst>
              </a:tr>
              <a:tr h="889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K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Budova plnící doplňkovou funkci k budově pro rod. rekreaci nebo k budově rodinného domu využívaného pro rod. rekreaci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4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1647603"/>
                  </a:ext>
                </a:extLst>
              </a:tr>
              <a:tr h="444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L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Garáž vystavěná odděleně od budovy obytného domu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87100070"/>
                  </a:ext>
                </a:extLst>
              </a:tr>
              <a:tr h="444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Jednotka využívaná jako garáž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0786318"/>
                  </a:ext>
                </a:extLst>
              </a:tr>
              <a:tr h="889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M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Stavba využívaná v zemědělské prvovýrobě, lesním a vodním hospodářství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8874471"/>
                  </a:ext>
                </a:extLst>
              </a:tr>
              <a:tr h="889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Jednotka využívaná pro podnikání v zemědělské prvovýrobě, lesním a vodním hospodářství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07474509"/>
                  </a:ext>
                </a:extLst>
              </a:tr>
              <a:tr h="889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N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Stavba využívaná v průmyslu, stavebnictví, dopravě, energetice nebo ostatní zem. výrobě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41314363"/>
                  </a:ext>
                </a:extLst>
              </a:tr>
              <a:tr h="889305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Jednotka využívaná pro podnikání v průmyslu, stavebnictví, dopravě, energetice nebo ostatní zemědělské výrobě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bg2">
                        <a:lumMod val="9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38042142"/>
                  </a:ext>
                </a:extLst>
              </a:tr>
              <a:tr h="444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O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Stavba sloužící ostatním druhům podnikání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96623550"/>
                  </a:ext>
                </a:extLst>
              </a:tr>
              <a:tr h="44465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dirty="0">
                          <a:solidFill>
                            <a:schemeClr val="tx1"/>
                          </a:solidFill>
                          <a:effectLst/>
                        </a:rPr>
                        <a:t>Jednotka pro ostatní druhy podnikání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88470143"/>
                  </a:ext>
                </a:extLst>
              </a:tr>
            </a:tbl>
          </a:graphicData>
        </a:graphic>
      </p:graphicFrame>
      <p:sp>
        <p:nvSpPr>
          <p:cNvPr id="6" name="TextovéPole 5">
            <a:extLst>
              <a:ext uri="{FF2B5EF4-FFF2-40B4-BE49-F238E27FC236}">
                <a16:creationId xmlns:a16="http://schemas.microsoft.com/office/drawing/2014/main" id="{914FE885-2EB9-2397-32DF-3BFA068396CC}"/>
              </a:ext>
            </a:extLst>
          </p:cNvPr>
          <p:cNvSpPr txBox="1"/>
          <p:nvPr/>
        </p:nvSpPr>
        <p:spPr>
          <a:xfrm>
            <a:off x="9835109" y="4543893"/>
            <a:ext cx="7600950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Obec může na základě OZV stanovit K 1,5: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cs-CZ" sz="3600" dirty="0"/>
              <a:t>pro vybrané stavby a jednotky,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r>
              <a:rPr lang="cs-CZ" sz="3600" dirty="0"/>
              <a:t>ale vždy na celém území obce,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cs-CZ" sz="3600" dirty="0"/>
              <a:t>Pokud obec K 1,5 stanoví, násobí sazbu daně u vybraných staveb a jednotek.</a:t>
            </a:r>
          </a:p>
          <a:p>
            <a:pPr marL="1257300" lvl="1" indent="-571500">
              <a:buFont typeface="Arial" panose="020B0604020202020204" pitchFamily="34" charset="0"/>
              <a:buChar char="•"/>
            </a:pPr>
            <a:endParaRPr lang="cs-CZ" sz="3600" dirty="0"/>
          </a:p>
          <a:p>
            <a:pPr marL="1257300" lvl="1" indent="-571500">
              <a:buFont typeface="Arial" panose="020B0604020202020204" pitchFamily="34" charset="0"/>
              <a:buChar char="•"/>
            </a:pPr>
            <a:endParaRPr lang="cs-CZ" sz="3600" dirty="0"/>
          </a:p>
        </p:txBody>
      </p:sp>
    </p:spTree>
    <p:extLst>
      <p:ext uri="{BB962C8B-B14F-4D97-AF65-F5344CB8AC3E}">
        <p14:creationId xmlns:p14="http://schemas.microsoft.com/office/powerpoint/2010/main" val="12111381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97CBC095-BA42-955E-4C00-06106EBB342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4400" dirty="0"/>
              <a:t>MK – Místní koeficient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A66AE044-8395-3636-B632-794B5BC1988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2717"/>
            <a:ext cx="14281150" cy="773524"/>
          </a:xfrm>
        </p:spPr>
        <p:txBody>
          <a:bodyPr/>
          <a:lstStyle/>
          <a:p>
            <a:r>
              <a:rPr lang="cs-CZ" dirty="0"/>
              <a:t>Obec </a:t>
            </a:r>
            <a:r>
              <a:rPr lang="cs-CZ" u="sng" dirty="0"/>
              <a:t>může</a:t>
            </a:r>
            <a:r>
              <a:rPr lang="cs-CZ" dirty="0"/>
              <a:t> prostřednictvím OZV stanovit MK: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D7EA3DFA-C5DC-B1EE-2CC4-A22F8574394A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3976240"/>
            <a:ext cx="16092932" cy="6155311"/>
          </a:xfrm>
        </p:spPr>
        <p:txBody>
          <a:bodyPr/>
          <a:lstStyle/>
          <a:p>
            <a:r>
              <a:rPr lang="cs-CZ" dirty="0"/>
              <a:t>ve výši 1,1 až 5 s přesností na jedno desetinné místo,</a:t>
            </a:r>
          </a:p>
          <a:p>
            <a:r>
              <a:rPr lang="cs-CZ" dirty="0"/>
              <a:t>pro celé území obce </a:t>
            </a:r>
          </a:p>
          <a:p>
            <a:r>
              <a:rPr lang="cs-CZ" dirty="0"/>
              <a:t>nebo pro jednotlivé části obce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nutné přesně vymezit: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výčtem jednotlivých parcelních čísel (příloha OZV), 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nebo formou zakreslení v mapě  (příloha OZV).</a:t>
            </a:r>
          </a:p>
          <a:p>
            <a:pPr lvl="2">
              <a:lnSpc>
                <a:spcPct val="100000"/>
              </a:lnSpc>
              <a:buFont typeface="Arial" panose="020B0604020202020204" pitchFamily="34" charset="0"/>
              <a:buChar char="•"/>
            </a:pPr>
            <a:endParaRPr lang="cs-CZ" dirty="0"/>
          </a:p>
          <a:p>
            <a:pPr mar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cs-CZ" dirty="0"/>
              <a:t>MK se vztahuje na všechny nemovité věci (na daném území) s výjimkou pozemků :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EA285F94-C4F9-2E9B-C1F2-5E6542450F57}"/>
              </a:ext>
            </a:extLst>
          </p:cNvPr>
          <p:cNvGraphicFramePr>
            <a:graphicFrameLocks noGrp="1"/>
          </p:cNvGraphicFramePr>
          <p:nvPr/>
        </p:nvGraphicFramePr>
        <p:xfrm>
          <a:off x="1115568" y="9243882"/>
          <a:ext cx="9820656" cy="6878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1040369">
                  <a:extLst>
                    <a:ext uri="{9D8B030D-6E8A-4147-A177-3AD203B41FA5}">
                      <a16:colId xmlns:a16="http://schemas.microsoft.com/office/drawing/2014/main" val="3306397170"/>
                    </a:ext>
                  </a:extLst>
                </a:gridCol>
                <a:gridCol w="8780287">
                  <a:extLst>
                    <a:ext uri="{9D8B030D-6E8A-4147-A177-3AD203B41FA5}">
                      <a16:colId xmlns:a16="http://schemas.microsoft.com/office/drawing/2014/main" val="2640785090"/>
                    </a:ext>
                  </a:extLst>
                </a:gridCol>
              </a:tblGrid>
              <a:tr h="687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800" dirty="0">
                          <a:effectLst/>
                        </a:rPr>
                        <a:t>A</a:t>
                      </a:r>
                      <a:endParaRPr lang="cs-CZ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2800" dirty="0">
                          <a:effectLst/>
                        </a:rPr>
                        <a:t>orná půda, chmelnice, vinice, zahrada, ovocný sad</a:t>
                      </a:r>
                      <a:endParaRPr lang="cs-CZ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63474"/>
                  </a:ext>
                </a:extLst>
              </a:tr>
            </a:tbl>
          </a:graphicData>
        </a:graphic>
      </p:graphicFrame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F4728D2E-C702-0551-AB04-137C33C1FEC1}"/>
              </a:ext>
            </a:extLst>
          </p:cNvPr>
          <p:cNvGraphicFramePr>
            <a:graphicFrameLocks noGrp="1"/>
          </p:cNvGraphicFramePr>
          <p:nvPr/>
        </p:nvGraphicFramePr>
        <p:xfrm>
          <a:off x="12093916" y="9224190"/>
          <a:ext cx="5340096" cy="68785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921395">
                  <a:extLst>
                    <a:ext uri="{9D8B030D-6E8A-4147-A177-3AD203B41FA5}">
                      <a16:colId xmlns:a16="http://schemas.microsoft.com/office/drawing/2014/main" val="3482862"/>
                    </a:ext>
                  </a:extLst>
                </a:gridCol>
                <a:gridCol w="4418701">
                  <a:extLst>
                    <a:ext uri="{9D8B030D-6E8A-4147-A177-3AD203B41FA5}">
                      <a16:colId xmlns:a16="http://schemas.microsoft.com/office/drawing/2014/main" val="3737054396"/>
                    </a:ext>
                  </a:extLst>
                </a:gridCol>
              </a:tblGrid>
              <a:tr h="68785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</a:pPr>
                      <a:r>
                        <a:rPr lang="cs-CZ" sz="2800" dirty="0">
                          <a:effectLst/>
                        </a:rPr>
                        <a:t>B</a:t>
                      </a:r>
                      <a:endParaRPr lang="cs-CZ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</a:pPr>
                      <a:r>
                        <a:rPr lang="cs-CZ" sz="2800" dirty="0">
                          <a:effectLst/>
                        </a:rPr>
                        <a:t>trvalý travní porost</a:t>
                      </a:r>
                      <a:endParaRPr lang="cs-CZ" sz="2800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44450" marR="44450" marT="0" marB="0" anchor="ctr"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13259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4277561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Roboto" panose="02000000000000000000" pitchFamily="2" charset="0"/>
                <a:ea typeface="Roboto" panose="02000000000000000000" pitchFamily="2" charset="0"/>
              </a:rPr>
              <a:t>(Ne)využívání koeficientů DNV obcemi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255346" y="3205164"/>
            <a:ext cx="14281150" cy="773524"/>
          </a:xfrm>
        </p:spPr>
        <p:txBody>
          <a:bodyPr/>
          <a:lstStyle/>
          <a:p>
            <a:r>
              <a:rPr lang="cs-CZ" dirty="0"/>
              <a:t>Počet obcí, které uplatňovaly koeficienty v r. 2019</a:t>
            </a:r>
          </a:p>
        </p:txBody>
      </p:sp>
      <p:pic>
        <p:nvPicPr>
          <p:cNvPr id="6" name="Obrázek 5">
            <a:extLst>
              <a:ext uri="{FF2B5EF4-FFF2-40B4-BE49-F238E27FC236}">
                <a16:creationId xmlns:a16="http://schemas.microsoft.com/office/drawing/2014/main" id="{3610F068-762C-4067-A19C-79EF3CEF3870}"/>
              </a:ext>
            </a:extLst>
          </p:cNvPr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6540" y="3978688"/>
            <a:ext cx="9319772" cy="55521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extovéPole 2">
            <a:extLst>
              <a:ext uri="{FF2B5EF4-FFF2-40B4-BE49-F238E27FC236}">
                <a16:creationId xmlns:a16="http://schemas.microsoft.com/office/drawing/2014/main" id="{F041A389-6084-48FA-9B2F-C342552D680F}"/>
              </a:ext>
            </a:extLst>
          </p:cNvPr>
          <p:cNvSpPr txBox="1"/>
          <p:nvPr/>
        </p:nvSpPr>
        <p:spPr>
          <a:xfrm>
            <a:off x="14331460" y="3978688"/>
            <a:ext cx="3675185" cy="5078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dirty="0"/>
              <a:t>Počet obcí v ČR: 6 258</a:t>
            </a:r>
          </a:p>
        </p:txBody>
      </p:sp>
    </p:spTree>
    <p:extLst>
      <p:ext uri="{BB962C8B-B14F-4D97-AF65-F5344CB8AC3E}">
        <p14:creationId xmlns:p14="http://schemas.microsoft.com/office/powerpoint/2010/main" val="363832829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Roboto" panose="02000000000000000000" pitchFamily="2" charset="0"/>
                <a:ea typeface="Roboto" panose="02000000000000000000" pitchFamily="2" charset="0"/>
              </a:rPr>
              <a:t>(Ne)využívání koeficientů DNV obcemi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6382023" cy="773524"/>
          </a:xfrm>
        </p:spPr>
        <p:txBody>
          <a:bodyPr/>
          <a:lstStyle/>
          <a:p>
            <a:r>
              <a:rPr lang="cs-CZ" dirty="0"/>
              <a:t>Počet obcí využívajících koeficienty (r. 2019) - podle velikostních kategorií obcí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E60FE8DC-4DA6-4A69-A8CD-D2E9376EF242}"/>
              </a:ext>
            </a:extLst>
          </p:cNvPr>
          <p:cNvGraphicFramePr/>
          <p:nvPr/>
        </p:nvGraphicFramePr>
        <p:xfrm>
          <a:off x="1079501" y="3978689"/>
          <a:ext cx="16382023" cy="6101639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830393">
                  <a:extLst>
                    <a:ext uri="{9D8B030D-6E8A-4147-A177-3AD203B41FA5}">
                      <a16:colId xmlns:a16="http://schemas.microsoft.com/office/drawing/2014/main" val="1792348154"/>
                    </a:ext>
                  </a:extLst>
                </a:gridCol>
                <a:gridCol w="2910326">
                  <a:extLst>
                    <a:ext uri="{9D8B030D-6E8A-4147-A177-3AD203B41FA5}">
                      <a16:colId xmlns:a16="http://schemas.microsoft.com/office/drawing/2014/main" val="2438500821"/>
                    </a:ext>
                  </a:extLst>
                </a:gridCol>
                <a:gridCol w="2910326">
                  <a:extLst>
                    <a:ext uri="{9D8B030D-6E8A-4147-A177-3AD203B41FA5}">
                      <a16:colId xmlns:a16="http://schemas.microsoft.com/office/drawing/2014/main" val="2569356723"/>
                    </a:ext>
                  </a:extLst>
                </a:gridCol>
                <a:gridCol w="2910326">
                  <a:extLst>
                    <a:ext uri="{9D8B030D-6E8A-4147-A177-3AD203B41FA5}">
                      <a16:colId xmlns:a16="http://schemas.microsoft.com/office/drawing/2014/main" val="1460696273"/>
                    </a:ext>
                  </a:extLst>
                </a:gridCol>
                <a:gridCol w="2910326">
                  <a:extLst>
                    <a:ext uri="{9D8B030D-6E8A-4147-A177-3AD203B41FA5}">
                      <a16:colId xmlns:a16="http://schemas.microsoft.com/office/drawing/2014/main" val="1132658715"/>
                    </a:ext>
                  </a:extLst>
                </a:gridCol>
                <a:gridCol w="2910326">
                  <a:extLst>
                    <a:ext uri="{9D8B030D-6E8A-4147-A177-3AD203B41FA5}">
                      <a16:colId xmlns:a16="http://schemas.microsoft.com/office/drawing/2014/main" val="2401037207"/>
                    </a:ext>
                  </a:extLst>
                </a:gridCol>
              </a:tblGrid>
              <a:tr h="107400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Kategorie</a:t>
                      </a:r>
                      <a:endParaRPr lang="cs-CZ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Počet obyvatel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Počet obcí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Počet obcí se změněným KOB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it-IT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Počet obcí se stanoveným K 1,5</a:t>
                      </a:r>
                      <a:endParaRPr lang="it-IT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Počet obcí se stanoveným MK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3250527954"/>
                  </a:ext>
                </a:extLst>
              </a:tr>
              <a:tr h="64602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1.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do 1 000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4 787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121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934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329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2925644056"/>
                  </a:ext>
                </a:extLst>
              </a:tr>
              <a:tr h="64602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2.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1 001 až 6 000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1 247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415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399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194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884530437"/>
                  </a:ext>
                </a:extLst>
              </a:tr>
              <a:tr h="72251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3.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6 001 až 10 000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94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63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53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25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1165775432"/>
                  </a:ext>
                </a:extLst>
              </a:tr>
              <a:tr h="72251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4.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10 001 až 25 000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89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74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63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28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2261984246"/>
                  </a:ext>
                </a:extLst>
              </a:tr>
              <a:tr h="72251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5.</a:t>
                      </a:r>
                      <a:endParaRPr lang="cs-CZ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25 001 až 50 000</a:t>
                      </a:r>
                      <a:endParaRPr lang="cs-CZ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23</a:t>
                      </a:r>
                      <a:endParaRPr lang="cs-CZ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20</a:t>
                      </a:r>
                      <a:endParaRPr lang="cs-CZ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14</a:t>
                      </a:r>
                      <a:endParaRPr lang="cs-CZ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12</a:t>
                      </a:r>
                      <a:endParaRPr lang="cs-CZ" sz="60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3434097244"/>
                  </a:ext>
                </a:extLst>
              </a:tr>
              <a:tr h="64602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6.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nad 50 000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18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16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16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8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1678513075"/>
                  </a:ext>
                </a:extLst>
              </a:tr>
              <a:tr h="88485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Celkem</a:t>
                      </a: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just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cs-CZ" sz="60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6 258</a:t>
                      </a:r>
                      <a:endParaRPr lang="cs-CZ" sz="6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709</a:t>
                      </a:r>
                      <a:endParaRPr lang="cs-CZ" sz="6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1 479</a:t>
                      </a:r>
                      <a:endParaRPr lang="cs-CZ" sz="6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596</a:t>
                      </a:r>
                      <a:endParaRPr lang="cs-CZ" sz="6000" b="1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29660888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9937995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79500" y="1152802"/>
            <a:ext cx="15679951" cy="1827738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Roboto" panose="02000000000000000000" pitchFamily="2" charset="0"/>
                <a:ea typeface="Roboto" panose="02000000000000000000" pitchFamily="2" charset="0"/>
              </a:rPr>
              <a:t>Příklady potenciálu výnosů DNV v případě max. využití koeficientů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Stanoveno na základě dat pro r. 2019: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8633BAB6-4F84-4ADD-A1BF-7FF234D0BCF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58995661"/>
              </p:ext>
            </p:extLst>
          </p:nvPr>
        </p:nvGraphicFramePr>
        <p:xfrm>
          <a:off x="1023327" y="3978688"/>
          <a:ext cx="16241346" cy="589788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8795929">
                  <a:extLst>
                    <a:ext uri="{9D8B030D-6E8A-4147-A177-3AD203B41FA5}">
                      <a16:colId xmlns:a16="http://schemas.microsoft.com/office/drawing/2014/main" val="736019181"/>
                    </a:ext>
                  </a:extLst>
                </a:gridCol>
                <a:gridCol w="4034002">
                  <a:extLst>
                    <a:ext uri="{9D8B030D-6E8A-4147-A177-3AD203B41FA5}">
                      <a16:colId xmlns:a16="http://schemas.microsoft.com/office/drawing/2014/main" val="3237359845"/>
                    </a:ext>
                  </a:extLst>
                </a:gridCol>
                <a:gridCol w="3411415">
                  <a:extLst>
                    <a:ext uri="{9D8B030D-6E8A-4147-A177-3AD203B41FA5}">
                      <a16:colId xmlns:a16="http://schemas.microsoft.com/office/drawing/2014/main" val="262612676"/>
                    </a:ext>
                  </a:extLst>
                </a:gridCol>
              </a:tblGrid>
              <a:tr h="98298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>
                          <a:solidFill>
                            <a:schemeClr val="tx1"/>
                          </a:solidFill>
                          <a:effectLst/>
                        </a:rPr>
                        <a:t>Vliv koeficientů</a:t>
                      </a:r>
                      <a:endParaRPr lang="cs-CZ" sz="6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Potenciální výnos</a:t>
                      </a:r>
                      <a:endParaRPr lang="cs-CZ" sz="66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(tis. Kč)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>
                          <a:solidFill>
                            <a:schemeClr val="tx1"/>
                          </a:solidFill>
                          <a:effectLst/>
                        </a:rPr>
                        <a:t>Rozdíl</a:t>
                      </a:r>
                      <a:endParaRPr lang="cs-CZ" sz="6600" u="none" strike="noStrike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>
                          <a:solidFill>
                            <a:schemeClr val="tx1"/>
                          </a:solidFill>
                          <a:effectLst/>
                        </a:rPr>
                        <a:t>(tis. Kč)</a:t>
                      </a:r>
                      <a:endParaRPr lang="cs-CZ" sz="6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4132994860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marL="0" marR="0" lvl="0" indent="0" algn="l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Celkový výnos v r. 2019: </a:t>
                      </a:r>
                      <a:r>
                        <a:rPr lang="cs-CZ" sz="32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10 804 605 tis. Kč </a:t>
                      </a: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320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</a:t>
                      </a: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1535742730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Koeficient podle počtu obyvatel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11 425 647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621 042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773722314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Koeficient 1,5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11 572 034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767 429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922401785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s-ES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Místní koeficient ve výši 5</a:t>
                      </a:r>
                      <a:endParaRPr lang="es-ES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>
                          <a:solidFill>
                            <a:schemeClr val="tx1"/>
                          </a:solidFill>
                          <a:effectLst/>
                        </a:rPr>
                        <a:t>36 693 304</a:t>
                      </a:r>
                      <a:endParaRPr lang="cs-CZ" sz="6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25 888 699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3141657348"/>
                  </a:ext>
                </a:extLst>
              </a:tr>
              <a:tr h="982980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Multiplikovaný vliv všech 3 koeficientů 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u="none" strike="noStrike" dirty="0">
                          <a:solidFill>
                            <a:schemeClr val="tx1"/>
                          </a:solidFill>
                          <a:effectLst/>
                        </a:rPr>
                        <a:t>(místní koeficient ve výši 5)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43 635 659</a:t>
                      </a:r>
                      <a:endParaRPr lang="cs-CZ" sz="66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32 831 054</a:t>
                      </a:r>
                      <a:endParaRPr lang="cs-CZ" sz="66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15394520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6836047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738554" y="1043118"/>
            <a:ext cx="15492046" cy="1892451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Roboto" panose="02000000000000000000" pitchFamily="2" charset="0"/>
                <a:ea typeface="Roboto" panose="02000000000000000000" pitchFamily="2" charset="0"/>
              </a:rPr>
              <a:t>Nevyužitý potenciál výnosů DNV při multiplikovaném efektu všech koeficientů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Na základě dat za r. 2019:</a:t>
            </a:r>
          </a:p>
        </p:txBody>
      </p:sp>
      <p:graphicFrame>
        <p:nvGraphicFramePr>
          <p:cNvPr id="5" name="Tabulka 4">
            <a:extLst>
              <a:ext uri="{FF2B5EF4-FFF2-40B4-BE49-F238E27FC236}">
                <a16:creationId xmlns:a16="http://schemas.microsoft.com/office/drawing/2014/main" id="{661C10F6-DD2F-44DF-9B1C-20BEA058994A}"/>
              </a:ext>
            </a:extLst>
          </p:cNvPr>
          <p:cNvGraphicFramePr/>
          <p:nvPr/>
        </p:nvGraphicFramePr>
        <p:xfrm>
          <a:off x="2426678" y="4536831"/>
          <a:ext cx="12731259" cy="4144107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243753">
                  <a:extLst>
                    <a:ext uri="{9D8B030D-6E8A-4147-A177-3AD203B41FA5}">
                      <a16:colId xmlns:a16="http://schemas.microsoft.com/office/drawing/2014/main" val="3874231336"/>
                    </a:ext>
                  </a:extLst>
                </a:gridCol>
                <a:gridCol w="4243753">
                  <a:extLst>
                    <a:ext uri="{9D8B030D-6E8A-4147-A177-3AD203B41FA5}">
                      <a16:colId xmlns:a16="http://schemas.microsoft.com/office/drawing/2014/main" val="2182791200"/>
                    </a:ext>
                  </a:extLst>
                </a:gridCol>
                <a:gridCol w="4243753">
                  <a:extLst>
                    <a:ext uri="{9D8B030D-6E8A-4147-A177-3AD203B41FA5}">
                      <a16:colId xmlns:a16="http://schemas.microsoft.com/office/drawing/2014/main" val="2994987626"/>
                    </a:ext>
                  </a:extLst>
                </a:gridCol>
              </a:tblGrid>
              <a:tr h="133056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Využitý potenciál</a:t>
                      </a: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rgbClr val="C80C0F"/>
                          </a:solidFill>
                          <a:effectLst/>
                        </a:rPr>
                        <a:t>Nevyužitý potenciál</a:t>
                      </a:r>
                      <a:endParaRPr lang="cs-CZ" sz="7200" b="0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>
                          <a:solidFill>
                            <a:schemeClr val="tx1"/>
                          </a:solidFill>
                          <a:effectLst/>
                        </a:rPr>
                        <a:t>Celkový potenciál</a:t>
                      </a:r>
                      <a:endParaRPr lang="cs-CZ" sz="7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670392817"/>
                  </a:ext>
                </a:extLst>
              </a:tr>
              <a:tr h="148296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2,778 mld. Kč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32,831 mld. Kč</a:t>
                      </a:r>
                      <a:endParaRPr lang="cs-CZ" sz="72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35,608 mld. Kč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48735954"/>
                  </a:ext>
                </a:extLst>
              </a:tr>
              <a:tr h="1330569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7,80 %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92,20 %</a:t>
                      </a:r>
                      <a:endParaRPr lang="cs-CZ" sz="72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100,00 %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847793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20724189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DB5A8FB-7834-A0DB-9CE1-15C7AE146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998147"/>
            <a:ext cx="14280650" cy="1892451"/>
          </a:xfrm>
        </p:spPr>
        <p:txBody>
          <a:bodyPr>
            <a:normAutofit/>
          </a:bodyPr>
          <a:lstStyle/>
          <a:p>
            <a:r>
              <a:rPr lang="cs-CZ" sz="4800" dirty="0"/>
              <a:t>Koeficienty DNV v krajských městech – r. 2020</a:t>
            </a:r>
          </a:p>
        </p:txBody>
      </p:sp>
      <p:graphicFrame>
        <p:nvGraphicFramePr>
          <p:cNvPr id="8" name="Tabulka 7">
            <a:extLst>
              <a:ext uri="{FF2B5EF4-FFF2-40B4-BE49-F238E27FC236}">
                <a16:creationId xmlns:a16="http://schemas.microsoft.com/office/drawing/2014/main" id="{323307E3-6765-05A0-AC70-A198C868730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60309042"/>
              </p:ext>
            </p:extLst>
          </p:nvPr>
        </p:nvGraphicFramePr>
        <p:xfrm>
          <a:off x="209861" y="3043004"/>
          <a:ext cx="17898257" cy="7090346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2585649">
                  <a:extLst>
                    <a:ext uri="{9D8B030D-6E8A-4147-A177-3AD203B41FA5}">
                      <a16:colId xmlns:a16="http://schemas.microsoft.com/office/drawing/2014/main" val="270435768"/>
                    </a:ext>
                  </a:extLst>
                </a:gridCol>
                <a:gridCol w="8986759">
                  <a:extLst>
                    <a:ext uri="{9D8B030D-6E8A-4147-A177-3AD203B41FA5}">
                      <a16:colId xmlns:a16="http://schemas.microsoft.com/office/drawing/2014/main" val="682727319"/>
                    </a:ext>
                  </a:extLst>
                </a:gridCol>
                <a:gridCol w="4826833">
                  <a:extLst>
                    <a:ext uri="{9D8B030D-6E8A-4147-A177-3AD203B41FA5}">
                      <a16:colId xmlns:a16="http://schemas.microsoft.com/office/drawing/2014/main" val="3929492794"/>
                    </a:ext>
                  </a:extLst>
                </a:gridCol>
                <a:gridCol w="1499016">
                  <a:extLst>
                    <a:ext uri="{9D8B030D-6E8A-4147-A177-3AD203B41FA5}">
                      <a16:colId xmlns:a16="http://schemas.microsoft.com/office/drawing/2014/main" val="2367723988"/>
                    </a:ext>
                  </a:extLst>
                </a:gridCol>
              </a:tblGrid>
              <a:tr h="431410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KOB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K 1,5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MK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48508245"/>
                  </a:ext>
                </a:extLst>
              </a:tr>
              <a:tr h="431410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Brno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3,5 pro celé území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266686223"/>
                  </a:ext>
                </a:extLst>
              </a:tr>
              <a:tr h="548144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České Budějovice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2,5 nebo 3,5 pro konkrétní části území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ano – pro vybrané stavby a jednotky 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903729685"/>
                  </a:ext>
                </a:extLst>
              </a:tr>
              <a:tr h="82221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Hradec Králové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u stavebních pozemků 4,5 pro celé území,</a:t>
                      </a:r>
                    </a:p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u obytných staveb a jednotek 2,0 nebo 1,6 pro konkrétní části území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1385190"/>
                  </a:ext>
                </a:extLst>
              </a:tr>
              <a:tr h="548144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Jihlava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u obytných staveb 4,5 nebo 2,0 pro konkrétní části území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ano – pro vybrané stavby a jednotky 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318464220"/>
                  </a:ext>
                </a:extLst>
              </a:tr>
              <a:tr h="431410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Karlovy Vary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4,5 pro celé území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819048993"/>
                  </a:ext>
                </a:extLst>
              </a:tr>
              <a:tr h="431410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Liberec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2,5 nebo 3,5 pro konkrétní části území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07147951"/>
                  </a:ext>
                </a:extLst>
              </a:tr>
              <a:tr h="822216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Olomouc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u stavebních pozemků 3,5 pro celé území</a:t>
                      </a:r>
                    </a:p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u zdanitelných staveb a jednotek 1,6 nebo 3,5 pro konkrétní části území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52808739"/>
                  </a:ext>
                </a:extLst>
              </a:tr>
              <a:tr h="548144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Ostrava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2,0 nebo 2,5 nebo 4,5 pro konkrétní části území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02456978"/>
                  </a:ext>
                </a:extLst>
              </a:tr>
              <a:tr h="548144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Pardubice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2,5 nebo 3,5 nebo 4,5 pro konkrétní části území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4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173753186"/>
                  </a:ext>
                </a:extLst>
              </a:tr>
              <a:tr h="548144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Plzeň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1,6 nebo 2,0 nebo 2,5 nebo 3,5 nebo 4,5 pro konkrétní části území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107078401"/>
                  </a:ext>
                </a:extLst>
              </a:tr>
              <a:tr h="431410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Ústí nad Labem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3,5 pro celé území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700043549"/>
                  </a:ext>
                </a:extLst>
              </a:tr>
              <a:tr h="548144"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Zlín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2,0 nebo 2,5 nebo 4,5 pro konkrétní části území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4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7360728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84481781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DDB5A8FB-7834-A0DB-9CE1-15C7AE1468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998147"/>
            <a:ext cx="14280650" cy="1892451"/>
          </a:xfrm>
        </p:spPr>
        <p:txBody>
          <a:bodyPr>
            <a:normAutofit/>
          </a:bodyPr>
          <a:lstStyle/>
          <a:p>
            <a:r>
              <a:rPr lang="cs-CZ" sz="4800" dirty="0"/>
              <a:t>Koeficienty DNV ve statutárních městech – r. 2021</a:t>
            </a:r>
          </a:p>
          <a:p>
            <a:r>
              <a:rPr lang="cs-CZ" sz="1800" dirty="0"/>
              <a:t>(nejsou zahrnuta krajská města)</a:t>
            </a:r>
          </a:p>
        </p:txBody>
      </p:sp>
      <p:graphicFrame>
        <p:nvGraphicFramePr>
          <p:cNvPr id="3" name="Tabulka 2">
            <a:extLst>
              <a:ext uri="{FF2B5EF4-FFF2-40B4-BE49-F238E27FC236}">
                <a16:creationId xmlns:a16="http://schemas.microsoft.com/office/drawing/2014/main" id="{2D538AB9-A511-A02F-7DDC-BC30588E324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3340026"/>
              </p:ext>
            </p:extLst>
          </p:nvPr>
        </p:nvGraphicFramePr>
        <p:xfrm>
          <a:off x="292308" y="2959510"/>
          <a:ext cx="17703383" cy="7203821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4291173">
                  <a:extLst>
                    <a:ext uri="{9D8B030D-6E8A-4147-A177-3AD203B41FA5}">
                      <a16:colId xmlns:a16="http://schemas.microsoft.com/office/drawing/2014/main" val="2044045053"/>
                    </a:ext>
                  </a:extLst>
                </a:gridCol>
                <a:gridCol w="7858355">
                  <a:extLst>
                    <a:ext uri="{9D8B030D-6E8A-4147-A177-3AD203B41FA5}">
                      <a16:colId xmlns:a16="http://schemas.microsoft.com/office/drawing/2014/main" val="2736280780"/>
                    </a:ext>
                  </a:extLst>
                </a:gridCol>
                <a:gridCol w="3147934">
                  <a:extLst>
                    <a:ext uri="{9D8B030D-6E8A-4147-A177-3AD203B41FA5}">
                      <a16:colId xmlns:a16="http://schemas.microsoft.com/office/drawing/2014/main" val="4033233744"/>
                    </a:ext>
                  </a:extLst>
                </a:gridCol>
                <a:gridCol w="2405921">
                  <a:extLst>
                    <a:ext uri="{9D8B030D-6E8A-4147-A177-3AD203B41FA5}">
                      <a16:colId xmlns:a16="http://schemas.microsoft.com/office/drawing/2014/main" val="533185506"/>
                    </a:ext>
                  </a:extLst>
                </a:gridCol>
              </a:tblGrid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 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KOB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K 1,5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MK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894689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Děčín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3,5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953649912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Frýdek-Místek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4,5 nebo 2,5 pro určité části území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89478609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Havířov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2,5 nebo 2,0 nebo 1,6 pro určité části území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291235615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Chomutov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629483876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Jablonec nad Nisou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2,5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35472044"/>
                  </a:ext>
                </a:extLst>
              </a:tr>
              <a:tr h="66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Karviná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u stavebních pozemků 1,6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u staveb a jednotek 3,5 nebo 1,6 pro určité části území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04209682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Kladno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3,5 nebo 2,5 nebo 2,0 nebo 1,6 pro určité části území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3197419841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Mladá Boleslav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3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599352085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Most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3,5 nebo 2,0 nebo 1,6 pro určité části území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ano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576033068"/>
                  </a:ext>
                </a:extLst>
              </a:tr>
              <a:tr h="665579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Opava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u stavebních pozemků 3,5 </a:t>
                      </a: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u staveb a jednotek 2 nebo 1,6 pro určité části území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205123997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Prostějov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3,5 nebo 2,5 pro určité části území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49466628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Přerov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3,5 nebo 2,5 nebo 2 pro určité části území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4099733585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Teplice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4,5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2995349441"/>
                  </a:ext>
                </a:extLst>
              </a:tr>
              <a:tr h="447627">
                <a:tc>
                  <a:txBody>
                    <a:bodyPr/>
                    <a:lstStyle/>
                    <a:p>
                      <a:pPr algn="just">
                        <a:lnSpc>
                          <a:spcPct val="150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Třinec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>
                          <a:solidFill>
                            <a:schemeClr val="tx1"/>
                          </a:solidFill>
                          <a:effectLst/>
                        </a:rPr>
                        <a:t>2,5 nebo 2,0 nebo 1,6 pro určité části území</a:t>
                      </a:r>
                      <a:endParaRPr lang="cs-CZ" sz="220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200" dirty="0">
                          <a:solidFill>
                            <a:schemeClr val="tx1"/>
                          </a:solidFill>
                          <a:effectLst/>
                        </a:rPr>
                        <a:t>---</a:t>
                      </a:r>
                      <a:endParaRPr lang="cs-CZ" sz="2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89781574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107706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CAEC787-8455-442D-AE31-C6B3853D42BA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Jak efektivně využívat koeficienty DNV?</a:t>
            </a:r>
          </a:p>
        </p:txBody>
      </p:sp>
    </p:spTree>
    <p:extLst>
      <p:ext uri="{BB962C8B-B14F-4D97-AF65-F5344CB8AC3E}">
        <p14:creationId xmlns:p14="http://schemas.microsoft.com/office/powerpoint/2010/main" val="29930221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5AAF6DF8-D502-49BF-8E80-AFCE763E3B84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cs-CZ" dirty="0"/>
              <a:t>Potenciál výnosů daně z nemovitých věcí</a:t>
            </a:r>
          </a:p>
        </p:txBody>
      </p:sp>
    </p:spTree>
    <p:extLst>
      <p:ext uri="{BB962C8B-B14F-4D97-AF65-F5344CB8AC3E}">
        <p14:creationId xmlns:p14="http://schemas.microsoft.com/office/powerpoint/2010/main" val="190648599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Roboto" panose="02000000000000000000" pitchFamily="2" charset="0"/>
                <a:ea typeface="Roboto" panose="02000000000000000000" pitchFamily="2" charset="0"/>
              </a:rPr>
              <a:t>Současná situace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cs-CZ" dirty="0"/>
              <a:t>Nevyužitý potenciál – obvyklé důvody: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44967A-19E1-42BF-B97A-5DF6531251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/>
        <p:txBody>
          <a:bodyPr/>
          <a:lstStyle/>
          <a:p>
            <a:pPr>
              <a:lnSpc>
                <a:spcPct val="100000"/>
              </a:lnSpc>
            </a:pPr>
            <a:r>
              <a:rPr lang="cs-CZ" dirty="0"/>
              <a:t>politické – zvýšení daní není populární</a:t>
            </a:r>
          </a:p>
          <a:p>
            <a:pPr>
              <a:lnSpc>
                <a:spcPct val="100000"/>
              </a:lnSpc>
            </a:pPr>
            <a:r>
              <a:rPr lang="cs-CZ" dirty="0"/>
              <a:t>daňové zatížení obyvatel obce</a:t>
            </a:r>
          </a:p>
          <a:p>
            <a:pPr>
              <a:lnSpc>
                <a:spcPct val="100000"/>
              </a:lnSpc>
            </a:pPr>
            <a:r>
              <a:rPr lang="cs-CZ" dirty="0"/>
              <a:t>obava z reakcí obyvatel obce</a:t>
            </a:r>
          </a:p>
          <a:p>
            <a:pPr>
              <a:lnSpc>
                <a:spcPct val="100000"/>
              </a:lnSpc>
            </a:pPr>
            <a:r>
              <a:rPr lang="cs-CZ" dirty="0"/>
              <a:t>malé obce – „rodinné“ vztahy</a:t>
            </a:r>
          </a:p>
          <a:p>
            <a:pPr lvl="1">
              <a:lnSpc>
                <a:spcPct val="100000"/>
              </a:lnSpc>
              <a:buFont typeface="Arial" panose="020B0604020202020204" pitchFamily="34" charset="0"/>
              <a:buChar char="•"/>
            </a:pPr>
            <a:r>
              <a:rPr lang="cs-CZ" dirty="0"/>
              <a:t>76,5 % obcí v ČR tvoří obce do 1 000 obyvatel</a:t>
            </a:r>
          </a:p>
          <a:p>
            <a:pPr>
              <a:lnSpc>
                <a:spcPct val="100000"/>
              </a:lnSpc>
            </a:pPr>
            <a:r>
              <a:rPr lang="cs-CZ" b="1" dirty="0"/>
              <a:t>nedostatek srozumitelných informací</a:t>
            </a:r>
          </a:p>
          <a:p>
            <a:pPr marL="0" indent="0">
              <a:lnSpc>
                <a:spcPct val="100000"/>
              </a:lnSpc>
              <a:buNone/>
            </a:pPr>
            <a:r>
              <a:rPr lang="cs-CZ" b="1" dirty="0"/>
              <a:t>	→ neznalost nových možností od 1. 1. 2021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55535905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Roboto" panose="02000000000000000000" pitchFamily="2" charset="0"/>
                <a:ea typeface="Roboto" panose="02000000000000000000" pitchFamily="2" charset="0"/>
              </a:rPr>
              <a:t>Možná řešení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67640" y="3205164"/>
            <a:ext cx="17891760" cy="1275396"/>
          </a:xfrm>
        </p:spPr>
        <p:txBody>
          <a:bodyPr/>
          <a:lstStyle/>
          <a:p>
            <a:pPr algn="ctr">
              <a:lnSpc>
                <a:spcPct val="100000"/>
              </a:lnSpc>
            </a:pPr>
            <a:r>
              <a:rPr lang="cs-CZ" dirty="0"/>
              <a:t>Stanovení koeficientů pouze pro část území obce nebo na vybrané předměty daně </a:t>
            </a:r>
          </a:p>
          <a:p>
            <a:pPr algn="ctr">
              <a:lnSpc>
                <a:spcPct val="100000"/>
              </a:lnSpc>
            </a:pPr>
            <a:r>
              <a:rPr lang="cs-CZ" sz="3200" dirty="0"/>
              <a:t>– průmyslové zóny, výrobní podniky a další podnikatelské subjekty, rekreační oblasti apod.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44967A-19E1-42BF-B97A-5DF6531251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5049622"/>
            <a:ext cx="7195821" cy="4194259"/>
          </a:xfrm>
        </p:spPr>
        <p:txBody>
          <a:bodyPr/>
          <a:lstStyle/>
          <a:p>
            <a:pPr marL="0" indent="0">
              <a:buNone/>
            </a:pPr>
            <a:r>
              <a:rPr lang="cs-CZ" b="1" dirty="0"/>
              <a:t>místní koeficient</a:t>
            </a:r>
          </a:p>
          <a:p>
            <a:r>
              <a:rPr lang="cs-CZ" dirty="0"/>
              <a:t>pro jednotlivé části obce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např. území, kde se nacházejí průmyslové zóny, výrobní podniky, logistické parky apod</a:t>
            </a:r>
            <a:r>
              <a:rPr lang="cs-CZ" dirty="0"/>
              <a:t>.</a:t>
            </a:r>
          </a:p>
          <a:p>
            <a:r>
              <a:rPr lang="cs-CZ" dirty="0"/>
              <a:t>nutno přesně vymezit jednotlivé části území obce</a:t>
            </a:r>
          </a:p>
        </p:txBody>
      </p:sp>
      <p:sp>
        <p:nvSpPr>
          <p:cNvPr id="8" name="Zástupný text 4">
            <a:extLst>
              <a:ext uri="{FF2B5EF4-FFF2-40B4-BE49-F238E27FC236}">
                <a16:creationId xmlns:a16="http://schemas.microsoft.com/office/drawing/2014/main" id="{1163ECA4-4DE3-4FB7-951D-D3F8F08BB0FB}"/>
              </a:ext>
            </a:extLst>
          </p:cNvPr>
          <p:cNvSpPr txBox="1">
            <a:spLocks/>
          </p:cNvSpPr>
          <p:nvPr/>
        </p:nvSpPr>
        <p:spPr>
          <a:xfrm>
            <a:off x="9659620" y="5049622"/>
            <a:ext cx="7195821" cy="3743858"/>
          </a:xfrm>
          <a:prstGeom prst="rect">
            <a:avLst/>
          </a:prstGeom>
        </p:spPr>
        <p:txBody>
          <a:bodyPr/>
          <a:lstStyle>
            <a:lvl1pPr marL="457200" indent="-4572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143000" indent="-4572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rabicPeriod"/>
              <a:defRPr lang="cs-CZ" sz="3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885950" indent="-51435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lphaLcPeriod"/>
              <a:defRPr lang="cs-CZ" sz="2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cs-CZ" b="1" dirty="0"/>
              <a:t>koeficient 1,5</a:t>
            </a:r>
          </a:p>
          <a:p>
            <a:r>
              <a:rPr lang="cs-CZ" dirty="0"/>
              <a:t>pro vybrané předměty daně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sz="2800" dirty="0"/>
              <a:t>např. stavby a jednotky využívané k podnikání </a:t>
            </a:r>
          </a:p>
          <a:p>
            <a:r>
              <a:rPr lang="cs-CZ" dirty="0"/>
              <a:t>nutno přesně vymezit konkrétní předměty daně ze staveb a jednotek</a:t>
            </a:r>
          </a:p>
        </p:txBody>
      </p:sp>
    </p:spTree>
    <p:extLst>
      <p:ext uri="{BB962C8B-B14F-4D97-AF65-F5344CB8AC3E}">
        <p14:creationId xmlns:p14="http://schemas.microsoft.com/office/powerpoint/2010/main" val="168404177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Roboto" panose="02000000000000000000" pitchFamily="2" charset="0"/>
                <a:ea typeface="Roboto" panose="02000000000000000000" pitchFamily="2" charset="0"/>
              </a:rPr>
              <a:t>Místní koeficient – nové možnosti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4281150" cy="985836"/>
          </a:xfrm>
        </p:spPr>
        <p:txBody>
          <a:bodyPr/>
          <a:lstStyle/>
          <a:p>
            <a:r>
              <a:rPr lang="cs-CZ" dirty="0"/>
              <a:t>Největší potenciál pro zvýšení příjmů obcí z DNV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44967A-19E1-42BF-B97A-5DF6531251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460595"/>
            <a:ext cx="14281150" cy="4310848"/>
          </a:xfrm>
        </p:spPr>
        <p:txBody>
          <a:bodyPr/>
          <a:lstStyle/>
          <a:p>
            <a:r>
              <a:rPr lang="cs-CZ" dirty="0"/>
              <a:t>Problém při jeho stanovení – do 31.12. 2020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dirty="0"/>
              <a:t>ve výši 2 nebo 3 nebo 4 nebo 5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pouze na celé území obce - dopad na všechny poplatníky</a:t>
            </a:r>
          </a:p>
          <a:p>
            <a:pPr>
              <a:buFont typeface="Arial" panose="020B0604020202020204" pitchFamily="34" charset="0"/>
              <a:buChar char="•"/>
            </a:pPr>
            <a:endParaRPr lang="cs-CZ" b="1" dirty="0"/>
          </a:p>
          <a:p>
            <a:r>
              <a:rPr lang="cs-CZ" b="1" dirty="0"/>
              <a:t>Změna od 1. 1. 2021: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ve výši 1,1 až 5 s přesností na jedno desetinné místo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cs-CZ" b="1" dirty="0"/>
              <a:t>na celé území obce nebo pro </a:t>
            </a:r>
            <a:r>
              <a:rPr lang="cs-CZ" b="1" u="sng" dirty="0"/>
              <a:t>jednotlivé části obce</a:t>
            </a:r>
          </a:p>
        </p:txBody>
      </p:sp>
    </p:spTree>
    <p:extLst>
      <p:ext uri="{BB962C8B-B14F-4D97-AF65-F5344CB8AC3E}">
        <p14:creationId xmlns:p14="http://schemas.microsoft.com/office/powerpoint/2010/main" val="226207381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FAEDEE10-F014-4BAF-97CD-2DA9999A5C2B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dirty="0"/>
              <a:t>Modelové příklady uplatnění koeficientů DNV</a:t>
            </a:r>
          </a:p>
        </p:txBody>
      </p:sp>
    </p:spTree>
    <p:extLst>
      <p:ext uri="{BB962C8B-B14F-4D97-AF65-F5344CB8AC3E}">
        <p14:creationId xmlns:p14="http://schemas.microsoft.com/office/powerpoint/2010/main" val="196672950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Roboto" panose="02000000000000000000" pitchFamily="2" charset="0"/>
                <a:ea typeface="Roboto" panose="02000000000000000000" pitchFamily="2" charset="0"/>
              </a:rPr>
              <a:t>Modelové varianty průmyslových zón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45F5345D-AE18-424F-8DD3-9763F8F40D9E}"/>
              </a:ext>
            </a:extLst>
          </p:cNvPr>
          <p:cNvGraphicFramePr/>
          <p:nvPr/>
        </p:nvGraphicFramePr>
        <p:xfrm>
          <a:off x="851400" y="3215640"/>
          <a:ext cx="16476481" cy="676656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8169407">
                  <a:extLst>
                    <a:ext uri="{9D8B030D-6E8A-4147-A177-3AD203B41FA5}">
                      <a16:colId xmlns:a16="http://schemas.microsoft.com/office/drawing/2014/main" val="4132170571"/>
                    </a:ext>
                  </a:extLst>
                </a:gridCol>
                <a:gridCol w="4254464">
                  <a:extLst>
                    <a:ext uri="{9D8B030D-6E8A-4147-A177-3AD203B41FA5}">
                      <a16:colId xmlns:a16="http://schemas.microsoft.com/office/drawing/2014/main" val="1541705"/>
                    </a:ext>
                  </a:extLst>
                </a:gridCol>
                <a:gridCol w="4052610">
                  <a:extLst>
                    <a:ext uri="{9D8B030D-6E8A-4147-A177-3AD203B41FA5}">
                      <a16:colId xmlns:a16="http://schemas.microsoft.com/office/drawing/2014/main" val="4292775540"/>
                    </a:ext>
                  </a:extLst>
                </a:gridCol>
              </a:tblGrid>
              <a:tr h="121309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Zdanitelný pozemek / </a:t>
                      </a:r>
                      <a:endParaRPr lang="cs-CZ" sz="7200" u="none" strike="noStrike" dirty="0">
                        <a:solidFill>
                          <a:schemeClr val="tx1"/>
                        </a:solidFill>
                        <a:effectLst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zdanitelná stavba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V-MZ</a:t>
                      </a: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(varianta – malá zóna)</a:t>
                      </a:r>
                      <a:endParaRPr lang="cs-CZ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V-VZ</a:t>
                      </a:r>
                    </a:p>
                    <a:p>
                      <a:pPr marL="0" marR="0" lvl="0" indent="0" algn="ctr" defTabSz="13716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cs-CZ" sz="2800" b="0" i="0" u="none" strike="noStrike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</a:rPr>
                        <a:t>(varianta – velká zóna)</a:t>
                      </a:r>
                      <a:endParaRPr lang="cs-CZ" sz="4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333597627"/>
                  </a:ext>
                </a:extLst>
              </a:tr>
              <a:tr h="121309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Orná půda (původní předmět daně, A)</a:t>
                      </a:r>
                    </a:p>
                    <a:p>
                      <a:pPr marL="0" algn="l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- </a:t>
                      </a:r>
                      <a:r>
                        <a:rPr lang="cs-CZ" sz="2800" b="0" u="none" strike="noStrike" kern="1200" dirty="0" err="1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prům</a:t>
                      </a:r>
                      <a:r>
                        <a:rPr lang="cs-CZ" sz="2800" b="0" u="none" strike="noStrike" kern="1200" dirty="0">
                          <a:solidFill>
                            <a:schemeClr val="bg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. cena zemědělské půdy 6,50 Kč/</a:t>
                      </a:r>
                      <a:r>
                        <a:rPr lang="cs-CZ" sz="2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m</a:t>
                      </a:r>
                      <a:r>
                        <a:rPr lang="cs-CZ" sz="2800" b="0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3600" b="0" u="none" strike="noStrike" kern="1200" dirty="0">
                        <a:solidFill>
                          <a:schemeClr val="bg1"/>
                        </a:solidFill>
                        <a:effectLst/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45 000 m</a:t>
                      </a:r>
                      <a:r>
                        <a:rPr lang="cs-CZ" sz="3600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7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bg1"/>
                          </a:solidFill>
                          <a:effectLst/>
                        </a:rPr>
                        <a:t>450 000 m</a:t>
                      </a:r>
                      <a:r>
                        <a:rPr lang="cs-CZ" sz="3600" u="none" strike="noStrike" baseline="30000" dirty="0">
                          <a:solidFill>
                            <a:schemeClr val="bg1"/>
                          </a:solidFill>
                          <a:effectLst/>
                        </a:rPr>
                        <a:t>2</a:t>
                      </a:r>
                      <a:endParaRPr lang="cs-CZ" sz="72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33495062"/>
                  </a:ext>
                </a:extLst>
              </a:tr>
              <a:tr h="1213091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Průmyslová zóna (nový způsob využití) 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- z toho: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45 000 m</a:t>
                      </a:r>
                      <a:r>
                        <a:rPr lang="cs-CZ" sz="36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>
                          <a:solidFill>
                            <a:schemeClr val="tx1"/>
                          </a:solidFill>
                          <a:effectLst/>
                        </a:rPr>
                        <a:t>450 000 m</a:t>
                      </a:r>
                      <a:r>
                        <a:rPr lang="cs-CZ" sz="3600" u="none" strike="noStrike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72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8284280"/>
                  </a:ext>
                </a:extLst>
              </a:tr>
              <a:tr h="1042429">
                <a:tc>
                  <a:txBody>
                    <a:bodyPr/>
                    <a:lstStyle/>
                    <a:p>
                      <a:pPr marL="347472" indent="-347472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Symbol" panose="05050102010706020507" pitchFamily="18" charset="2"/>
                        <a:buChar char="·"/>
                      </a:pPr>
                      <a:r>
                        <a:rPr lang="cs-CZ" sz="3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zdanitelné stavby (N, O)</a:t>
                      </a:r>
                      <a:endParaRPr lang="cs-CZ" sz="3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15 000 m</a:t>
                      </a:r>
                      <a:r>
                        <a:rPr lang="cs-CZ" sz="36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170 000 m</a:t>
                      </a:r>
                      <a:r>
                        <a:rPr lang="cs-CZ" sz="36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55610043"/>
                  </a:ext>
                </a:extLst>
              </a:tr>
              <a:tr h="1042429">
                <a:tc>
                  <a:txBody>
                    <a:bodyPr/>
                    <a:lstStyle/>
                    <a:p>
                      <a:pPr marL="347472" indent="-347472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Symbol" panose="05050102010706020507" pitchFamily="18" charset="2"/>
                        <a:buChar char="·"/>
                      </a:pPr>
                      <a:r>
                        <a:rPr lang="cs-CZ" sz="3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zdanitelné pozemky (G, popř. E)</a:t>
                      </a:r>
                      <a:endParaRPr lang="cs-CZ" sz="3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15 000 m</a:t>
                      </a:r>
                      <a:r>
                        <a:rPr lang="cs-CZ" sz="36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140 000 m</a:t>
                      </a:r>
                      <a:r>
                        <a:rPr lang="cs-CZ" sz="36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902023"/>
                  </a:ext>
                </a:extLst>
              </a:tr>
              <a:tr h="1042429">
                <a:tc>
                  <a:txBody>
                    <a:bodyPr/>
                    <a:lstStyle/>
                    <a:p>
                      <a:pPr marL="347472" indent="-347472"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Pts val="900"/>
                        <a:buFont typeface="Symbol" panose="05050102010706020507" pitchFamily="18" charset="2"/>
                        <a:buChar char="·"/>
                      </a:pPr>
                      <a:r>
                        <a:rPr lang="cs-CZ" sz="36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zdanitelné pozemky (Y)</a:t>
                      </a:r>
                      <a:endParaRPr lang="cs-CZ" sz="3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15 000 m</a:t>
                      </a:r>
                      <a:r>
                        <a:rPr lang="cs-CZ" sz="36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6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140 000 m</a:t>
                      </a:r>
                      <a:r>
                        <a:rPr lang="cs-CZ" sz="3600" u="none" strike="noStrike" baseline="30000" dirty="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72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1926594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040984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Roboto" panose="02000000000000000000" pitchFamily="2" charset="0"/>
                <a:ea typeface="Roboto" panose="02000000000000000000" pitchFamily="2" charset="0"/>
              </a:rPr>
              <a:t>Potenciální výnos DNV: V-MZ, 45 000 </a:t>
            </a:r>
            <a:r>
              <a:rPr lang="cs-CZ" sz="5400" dirty="0"/>
              <a:t>m</a:t>
            </a:r>
            <a:r>
              <a:rPr lang="cs-CZ" sz="5400" baseline="30000" dirty="0"/>
              <a:t>2</a:t>
            </a:r>
            <a:r>
              <a:rPr lang="cs-CZ" sz="3600" baseline="30000" dirty="0"/>
              <a:t> </a:t>
            </a:r>
            <a:endParaRPr lang="cs-CZ" sz="5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AF8A52E-D353-420A-868F-25C36AE751F8}"/>
              </a:ext>
            </a:extLst>
          </p:cNvPr>
          <p:cNvGraphicFramePr/>
          <p:nvPr/>
        </p:nvGraphicFramePr>
        <p:xfrm>
          <a:off x="434400" y="3169613"/>
          <a:ext cx="17426878" cy="689758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998251">
                  <a:extLst>
                    <a:ext uri="{9D8B030D-6E8A-4147-A177-3AD203B41FA5}">
                      <a16:colId xmlns:a16="http://schemas.microsoft.com/office/drawing/2014/main" val="1743058371"/>
                    </a:ext>
                  </a:extLst>
                </a:gridCol>
                <a:gridCol w="3151784">
                  <a:extLst>
                    <a:ext uri="{9D8B030D-6E8A-4147-A177-3AD203B41FA5}">
                      <a16:colId xmlns:a16="http://schemas.microsoft.com/office/drawing/2014/main" val="726871195"/>
                    </a:ext>
                  </a:extLst>
                </a:gridCol>
                <a:gridCol w="3092281">
                  <a:extLst>
                    <a:ext uri="{9D8B030D-6E8A-4147-A177-3AD203B41FA5}">
                      <a16:colId xmlns:a16="http://schemas.microsoft.com/office/drawing/2014/main" val="2537931626"/>
                    </a:ext>
                  </a:extLst>
                </a:gridCol>
                <a:gridCol w="3092281">
                  <a:extLst>
                    <a:ext uri="{9D8B030D-6E8A-4147-A177-3AD203B41FA5}">
                      <a16:colId xmlns:a16="http://schemas.microsoft.com/office/drawing/2014/main" val="3574842311"/>
                    </a:ext>
                  </a:extLst>
                </a:gridCol>
                <a:gridCol w="3092281">
                  <a:extLst>
                    <a:ext uri="{9D8B030D-6E8A-4147-A177-3AD203B41FA5}">
                      <a16:colId xmlns:a16="http://schemas.microsoft.com/office/drawing/2014/main" val="1072420292"/>
                    </a:ext>
                  </a:extLst>
                </a:gridCol>
              </a:tblGrid>
              <a:tr h="164474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Předmět daně</a:t>
                      </a:r>
                      <a:endParaRPr lang="cs-CZ" sz="6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Výnos bez stanovených koeficientů DNV</a:t>
                      </a:r>
                      <a:endParaRPr lang="cs-CZ" sz="6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Výnos – stanoven pouze koeficient 1,5</a:t>
                      </a:r>
                      <a:endParaRPr lang="cs-CZ" sz="6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Výnos – stanoven pouze místní koeficient v max. výši 5</a:t>
                      </a:r>
                      <a:endParaRPr lang="cs-CZ" sz="6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Výnos – stanoveny oba koeficienty současně</a:t>
                      </a:r>
                      <a:endParaRPr lang="cs-CZ" sz="6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790121"/>
                  </a:ext>
                </a:extLst>
              </a:tr>
              <a:tr h="94313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Orná půda 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(původní předmět daně, A)</a:t>
                      </a:r>
                      <a:endParaRPr lang="cs-CZ" sz="6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2 194 Kč</a:t>
                      </a:r>
                      <a:endParaRPr lang="cs-CZ" sz="6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2 194 Kč</a:t>
                      </a:r>
                      <a:endParaRPr lang="cs-CZ" sz="6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2 194 Kč</a:t>
                      </a:r>
                      <a:endParaRPr lang="cs-CZ" sz="6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2 194 Kč</a:t>
                      </a:r>
                      <a:endParaRPr lang="cs-CZ" sz="6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52191"/>
                  </a:ext>
                </a:extLst>
              </a:tr>
              <a:tr h="94313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Zdanitelné stavby prům. zóny 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 N, O</a:t>
                      </a:r>
                      <a:endParaRPr lang="pl-PL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150 000 Kč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225 000 Kč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750 000 Kč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>
                          <a:solidFill>
                            <a:schemeClr val="tx1"/>
                          </a:solidFill>
                          <a:effectLst/>
                        </a:rPr>
                        <a:t>1 125 000 Kč</a:t>
                      </a:r>
                      <a:endParaRPr lang="cs-CZ" sz="6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10859"/>
                  </a:ext>
                </a:extLst>
              </a:tr>
              <a:tr h="94313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Zdanitelné pozemky prům. zóny 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 G, popř. E</a:t>
                      </a:r>
                      <a:endParaRPr lang="cs-CZ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3 000 Kč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3 000 Kč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15 000 Kč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>
                          <a:solidFill>
                            <a:schemeClr val="tx1"/>
                          </a:solidFill>
                          <a:effectLst/>
                        </a:rPr>
                        <a:t>15 000 Kč</a:t>
                      </a:r>
                      <a:endParaRPr lang="cs-CZ" sz="6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24507"/>
                  </a:ext>
                </a:extLst>
              </a:tr>
              <a:tr h="94313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Zdanitelné pozemky prům. zóny 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 Y</a:t>
                      </a:r>
                      <a:endParaRPr lang="cs-CZ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>
                          <a:solidFill>
                            <a:schemeClr val="tx1"/>
                          </a:solidFill>
                          <a:effectLst/>
                        </a:rPr>
                        <a:t>75 000 Kč</a:t>
                      </a:r>
                      <a:endParaRPr lang="cs-CZ" sz="66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75 000 Kč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375 000 Kč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375 000 Kč</a:t>
                      </a:r>
                      <a:endParaRPr lang="cs-CZ" sz="66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18982"/>
                  </a:ext>
                </a:extLst>
              </a:tr>
              <a:tr h="141053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Celkem zdanitelné stavby a pozemky prům. zóny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 N, O, G, E, Y</a:t>
                      </a:r>
                      <a:endParaRPr lang="cs-CZ" sz="6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228 000 Kč</a:t>
                      </a:r>
                      <a:endParaRPr lang="cs-CZ" sz="6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303 000 Kč</a:t>
                      </a:r>
                      <a:endParaRPr lang="cs-CZ" sz="6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1 140 000 Kč</a:t>
                      </a:r>
                      <a:endParaRPr lang="cs-CZ" sz="66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u="none" strike="noStrike" dirty="0">
                          <a:solidFill>
                            <a:srgbClr val="C00000"/>
                          </a:solidFill>
                          <a:effectLst/>
                        </a:rPr>
                        <a:t>1 515 000 Kč</a:t>
                      </a:r>
                      <a:endParaRPr lang="cs-CZ" sz="6600" b="1" i="0" u="none" strike="noStrike" dirty="0">
                        <a:solidFill>
                          <a:srgbClr val="C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11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3373036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Roboto" panose="02000000000000000000" pitchFamily="2" charset="0"/>
                <a:ea typeface="Roboto" panose="02000000000000000000" pitchFamily="2" charset="0"/>
              </a:rPr>
              <a:t>Potenciální výnos DNV: V-VZ, 450 000 </a:t>
            </a:r>
            <a:r>
              <a:rPr lang="cs-CZ" sz="5400" dirty="0"/>
              <a:t>m</a:t>
            </a:r>
            <a:r>
              <a:rPr lang="cs-CZ" sz="5400" baseline="30000" dirty="0"/>
              <a:t>2</a:t>
            </a:r>
            <a:r>
              <a:rPr lang="cs-CZ" sz="3600" baseline="30000" dirty="0"/>
              <a:t> </a:t>
            </a:r>
            <a:endParaRPr lang="cs-CZ" sz="5400" dirty="0">
              <a:latin typeface="Roboto" panose="02000000000000000000" pitchFamily="2" charset="0"/>
              <a:ea typeface="Roboto" panose="02000000000000000000" pitchFamily="2" charset="0"/>
            </a:endParaRP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6CE2EA45-3969-42F7-A73F-1BE4856507E6}"/>
              </a:ext>
            </a:extLst>
          </p:cNvPr>
          <p:cNvGraphicFramePr/>
          <p:nvPr/>
        </p:nvGraphicFramePr>
        <p:xfrm>
          <a:off x="434400" y="3169613"/>
          <a:ext cx="17426878" cy="6897580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4998251">
                  <a:extLst>
                    <a:ext uri="{9D8B030D-6E8A-4147-A177-3AD203B41FA5}">
                      <a16:colId xmlns:a16="http://schemas.microsoft.com/office/drawing/2014/main" val="1743058371"/>
                    </a:ext>
                  </a:extLst>
                </a:gridCol>
                <a:gridCol w="3151784">
                  <a:extLst>
                    <a:ext uri="{9D8B030D-6E8A-4147-A177-3AD203B41FA5}">
                      <a16:colId xmlns:a16="http://schemas.microsoft.com/office/drawing/2014/main" val="726871195"/>
                    </a:ext>
                  </a:extLst>
                </a:gridCol>
                <a:gridCol w="3092281">
                  <a:extLst>
                    <a:ext uri="{9D8B030D-6E8A-4147-A177-3AD203B41FA5}">
                      <a16:colId xmlns:a16="http://schemas.microsoft.com/office/drawing/2014/main" val="2537931626"/>
                    </a:ext>
                  </a:extLst>
                </a:gridCol>
                <a:gridCol w="3092281">
                  <a:extLst>
                    <a:ext uri="{9D8B030D-6E8A-4147-A177-3AD203B41FA5}">
                      <a16:colId xmlns:a16="http://schemas.microsoft.com/office/drawing/2014/main" val="3574842311"/>
                    </a:ext>
                  </a:extLst>
                </a:gridCol>
                <a:gridCol w="3092281">
                  <a:extLst>
                    <a:ext uri="{9D8B030D-6E8A-4147-A177-3AD203B41FA5}">
                      <a16:colId xmlns:a16="http://schemas.microsoft.com/office/drawing/2014/main" val="1072420292"/>
                    </a:ext>
                  </a:extLst>
                </a:gridCol>
              </a:tblGrid>
              <a:tr h="164474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Předmět daně</a:t>
                      </a:r>
                      <a:endParaRPr lang="cs-CZ" sz="6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Výnos bez stanovených koeficientů DNV</a:t>
                      </a:r>
                      <a:endParaRPr lang="cs-CZ" sz="6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Výnos – stanoven pouze koeficient 1,5</a:t>
                      </a:r>
                      <a:endParaRPr lang="cs-CZ" sz="6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Výnos – stanoven pouze místní koeficient v max. výši 5</a:t>
                      </a:r>
                      <a:endParaRPr lang="cs-CZ" sz="6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Výnos – stanoveny oba koeficienty současně</a:t>
                      </a:r>
                      <a:endParaRPr lang="cs-CZ" sz="6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4790121"/>
                  </a:ext>
                </a:extLst>
              </a:tr>
              <a:tr h="94313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Orná půda 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u="none" strike="noStrike" dirty="0">
                          <a:solidFill>
                            <a:schemeClr val="bg1"/>
                          </a:solidFill>
                          <a:effectLst/>
                        </a:rPr>
                        <a:t>(původní předmět daně, A)</a:t>
                      </a:r>
                      <a:endParaRPr lang="cs-CZ" sz="60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21 938 Kč</a:t>
                      </a:r>
                      <a:endParaRPr lang="cs-CZ" sz="16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21 938 Kč</a:t>
                      </a:r>
                      <a:endParaRPr lang="cs-CZ" sz="16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21 938 Kč</a:t>
                      </a:r>
                      <a:endParaRPr lang="cs-CZ" sz="16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3200" b="1" dirty="0">
                          <a:solidFill>
                            <a:schemeClr val="bg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21 938 Kč</a:t>
                      </a:r>
                      <a:endParaRPr lang="cs-CZ" sz="166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1">
                        <a:lumMod val="50000"/>
                        <a:lumOff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252191"/>
                  </a:ext>
                </a:extLst>
              </a:tr>
              <a:tr h="94313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Zdanitelné stavby prům. zóny 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 N, O</a:t>
                      </a:r>
                      <a:endParaRPr lang="pl-PL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1 700 000 Kč</a:t>
                      </a: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2 550 000 Kč</a:t>
                      </a: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8 500 000 Kč</a:t>
                      </a: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12 750 000 Kč</a:t>
                      </a: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45010859"/>
                  </a:ext>
                </a:extLst>
              </a:tr>
              <a:tr h="94313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Zdanitelné pozemky prům. zóny 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 G, popř. E</a:t>
                      </a:r>
                      <a:endParaRPr lang="cs-CZ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28 000 Kč</a:t>
                      </a: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28 000 Kč</a:t>
                      </a: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140 000 Kč</a:t>
                      </a: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140 000 Kč</a:t>
                      </a: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97224507"/>
                  </a:ext>
                </a:extLst>
              </a:tr>
              <a:tr h="943137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Zdanitelné pozemky prům. zóny 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0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 Y</a:t>
                      </a:r>
                      <a:endParaRPr lang="cs-CZ" sz="60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700 000 Kč</a:t>
                      </a: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700 000 Kč</a:t>
                      </a: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3 500 000 Kč</a:t>
                      </a: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 dirty="0">
                          <a:solidFill>
                            <a:srgbClr val="000000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3 500 000 Kč</a:t>
                      </a: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84718982"/>
                  </a:ext>
                </a:extLst>
              </a:tr>
              <a:tr h="1410532"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Celkem zdanitelné stavby a pozemky prům. zóny</a:t>
                      </a:r>
                    </a:p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800" b="1" u="none" strike="noStrike" dirty="0">
                          <a:solidFill>
                            <a:schemeClr val="tx1"/>
                          </a:solidFill>
                          <a:effectLst/>
                        </a:rPr>
                        <a:t>– N, O, G, E, Y</a:t>
                      </a:r>
                      <a:endParaRPr lang="cs-CZ" sz="6000" b="1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53975" marR="9017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2 428 000 Kč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3 278 000 Kč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 b="1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12 140 000 Kč</a:t>
                      </a:r>
                      <a:endParaRPr lang="cs-CZ" sz="3200" dirty="0">
                        <a:solidFill>
                          <a:schemeClr val="tx1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cs-CZ" sz="3200" b="1" dirty="0">
                          <a:solidFill>
                            <a:srgbClr val="C80C0F"/>
                          </a:solidFill>
                          <a:effectLst/>
                          <a:latin typeface="Calibri" panose="020F0502020204030204" pitchFamily="34" charset="0"/>
                          <a:ea typeface="Times New Roman" panose="02020603050405020304" pitchFamily="18" charset="0"/>
                          <a:cs typeface="Arial" panose="020B0604020202020204" pitchFamily="34" charset="0"/>
                        </a:rPr>
                        <a:t>16 390 000 Kč</a:t>
                      </a:r>
                      <a:endParaRPr lang="cs-CZ" sz="3200" dirty="0">
                        <a:solidFill>
                          <a:srgbClr val="C80C0F"/>
                        </a:solidFill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Arial" panose="020B0604020202020204" pitchFamily="34" charset="0"/>
                      </a:endParaRPr>
                    </a:p>
                  </a:txBody>
                  <a:tcPr marL="53975" marR="9017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9421133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7876673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533400" y="1043118"/>
            <a:ext cx="15788640" cy="1892451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Roboto" panose="02000000000000000000" pitchFamily="2" charset="0"/>
                <a:ea typeface="Roboto" panose="02000000000000000000" pitchFamily="2" charset="0"/>
              </a:rPr>
              <a:t>Dopady zvýšení výnosů DNV na příjmy rozpočtu obcí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4"/>
            <a:ext cx="16129000" cy="773524"/>
          </a:xfrm>
        </p:spPr>
        <p:txBody>
          <a:bodyPr/>
          <a:lstStyle/>
          <a:p>
            <a:pPr algn="ctr"/>
            <a:r>
              <a:rPr lang="cs-CZ" dirty="0"/>
              <a:t>Stanovení modelových obcí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44967A-19E1-42BF-B97A-5DF6531251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4452620" cy="4184331"/>
          </a:xfrm>
          <a:ln>
            <a:solidFill>
              <a:schemeClr val="tx1"/>
            </a:solidFill>
          </a:ln>
        </p:spPr>
        <p:txBody>
          <a:bodyPr/>
          <a:lstStyle/>
          <a:p>
            <a:pPr marL="0" indent="0" algn="ctr">
              <a:buNone/>
            </a:pPr>
            <a:r>
              <a:rPr lang="cs-CZ" b="1" dirty="0"/>
              <a:t>O 1</a:t>
            </a:r>
          </a:p>
          <a:p>
            <a:pPr marL="0" indent="0" algn="ctr">
              <a:buNone/>
            </a:pPr>
            <a:r>
              <a:rPr lang="cs-CZ" sz="2000" b="1" dirty="0"/>
              <a:t>(modelová obec č. 1)</a:t>
            </a:r>
          </a:p>
          <a:p>
            <a:pPr marL="0" indent="0" algn="ctr">
              <a:buNone/>
            </a:pPr>
            <a:endParaRPr lang="cs-CZ" dirty="0"/>
          </a:p>
          <a:p>
            <a:pPr>
              <a:lnSpc>
                <a:spcPct val="100000"/>
              </a:lnSpc>
            </a:pPr>
            <a:r>
              <a:rPr lang="cs-CZ" dirty="0"/>
              <a:t>32 100 obyvatel</a:t>
            </a:r>
          </a:p>
          <a:p>
            <a:pPr>
              <a:lnSpc>
                <a:spcPct val="100000"/>
              </a:lnSpc>
            </a:pPr>
            <a:r>
              <a:rPr lang="cs-CZ" dirty="0"/>
              <a:t>k. ú. 96,36 </a:t>
            </a:r>
            <a:r>
              <a:rPr lang="cs-CZ" dirty="0"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km²</a:t>
            </a:r>
          </a:p>
          <a:p>
            <a:endParaRPr lang="cs-CZ" dirty="0"/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94B88F22-BA81-488D-AAA9-E34D14820D9B}"/>
              </a:ext>
            </a:extLst>
          </p:cNvPr>
          <p:cNvSpPr txBox="1">
            <a:spLocks/>
          </p:cNvSpPr>
          <p:nvPr/>
        </p:nvSpPr>
        <p:spPr>
          <a:xfrm>
            <a:off x="6917690" y="4243389"/>
            <a:ext cx="4452620" cy="4184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457200" indent="-4572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143000" indent="-4572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rabicPeriod"/>
              <a:defRPr lang="cs-CZ" sz="3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885950" indent="-51435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lphaLcPeriod"/>
              <a:defRPr lang="cs-CZ" sz="2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l-PL" b="1" dirty="0"/>
              <a:t>O 2</a:t>
            </a:r>
          </a:p>
          <a:p>
            <a:pPr marL="0" indent="0" algn="ctr">
              <a:buFont typeface="Wingdings" panose="05000000000000000000" pitchFamily="2" charset="2"/>
              <a:buNone/>
            </a:pPr>
            <a:r>
              <a:rPr lang="cs-CZ" sz="2000" b="1" dirty="0"/>
              <a:t>(modelová obec č. 2)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pl-PL" sz="3200" dirty="0"/>
          </a:p>
          <a:p>
            <a:pPr>
              <a:lnSpc>
                <a:spcPct val="100000"/>
              </a:lnSpc>
            </a:pPr>
            <a:r>
              <a:rPr lang="pl-PL" dirty="0"/>
              <a:t>6 515 obyvatel</a:t>
            </a:r>
          </a:p>
          <a:p>
            <a:pPr>
              <a:lnSpc>
                <a:spcPct val="100000"/>
              </a:lnSpc>
            </a:pPr>
            <a:r>
              <a:rPr lang="pl-PL" dirty="0"/>
              <a:t>k. ú. 35,41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km²</a:t>
            </a:r>
          </a:p>
          <a:p>
            <a:endParaRPr lang="pl-PL" dirty="0"/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80179A6E-1F73-441E-8867-63A5BE20F22E}"/>
              </a:ext>
            </a:extLst>
          </p:cNvPr>
          <p:cNvSpPr txBox="1">
            <a:spLocks/>
          </p:cNvSpPr>
          <p:nvPr/>
        </p:nvSpPr>
        <p:spPr>
          <a:xfrm>
            <a:off x="12755880" y="4243389"/>
            <a:ext cx="4452620" cy="4184331"/>
          </a:xfrm>
          <a:prstGeom prst="rect">
            <a:avLst/>
          </a:prstGeom>
          <a:ln>
            <a:solidFill>
              <a:schemeClr val="tx1"/>
            </a:solidFill>
          </a:ln>
        </p:spPr>
        <p:txBody>
          <a:bodyPr/>
          <a:lstStyle>
            <a:lvl1pPr marL="457200" indent="-4572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143000" indent="-4572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rabicPeriod"/>
              <a:defRPr lang="cs-CZ" sz="3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885950" indent="-51435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lphaLcPeriod"/>
              <a:defRPr lang="cs-CZ" sz="2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Wingdings" panose="05000000000000000000" pitchFamily="2" charset="2"/>
              <a:buNone/>
            </a:pPr>
            <a:r>
              <a:rPr lang="pl-PL" b="1" dirty="0"/>
              <a:t>O 3</a:t>
            </a:r>
          </a:p>
          <a:p>
            <a:pPr marL="0" indent="0" algn="ctr">
              <a:buNone/>
            </a:pPr>
            <a:r>
              <a:rPr lang="cs-CZ" sz="2000" b="1" dirty="0"/>
              <a:t>(modelová obec č. 3)</a:t>
            </a:r>
          </a:p>
          <a:p>
            <a:pPr marL="0" indent="0" algn="ctr">
              <a:buFont typeface="Wingdings" panose="05000000000000000000" pitchFamily="2" charset="2"/>
              <a:buNone/>
            </a:pPr>
            <a:endParaRPr lang="pl-PL" dirty="0"/>
          </a:p>
          <a:p>
            <a:pPr>
              <a:lnSpc>
                <a:spcPct val="100000"/>
              </a:lnSpc>
            </a:pPr>
            <a:r>
              <a:rPr lang="pl-PL" dirty="0"/>
              <a:t>962 obyvatel</a:t>
            </a:r>
          </a:p>
          <a:p>
            <a:pPr>
              <a:lnSpc>
                <a:spcPct val="100000"/>
              </a:lnSpc>
            </a:pPr>
            <a:r>
              <a:rPr lang="pl-PL" dirty="0"/>
              <a:t>k. ú. 23,88 </a:t>
            </a:r>
            <a:r>
              <a:rPr lang="pl-PL" dirty="0">
                <a:latin typeface="Calibri" panose="020F050202020403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km²</a:t>
            </a:r>
          </a:p>
          <a:p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468765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680" y="1043119"/>
            <a:ext cx="15819120" cy="18924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dirty="0">
                <a:latin typeface="Roboto" panose="02000000000000000000" pitchFamily="2" charset="0"/>
                <a:ea typeface="Roboto" panose="02000000000000000000" pitchFamily="2" charset="0"/>
              </a:rPr>
              <a:t>Dopady zvýšení výnosů DNV na příjmy rozpočtu obce – O1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8680" y="3205164"/>
            <a:ext cx="16436339" cy="773524"/>
          </a:xfrm>
        </p:spPr>
        <p:txBody>
          <a:bodyPr/>
          <a:lstStyle/>
          <a:p>
            <a:r>
              <a:rPr lang="cs-CZ" dirty="0"/>
              <a:t>V případě změny využití pozemků a maximalizace koeficientů – K 1,5 + MK 5 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AE4392F-D3DA-4D8C-8C08-A8787C59FD13}"/>
              </a:ext>
            </a:extLst>
          </p:cNvPr>
          <p:cNvGraphicFramePr/>
          <p:nvPr/>
        </p:nvGraphicFramePr>
        <p:xfrm>
          <a:off x="502920" y="4141602"/>
          <a:ext cx="17160240" cy="590155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860040">
                  <a:extLst>
                    <a:ext uri="{9D8B030D-6E8A-4147-A177-3AD203B41FA5}">
                      <a16:colId xmlns:a16="http://schemas.microsoft.com/office/drawing/2014/main" val="1235751159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95077684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52961251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3994432282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1479457495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3273910926"/>
                    </a:ext>
                  </a:extLst>
                </a:gridCol>
              </a:tblGrid>
              <a:tr h="128041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Celkové příjmy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Daňové příjmy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Příjmy z DNV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Podíl DNV na celkových příjmech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Podíl DNV na daňových příjmech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Příjmy z DNV v přepočtu na 1 obyvatele</a:t>
                      </a:r>
                      <a:endParaRPr lang="pl-PL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06684"/>
                  </a:ext>
                </a:extLst>
              </a:tr>
              <a:tr h="770190">
                <a:tc gridSpan="6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O1, původní předmět daně – orná půda</a:t>
                      </a:r>
                      <a:endParaRPr lang="cs-CZ" sz="5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118756"/>
                  </a:ext>
                </a:extLst>
              </a:tr>
              <a:tr h="7701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dirty="0">
                          <a:effectLst/>
                        </a:rPr>
                        <a:t>897 292 000 Kč</a:t>
                      </a:r>
                      <a:endParaRPr lang="cs-CZ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effectLst/>
                        </a:rPr>
                        <a:t>560 966 000 Kč</a:t>
                      </a:r>
                      <a:endParaRPr lang="cs-CZ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effectLst/>
                        </a:rPr>
                        <a:t>20 893 000 Kč</a:t>
                      </a:r>
                      <a:endParaRPr lang="cs-CZ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effectLst/>
                        </a:rPr>
                        <a:t>2,33 %</a:t>
                      </a:r>
                      <a:endParaRPr lang="cs-CZ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effectLst/>
                        </a:rPr>
                        <a:t>3,72 %</a:t>
                      </a:r>
                      <a:endParaRPr lang="cs-CZ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effectLst/>
                        </a:rPr>
                        <a:t>651 Kč</a:t>
                      </a:r>
                      <a:endParaRPr lang="cs-CZ" sz="5400" b="0" i="0" u="none" strike="noStrike" dirty="0"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42638"/>
                  </a:ext>
                </a:extLst>
              </a:tr>
              <a:tr h="770190">
                <a:tc gridSpan="6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O1-MZ</a:t>
                      </a:r>
                      <a:endParaRPr lang="cs-CZ" sz="5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12928"/>
                  </a:ext>
                </a:extLst>
              </a:tr>
              <a:tr h="7701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898 804 806 Kč</a:t>
                      </a:r>
                      <a:endParaRPr lang="cs-CZ" sz="54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562 478 806 Kč</a:t>
                      </a:r>
                      <a:endParaRPr lang="cs-CZ" sz="54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22 405 806 Kč</a:t>
                      </a:r>
                      <a:endParaRPr lang="cs-CZ" sz="54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2,49 %</a:t>
                      </a:r>
                      <a:endParaRPr lang="cs-CZ" sz="54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3,99 %</a:t>
                      </a:r>
                      <a:endParaRPr lang="cs-CZ" sz="54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698 Kč</a:t>
                      </a:r>
                      <a:endParaRPr lang="cs-CZ" sz="54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296719"/>
                  </a:ext>
                </a:extLst>
              </a:tr>
              <a:tr h="770190">
                <a:tc gridSpan="6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O1-VZ</a:t>
                      </a:r>
                      <a:endParaRPr lang="cs-CZ" sz="5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30545"/>
                  </a:ext>
                </a:extLst>
              </a:tr>
              <a:tr h="77019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913 660 062 Kč</a:t>
                      </a:r>
                      <a:endParaRPr lang="cs-CZ" sz="54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577 334 062 Kč</a:t>
                      </a:r>
                      <a:endParaRPr lang="cs-CZ" sz="54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37 261 062 Kč</a:t>
                      </a:r>
                      <a:endParaRPr lang="cs-CZ" sz="54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4,08 %</a:t>
                      </a:r>
                      <a:endParaRPr lang="cs-CZ" sz="54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6,45 %</a:t>
                      </a:r>
                      <a:endParaRPr lang="cs-CZ" sz="54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rgbClr val="C80C0F"/>
                          </a:solidFill>
                          <a:effectLst/>
                        </a:rPr>
                        <a:t>1 161 Kč</a:t>
                      </a:r>
                      <a:endParaRPr lang="cs-CZ" sz="5400" b="1" i="0" u="none" strike="noStrike" dirty="0">
                        <a:solidFill>
                          <a:srgbClr val="C80C0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255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826630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680" y="1043119"/>
            <a:ext cx="15819120" cy="18924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dirty="0">
                <a:latin typeface="Roboto" panose="02000000000000000000" pitchFamily="2" charset="0"/>
                <a:ea typeface="Roboto" panose="02000000000000000000" pitchFamily="2" charset="0"/>
              </a:rPr>
              <a:t>Dopady zvýšení výnosů DNV na příjmy rozpočtu obce – O2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8680" y="3205164"/>
            <a:ext cx="16436339" cy="773524"/>
          </a:xfrm>
        </p:spPr>
        <p:txBody>
          <a:bodyPr/>
          <a:lstStyle/>
          <a:p>
            <a:r>
              <a:rPr lang="cs-CZ" dirty="0"/>
              <a:t>V případě změny využití pozemků a maximalizace koeficientů – K 1,5 + MK 5 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AE4392F-D3DA-4D8C-8C08-A8787C59FD13}"/>
              </a:ext>
            </a:extLst>
          </p:cNvPr>
          <p:cNvGraphicFramePr/>
          <p:nvPr/>
        </p:nvGraphicFramePr>
        <p:xfrm>
          <a:off x="502920" y="4141602"/>
          <a:ext cx="17160240" cy="590155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860040">
                  <a:extLst>
                    <a:ext uri="{9D8B030D-6E8A-4147-A177-3AD203B41FA5}">
                      <a16:colId xmlns:a16="http://schemas.microsoft.com/office/drawing/2014/main" val="1235751159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95077684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52961251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3994432282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1479457495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3273910926"/>
                    </a:ext>
                  </a:extLst>
                </a:gridCol>
              </a:tblGrid>
              <a:tr h="128041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Celkové příjmy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Daňové příjmy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Příjmy z DNV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Podíl DNV na celkových příjmech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Podíl DNV na daňových příjmech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Příjmy z DNV v přepočtu na 1 obyvatele</a:t>
                      </a:r>
                      <a:endParaRPr lang="pl-PL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06684"/>
                  </a:ext>
                </a:extLst>
              </a:tr>
              <a:tr h="770190">
                <a:tc gridSpan="6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O2, původní předmět daně – orná půda</a:t>
                      </a:r>
                      <a:endParaRPr lang="cs-CZ" sz="5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118756"/>
                  </a:ext>
                </a:extLst>
              </a:tr>
              <a:tr h="770190"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241 580 000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127 033 000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4 556 000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1,89 %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3,59 %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699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42638"/>
                  </a:ext>
                </a:extLst>
              </a:tr>
              <a:tr h="770190">
                <a:tc gridSpan="6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O2-MZ</a:t>
                      </a:r>
                      <a:endParaRPr lang="cs-CZ" sz="5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12928"/>
                  </a:ext>
                </a:extLst>
              </a:tr>
              <a:tr h="770190">
                <a:tc>
                  <a:txBody>
                    <a:bodyPr/>
                    <a:lstStyle/>
                    <a:p>
                      <a:pPr algn="ctr"/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243 092 806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128 545 806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6 068 806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2,50 %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4,72 %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932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296719"/>
                  </a:ext>
                </a:extLst>
              </a:tr>
              <a:tr h="770190">
                <a:tc gridSpan="6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O2-VZ</a:t>
                      </a:r>
                      <a:endParaRPr lang="cs-CZ" sz="5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30545"/>
                  </a:ext>
                </a:extLst>
              </a:tr>
              <a:tr h="770190">
                <a:tc>
                  <a:txBody>
                    <a:bodyPr/>
                    <a:lstStyle/>
                    <a:p>
                      <a:pPr marL="0" algn="ctr" defTabSz="1371600" rtl="0" eaLnBrk="1" latinLnBrk="0" hangingPunct="1"/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257 948 062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latinLnBrk="0" hangingPunct="1"/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143 401 062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latinLnBrk="0" hangingPunct="1"/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20 924 062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latinLnBrk="0" hangingPunct="1"/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8,11 %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latinLnBrk="0" hangingPunct="1"/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14,59 %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latinLnBrk="0" hangingPunct="1"/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3 212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255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16321764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Roboto" panose="02000000000000000000" pitchFamily="2" charset="0"/>
                <a:ea typeface="Roboto" panose="02000000000000000000" pitchFamily="2" charset="0"/>
              </a:rPr>
              <a:t>Výnos daně z nemovitých věcí v ČR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80000" y="3545213"/>
            <a:ext cx="14281150" cy="773524"/>
          </a:xfrm>
        </p:spPr>
        <p:txBody>
          <a:bodyPr/>
          <a:lstStyle/>
          <a:p>
            <a:r>
              <a:rPr lang="cs-CZ" dirty="0"/>
              <a:t>Ucelená data za r. 2019: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44967A-19E1-42BF-B97A-5DF6531251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20177" y="4756008"/>
            <a:ext cx="11528669" cy="4001131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sz="4000" dirty="0"/>
              <a:t>výnos DNV: 10,8 mld. Kč</a:t>
            </a:r>
          </a:p>
          <a:p>
            <a:pPr marL="1257300" lvl="1" indent="-57150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cs-CZ" sz="3600" dirty="0"/>
              <a:t>celkový výnos daní cca: 900 mld. Kč</a:t>
            </a:r>
          </a:p>
          <a:p>
            <a:pPr>
              <a:lnSpc>
                <a:spcPct val="150000"/>
              </a:lnSpc>
            </a:pPr>
            <a:r>
              <a:rPr lang="cs-CZ" sz="4000" dirty="0"/>
              <a:t>podíl na celkovém výnosu daní: 1,2 %</a:t>
            </a:r>
          </a:p>
        </p:txBody>
      </p:sp>
    </p:spTree>
    <p:extLst>
      <p:ext uri="{BB962C8B-B14F-4D97-AF65-F5344CB8AC3E}">
        <p14:creationId xmlns:p14="http://schemas.microsoft.com/office/powerpoint/2010/main" val="93466902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868680" y="1043119"/>
            <a:ext cx="15819120" cy="1892451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</a:pPr>
            <a:r>
              <a:rPr lang="cs-CZ" sz="4400" dirty="0">
                <a:latin typeface="Roboto" panose="02000000000000000000" pitchFamily="2" charset="0"/>
                <a:ea typeface="Roboto" panose="02000000000000000000" pitchFamily="2" charset="0"/>
              </a:rPr>
              <a:t>Dopady zvýšení výnosů DNV na příjmy rozpočtu obce – O3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868680" y="3205164"/>
            <a:ext cx="16436339" cy="773524"/>
          </a:xfrm>
        </p:spPr>
        <p:txBody>
          <a:bodyPr/>
          <a:lstStyle/>
          <a:p>
            <a:r>
              <a:rPr lang="cs-CZ" dirty="0"/>
              <a:t>V případě změny využití pozemků a maximalizace koeficientů – K 1,5 + MK 5 </a:t>
            </a:r>
          </a:p>
        </p:txBody>
      </p:sp>
      <p:graphicFrame>
        <p:nvGraphicFramePr>
          <p:cNvPr id="6" name="Tabulka 5">
            <a:extLst>
              <a:ext uri="{FF2B5EF4-FFF2-40B4-BE49-F238E27FC236}">
                <a16:creationId xmlns:a16="http://schemas.microsoft.com/office/drawing/2014/main" id="{3AE4392F-D3DA-4D8C-8C08-A8787C59FD13}"/>
              </a:ext>
            </a:extLst>
          </p:cNvPr>
          <p:cNvGraphicFramePr/>
          <p:nvPr/>
        </p:nvGraphicFramePr>
        <p:xfrm>
          <a:off x="502920" y="4141602"/>
          <a:ext cx="17160240" cy="5901555"/>
        </p:xfrm>
        <a:graphic>
          <a:graphicData uri="http://schemas.openxmlformats.org/drawingml/2006/table">
            <a:tbl>
              <a:tblPr firstRow="1" firstCol="1" bandRow="1">
                <a:tableStyleId>{F2DE63D5-997A-4646-A377-4702673A728D}</a:tableStyleId>
              </a:tblPr>
              <a:tblGrid>
                <a:gridCol w="2860040">
                  <a:extLst>
                    <a:ext uri="{9D8B030D-6E8A-4147-A177-3AD203B41FA5}">
                      <a16:colId xmlns:a16="http://schemas.microsoft.com/office/drawing/2014/main" val="1235751159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95077684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52961251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3994432282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1479457495"/>
                    </a:ext>
                  </a:extLst>
                </a:gridCol>
                <a:gridCol w="2860040">
                  <a:extLst>
                    <a:ext uri="{9D8B030D-6E8A-4147-A177-3AD203B41FA5}">
                      <a16:colId xmlns:a16="http://schemas.microsoft.com/office/drawing/2014/main" val="3273910926"/>
                    </a:ext>
                  </a:extLst>
                </a:gridCol>
              </a:tblGrid>
              <a:tr h="128041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Celkové příjmy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Daňové příjmy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Příjmy z DNV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Podíl DNV na celkových příjmech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Podíl DNV na daňových příjmech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Příjmy z DNV v přepočtu na 1 obyvatele</a:t>
                      </a:r>
                      <a:endParaRPr lang="pl-PL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7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506684"/>
                  </a:ext>
                </a:extLst>
              </a:tr>
              <a:tr h="770190">
                <a:tc gridSpan="6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bg1"/>
                          </a:solidFill>
                          <a:effectLst/>
                        </a:rPr>
                        <a:t>O3, původní předmět daně – orná půda</a:t>
                      </a:r>
                      <a:endParaRPr lang="cs-CZ" sz="5400" b="0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61118756"/>
                  </a:ext>
                </a:extLst>
              </a:tr>
              <a:tr h="770190"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27 121 000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16 205 000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1 612 000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5,94 %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9,95 %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0" u="none" strike="noStrik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1 676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83642638"/>
                  </a:ext>
                </a:extLst>
              </a:tr>
              <a:tr h="770190">
                <a:tc gridSpan="6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O3-MZ</a:t>
                      </a:r>
                      <a:endParaRPr lang="cs-CZ" sz="5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70512928"/>
                  </a:ext>
                </a:extLst>
              </a:tr>
              <a:tr h="770190"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28 633 806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17 717 806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3 124 806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10,91 %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17,64 %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3 248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16296719"/>
                  </a:ext>
                </a:extLst>
              </a:tr>
              <a:tr h="770190">
                <a:tc gridSpan="6"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dirty="0">
                          <a:solidFill>
                            <a:schemeClr val="bg1"/>
                          </a:solidFill>
                          <a:effectLst/>
                        </a:rPr>
                        <a:t>O3-VZ</a:t>
                      </a:r>
                      <a:endParaRPr lang="cs-CZ" sz="5400" b="1" i="0" u="none" strike="noStrike" dirty="0">
                        <a:solidFill>
                          <a:schemeClr val="bg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2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cs-C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18230545"/>
                  </a:ext>
                </a:extLst>
              </a:tr>
              <a:tr h="770190"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43 489 062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32 573 062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17 980 062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41,34 %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55,20 %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1371600" rtl="0" eaLnBrk="1" fontAlgn="ctr" latinLnBrk="0" hangingPunct="1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b="1" u="none" strike="noStrike" kern="1200" dirty="0">
                          <a:solidFill>
                            <a:srgbClr val="C80C0F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18 690 Kč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3625572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826092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E75D90F5-680A-4A0A-9FE1-137EB9B228DD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Přehled koeficientů a možnosti jejich uplatnění</a:t>
            </a:r>
          </a:p>
        </p:txBody>
      </p:sp>
    </p:spTree>
    <p:extLst>
      <p:ext uri="{BB962C8B-B14F-4D97-AF65-F5344CB8AC3E}">
        <p14:creationId xmlns:p14="http://schemas.microsoft.com/office/powerpoint/2010/main" val="423022575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Roboto" panose="02000000000000000000" pitchFamily="2" charset="0"/>
                <a:ea typeface="Roboto" panose="02000000000000000000" pitchFamily="2" charset="0"/>
              </a:rPr>
              <a:t>Koeficienty DNV u pozemků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D7B4551D-A62E-4F78-ABC0-6E4AA545499B}"/>
              </a:ext>
            </a:extLst>
          </p:cNvPr>
          <p:cNvGraphicFramePr/>
          <p:nvPr/>
        </p:nvGraphicFramePr>
        <p:xfrm>
          <a:off x="1080000" y="3111414"/>
          <a:ext cx="16258431" cy="7052493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64848">
                  <a:extLst>
                    <a:ext uri="{9D8B030D-6E8A-4147-A177-3AD203B41FA5}">
                      <a16:colId xmlns:a16="http://schemas.microsoft.com/office/drawing/2014/main" val="4143487306"/>
                    </a:ext>
                  </a:extLst>
                </a:gridCol>
                <a:gridCol w="9436844">
                  <a:extLst>
                    <a:ext uri="{9D8B030D-6E8A-4147-A177-3AD203B41FA5}">
                      <a16:colId xmlns:a16="http://schemas.microsoft.com/office/drawing/2014/main" val="3806643421"/>
                    </a:ext>
                  </a:extLst>
                </a:gridCol>
                <a:gridCol w="2192925">
                  <a:extLst>
                    <a:ext uri="{9D8B030D-6E8A-4147-A177-3AD203B41FA5}">
                      <a16:colId xmlns:a16="http://schemas.microsoft.com/office/drawing/2014/main" val="2690713703"/>
                    </a:ext>
                  </a:extLst>
                </a:gridCol>
                <a:gridCol w="1681907">
                  <a:extLst>
                    <a:ext uri="{9D8B030D-6E8A-4147-A177-3AD203B41FA5}">
                      <a16:colId xmlns:a16="http://schemas.microsoft.com/office/drawing/2014/main" val="3445647196"/>
                    </a:ext>
                  </a:extLst>
                </a:gridCol>
                <a:gridCol w="1681907">
                  <a:extLst>
                    <a:ext uri="{9D8B030D-6E8A-4147-A177-3AD203B41FA5}">
                      <a16:colId xmlns:a16="http://schemas.microsoft.com/office/drawing/2014/main" val="1651616180"/>
                    </a:ext>
                  </a:extLst>
                </a:gridCol>
              </a:tblGrid>
              <a:tr h="99258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Kód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Druh pozemku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Sazba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Koef</a:t>
                      </a: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 podle počtu obyv.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Místní koeficient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3106438772"/>
                  </a:ext>
                </a:extLst>
              </a:tr>
              <a:tr h="56674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A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Orná půda, chmelnice, vinice, zahrada, ovocný sad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0,75 %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1496250837"/>
                  </a:ext>
                </a:extLst>
              </a:tr>
              <a:tr h="56674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B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Trvalý travní porost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0,25 %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2255491631"/>
                  </a:ext>
                </a:extLst>
              </a:tr>
              <a:tr h="56674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C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Hospodářský les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0,25 %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2473471021"/>
                  </a:ext>
                </a:extLst>
              </a:tr>
              <a:tr h="56674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D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Rybník s intenzivním a průmyslovým chovem ryb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0,25 %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18247840"/>
                  </a:ext>
                </a:extLst>
              </a:tr>
              <a:tr h="74010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E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Zastavěná plocha a nádvoří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0,20 Kč/m</a:t>
                      </a:r>
                      <a:r>
                        <a:rPr lang="cs-CZ" sz="2400" u="none" strike="noStrike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325742410"/>
                  </a:ext>
                </a:extLst>
              </a:tr>
              <a:tr h="74010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F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Stavební pozemek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2,00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1,0 - 5,0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610710432"/>
                  </a:ext>
                </a:extLst>
              </a:tr>
              <a:tr h="740104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G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Ostatní plocha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0,20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2008272342"/>
                  </a:ext>
                </a:extLst>
              </a:tr>
              <a:tr h="78630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X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Zpevněné plochy pozemků užívané pro zemědělskou prvovýrobu, lesní nebo vodní hospodářství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1,00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2240258601"/>
                  </a:ext>
                </a:extLst>
              </a:tr>
              <a:tr h="786307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Y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Zpevněné plochy pozemků užívané pro průmysl, stavebnictví, dopravu, energetiku, ostatní zemědělskou výrobu a pro ostatní druhy podnikání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5,00 Kč/m</a:t>
                      </a:r>
                      <a:r>
                        <a:rPr lang="cs-CZ" sz="2400" u="none" strike="noStrike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349787703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64063746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43118"/>
            <a:ext cx="13683964" cy="1892451"/>
          </a:xfrm>
        </p:spPr>
        <p:txBody>
          <a:bodyPr>
            <a:normAutofit/>
          </a:bodyPr>
          <a:lstStyle/>
          <a:p>
            <a:r>
              <a:rPr lang="cs-CZ" sz="4400" dirty="0">
                <a:latin typeface="Roboto" panose="02000000000000000000" pitchFamily="2" charset="0"/>
                <a:ea typeface="Roboto" panose="02000000000000000000" pitchFamily="2" charset="0"/>
              </a:rPr>
              <a:t>Koeficienty DNV u staveb 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E5014A2B-D07C-46EA-B33A-F3849A04CE05}"/>
              </a:ext>
            </a:extLst>
          </p:cNvPr>
          <p:cNvGraphicFramePr/>
          <p:nvPr/>
        </p:nvGraphicFramePr>
        <p:xfrm>
          <a:off x="193429" y="2969676"/>
          <a:ext cx="17901142" cy="7140570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032758">
                  <a:extLst>
                    <a:ext uri="{9D8B030D-6E8A-4147-A177-3AD203B41FA5}">
                      <a16:colId xmlns:a16="http://schemas.microsoft.com/office/drawing/2014/main" val="4017627801"/>
                    </a:ext>
                  </a:extLst>
                </a:gridCol>
                <a:gridCol w="6001088">
                  <a:extLst>
                    <a:ext uri="{9D8B030D-6E8A-4147-A177-3AD203B41FA5}">
                      <a16:colId xmlns:a16="http://schemas.microsoft.com/office/drawing/2014/main" val="4051666139"/>
                    </a:ext>
                  </a:extLst>
                </a:gridCol>
                <a:gridCol w="1811216">
                  <a:extLst>
                    <a:ext uri="{9D8B030D-6E8A-4147-A177-3AD203B41FA5}">
                      <a16:colId xmlns:a16="http://schemas.microsoft.com/office/drawing/2014/main" val="1882087859"/>
                    </a:ext>
                  </a:extLst>
                </a:gridCol>
                <a:gridCol w="1811216">
                  <a:extLst>
                    <a:ext uri="{9D8B030D-6E8A-4147-A177-3AD203B41FA5}">
                      <a16:colId xmlns:a16="http://schemas.microsoft.com/office/drawing/2014/main" val="2216744979"/>
                    </a:ext>
                  </a:extLst>
                </a:gridCol>
                <a:gridCol w="1811216">
                  <a:extLst>
                    <a:ext uri="{9D8B030D-6E8A-4147-A177-3AD203B41FA5}">
                      <a16:colId xmlns:a16="http://schemas.microsoft.com/office/drawing/2014/main" val="988962960"/>
                    </a:ext>
                  </a:extLst>
                </a:gridCol>
                <a:gridCol w="1811216">
                  <a:extLst>
                    <a:ext uri="{9D8B030D-6E8A-4147-A177-3AD203B41FA5}">
                      <a16:colId xmlns:a16="http://schemas.microsoft.com/office/drawing/2014/main" val="3446460736"/>
                    </a:ext>
                  </a:extLst>
                </a:gridCol>
                <a:gridCol w="1811216">
                  <a:extLst>
                    <a:ext uri="{9D8B030D-6E8A-4147-A177-3AD203B41FA5}">
                      <a16:colId xmlns:a16="http://schemas.microsoft.com/office/drawing/2014/main" val="3944016273"/>
                    </a:ext>
                  </a:extLst>
                </a:gridCol>
                <a:gridCol w="1811216">
                  <a:extLst>
                    <a:ext uri="{9D8B030D-6E8A-4147-A177-3AD203B41FA5}">
                      <a16:colId xmlns:a16="http://schemas.microsoft.com/office/drawing/2014/main" val="25881391"/>
                    </a:ext>
                  </a:extLst>
                </a:gridCol>
              </a:tblGrid>
              <a:tr h="809955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Kód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Zdanitelná stavba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Základní sazba daně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Zvýšení sazby </a:t>
                      </a:r>
                      <a:endParaRPr lang="cs-CZ" sz="5400" u="none" strike="noStrike" dirty="0">
                        <a:solidFill>
                          <a:sysClr val="windowText" lastClr="000000"/>
                        </a:solidFill>
                        <a:effectLst/>
                      </a:endParaRPr>
                    </a:p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 podlaží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 err="1">
                          <a:solidFill>
                            <a:sysClr val="windowText" lastClr="000000"/>
                          </a:solidFill>
                          <a:effectLst/>
                        </a:rPr>
                        <a:t>Koef</a:t>
                      </a: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. podle počtu obyv.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Koeficient 1,5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Koeficient pro NP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Místní koeficient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extLst>
                  <a:ext uri="{0D108BD9-81ED-4DB2-BD59-A6C34878D82A}">
                    <a16:rowId xmlns:a16="http://schemas.microsoft.com/office/drawing/2014/main" val="1992979047"/>
                  </a:ext>
                </a:extLst>
              </a:tr>
              <a:tr h="43310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H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Budova obytného domu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+ 0,75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1,0 - 5,0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extLst>
                  <a:ext uri="{0D108BD9-81ED-4DB2-BD59-A6C34878D82A}">
                    <a16:rowId xmlns:a16="http://schemas.microsoft.com/office/drawing/2014/main" val="2823612447"/>
                  </a:ext>
                </a:extLst>
              </a:tr>
              <a:tr h="64379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I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Ostatní budova tvořící příslušenství k budově obytného domu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+ 0,75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1,0 - 5,0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extLst>
                  <a:ext uri="{0D108BD9-81ED-4DB2-BD59-A6C34878D82A}">
                    <a16:rowId xmlns:a16="http://schemas.microsoft.com/office/drawing/2014/main" val="1417283512"/>
                  </a:ext>
                </a:extLst>
              </a:tr>
              <a:tr h="85449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J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Budova pro rodinnou rekreaci včetně budov rodinných domů využívaných pro rod. rekreaci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+ 0,75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2,0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extLst>
                  <a:ext uri="{0D108BD9-81ED-4DB2-BD59-A6C34878D82A}">
                    <a16:rowId xmlns:a16="http://schemas.microsoft.com/office/drawing/2014/main" val="964630226"/>
                  </a:ext>
                </a:extLst>
              </a:tr>
              <a:tr h="106519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K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Budova plnící doplňkovou funkci k budově pro rod. rekreaci nebo k budově rodinného domu využívaného pro rodinnou rekreaci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+ 0,75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2,0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extLst>
                  <a:ext uri="{0D108BD9-81ED-4DB2-BD59-A6C34878D82A}">
                    <a16:rowId xmlns:a16="http://schemas.microsoft.com/office/drawing/2014/main" val="570096369"/>
                  </a:ext>
                </a:extLst>
              </a:tr>
              <a:tr h="43310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L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Garáž vystavěná odděleně od budovy obytného domu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8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+ 0,75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extLst>
                  <a:ext uri="{0D108BD9-81ED-4DB2-BD59-A6C34878D82A}">
                    <a16:rowId xmlns:a16="http://schemas.microsoft.com/office/drawing/2014/main" val="2200340702"/>
                  </a:ext>
                </a:extLst>
              </a:tr>
              <a:tr h="643798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M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Stavba využívaná v zemědělské prvovýrobě, lesním a vodním hospodářství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2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+ 0,75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extLst>
                  <a:ext uri="{0D108BD9-81ED-4DB2-BD59-A6C34878D82A}">
                    <a16:rowId xmlns:a16="http://schemas.microsoft.com/office/drawing/2014/main" val="3016030326"/>
                  </a:ext>
                </a:extLst>
              </a:tr>
              <a:tr h="854496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N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Stavba využívaná v průmyslu, stavebnictví, dopravě, energetice nebo ostatní zem. výrobě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10 Kč/m</a:t>
                      </a:r>
                      <a:r>
                        <a:rPr lang="cs-CZ" sz="2400" u="none" strike="noStrike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+ 0,75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extLst>
                  <a:ext uri="{0D108BD9-81ED-4DB2-BD59-A6C34878D82A}">
                    <a16:rowId xmlns:a16="http://schemas.microsoft.com/office/drawing/2014/main" val="2329743931"/>
                  </a:ext>
                </a:extLst>
              </a:tr>
              <a:tr h="43310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O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Stavba sloužící ostatním druhům podnikání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10 Kč/m</a:t>
                      </a:r>
                      <a:r>
                        <a:rPr lang="cs-CZ" sz="2400" u="none" strike="noStrike" baseline="30000" dirty="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+ 0,75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1,5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extLst>
                  <a:ext uri="{0D108BD9-81ED-4DB2-BD59-A6C34878D82A}">
                    <a16:rowId xmlns:a16="http://schemas.microsoft.com/office/drawing/2014/main" val="3648069845"/>
                  </a:ext>
                </a:extLst>
              </a:tr>
              <a:tr h="433101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P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Ostatní zdanitelná stavba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6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+ 0,75 Kč/m</a:t>
                      </a:r>
                      <a:r>
                        <a:rPr lang="cs-CZ" sz="2400" u="none" strike="noStrike" baseline="30000">
                          <a:solidFill>
                            <a:sysClr val="windowText" lastClr="000000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ysClr val="windowText" lastClr="000000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ysClr val="windowText" lastClr="000000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 dirty="0">
                        <a:solidFill>
                          <a:sysClr val="windowText" lastClr="000000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36195" marR="36195" marT="7620" marB="0" anchor="ctr"/>
                </a:tc>
                <a:extLst>
                  <a:ext uri="{0D108BD9-81ED-4DB2-BD59-A6C34878D82A}">
                    <a16:rowId xmlns:a16="http://schemas.microsoft.com/office/drawing/2014/main" val="126272044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7342380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4400" dirty="0">
                <a:latin typeface="Roboto" panose="02000000000000000000" pitchFamily="2" charset="0"/>
                <a:ea typeface="Roboto" panose="02000000000000000000" pitchFamily="2" charset="0"/>
              </a:rPr>
              <a:t>Koeficienty DNV u zdanitelných jednotek</a:t>
            </a:r>
          </a:p>
        </p:txBody>
      </p:sp>
      <p:graphicFrame>
        <p:nvGraphicFramePr>
          <p:cNvPr id="4" name="Tabulka 3">
            <a:extLst>
              <a:ext uri="{FF2B5EF4-FFF2-40B4-BE49-F238E27FC236}">
                <a16:creationId xmlns:a16="http://schemas.microsoft.com/office/drawing/2014/main" id="{7C718306-09D5-4CFF-BDAA-877796A04DCB}"/>
              </a:ext>
            </a:extLst>
          </p:cNvPr>
          <p:cNvGraphicFramePr/>
          <p:nvPr/>
        </p:nvGraphicFramePr>
        <p:xfrm>
          <a:off x="1080001" y="3165231"/>
          <a:ext cx="16205675" cy="7008697"/>
        </p:xfrm>
        <a:graphic>
          <a:graphicData uri="http://schemas.openxmlformats.org/drawingml/2006/table">
            <a:tbl>
              <a:tblPr firstRow="1" firstCol="1" bandRow="1">
                <a:tableStyleId>{F5AB1C69-6EDB-4FF4-983F-18BD219EF322}</a:tableStyleId>
              </a:tblPr>
              <a:tblGrid>
                <a:gridCol w="1211318">
                  <a:extLst>
                    <a:ext uri="{9D8B030D-6E8A-4147-A177-3AD203B41FA5}">
                      <a16:colId xmlns:a16="http://schemas.microsoft.com/office/drawing/2014/main" val="3984575553"/>
                    </a:ext>
                  </a:extLst>
                </a:gridCol>
                <a:gridCol w="6980486">
                  <a:extLst>
                    <a:ext uri="{9D8B030D-6E8A-4147-A177-3AD203B41FA5}">
                      <a16:colId xmlns:a16="http://schemas.microsoft.com/office/drawing/2014/main" val="1368058175"/>
                    </a:ext>
                  </a:extLst>
                </a:gridCol>
                <a:gridCol w="1991492">
                  <a:extLst>
                    <a:ext uri="{9D8B030D-6E8A-4147-A177-3AD203B41FA5}">
                      <a16:colId xmlns:a16="http://schemas.microsoft.com/office/drawing/2014/main" val="3671138822"/>
                    </a:ext>
                  </a:extLst>
                </a:gridCol>
                <a:gridCol w="2189955">
                  <a:extLst>
                    <a:ext uri="{9D8B030D-6E8A-4147-A177-3AD203B41FA5}">
                      <a16:colId xmlns:a16="http://schemas.microsoft.com/office/drawing/2014/main" val="3140822304"/>
                    </a:ext>
                  </a:extLst>
                </a:gridCol>
                <a:gridCol w="1916212">
                  <a:extLst>
                    <a:ext uri="{9D8B030D-6E8A-4147-A177-3AD203B41FA5}">
                      <a16:colId xmlns:a16="http://schemas.microsoft.com/office/drawing/2014/main" val="4132336258"/>
                    </a:ext>
                  </a:extLst>
                </a:gridCol>
                <a:gridCol w="1916212">
                  <a:extLst>
                    <a:ext uri="{9D8B030D-6E8A-4147-A177-3AD203B41FA5}">
                      <a16:colId xmlns:a16="http://schemas.microsoft.com/office/drawing/2014/main" val="3999502240"/>
                    </a:ext>
                  </a:extLst>
                </a:gridCol>
              </a:tblGrid>
              <a:tr h="136417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Kód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Zdanitelná jednotka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Základní sazba daně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 err="1">
                          <a:solidFill>
                            <a:schemeClr val="tx1"/>
                          </a:solidFill>
                          <a:effectLst/>
                        </a:rPr>
                        <a:t>Koef</a:t>
                      </a: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. podle počtu obyvatel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Koeficient 1,5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Místní koeficient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2651101355"/>
                  </a:ext>
                </a:extLst>
              </a:tr>
              <a:tr h="82057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R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Jednotka pro bydlení (byt)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2 Kč/m</a:t>
                      </a:r>
                      <a:r>
                        <a:rPr lang="cs-CZ" sz="2400" u="none" strike="noStrike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1,0 - 5,0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2092555172"/>
                  </a:ext>
                </a:extLst>
              </a:tr>
              <a:tr h="998073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S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Jednotka využívaná pro podnikání v zemědělské prvovýrobě, lesním a vodním hospodářství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2 Kč/m</a:t>
                      </a:r>
                      <a:r>
                        <a:rPr lang="cs-CZ" sz="2400" u="none" strike="noStrike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865006933"/>
                  </a:ext>
                </a:extLst>
              </a:tr>
              <a:tr h="1364172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T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Jednotka využívaná pro podnikání v průmyslu, stavebnictví, dopravě, energetice nebo ostatní zemědělské výrobě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10 Kč/m</a:t>
                      </a:r>
                      <a:r>
                        <a:rPr lang="cs-CZ" sz="2400" u="none" strike="noStrike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435383878"/>
                  </a:ext>
                </a:extLst>
              </a:tr>
              <a:tr h="82057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U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pl-PL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Jednotka pro ostatní druhy podnikání</a:t>
                      </a:r>
                      <a:endParaRPr lang="pl-PL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10 Kč/m</a:t>
                      </a:r>
                      <a:r>
                        <a:rPr lang="cs-CZ" sz="2400" u="none" strike="noStrike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189329473"/>
                  </a:ext>
                </a:extLst>
              </a:tr>
              <a:tr h="82057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V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Jednotka využívaná jako garáž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8 Kč/m</a:t>
                      </a:r>
                      <a:r>
                        <a:rPr lang="cs-CZ" sz="2400" u="none" strike="noStrike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1,5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2339687618"/>
                  </a:ext>
                </a:extLst>
              </a:tr>
              <a:tr h="820570"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Z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l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Ostatní zdanitelná jednotka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2 Kč/m</a:t>
                      </a:r>
                      <a:r>
                        <a:rPr lang="cs-CZ" sz="2400" u="none" strike="noStrike" baseline="30000">
                          <a:solidFill>
                            <a:schemeClr val="tx1"/>
                          </a:solidFill>
                          <a:effectLst/>
                        </a:rPr>
                        <a:t>2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1,0 - 5,0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>
                          <a:solidFill>
                            <a:schemeClr val="tx1"/>
                          </a:solidFill>
                          <a:effectLst/>
                        </a:rPr>
                        <a:t>-</a:t>
                      </a:r>
                      <a:endParaRPr lang="cs-CZ" sz="5400" b="0" i="0" u="none" strike="noStrike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tc>
                  <a:txBody>
                    <a:bodyPr/>
                    <a:lstStyle/>
                    <a:p>
                      <a:pPr algn="ctr" fontAlgn="ctr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cs-CZ" sz="2400" u="none" strike="noStrike" dirty="0">
                          <a:solidFill>
                            <a:schemeClr val="tx1"/>
                          </a:solidFill>
                          <a:effectLst/>
                        </a:rPr>
                        <a:t>1,1 - 5</a:t>
                      </a:r>
                      <a:endParaRPr lang="cs-CZ" sz="5400" b="0" i="0" u="none" strike="noStrike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68580" marR="68580" marT="7620" marB="0" anchor="ctr"/>
                </a:tc>
                <a:extLst>
                  <a:ext uri="{0D108BD9-81ED-4DB2-BD59-A6C34878D82A}">
                    <a16:rowId xmlns:a16="http://schemas.microsoft.com/office/drawing/2014/main" val="137001734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883389068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8159324-4759-4AB0-A377-9AFE10874C50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2198402" y="4348612"/>
            <a:ext cx="13571251" cy="1589776"/>
          </a:xfrm>
        </p:spPr>
        <p:txBody>
          <a:bodyPr>
            <a:normAutofit fontScale="70000" lnSpcReduction="20000"/>
          </a:bodyPr>
          <a:lstStyle/>
          <a:p>
            <a:r>
              <a:rPr lang="cs-CZ" dirty="0"/>
              <a:t>Kompletní výsledky studie a materiály pro obce</a:t>
            </a:r>
          </a:p>
        </p:txBody>
      </p:sp>
    </p:spTree>
    <p:extLst>
      <p:ext uri="{BB962C8B-B14F-4D97-AF65-F5344CB8AC3E}">
        <p14:creationId xmlns:p14="http://schemas.microsoft.com/office/powerpoint/2010/main" val="344135304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809B18E-9203-483B-AEAB-D703538CC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Kompletní studie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37074A-C259-46CB-8BC6-F467C54DDE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657453"/>
            <a:ext cx="16578913" cy="1938336"/>
          </a:xfrm>
        </p:spPr>
        <p:txBody>
          <a:bodyPr/>
          <a:lstStyle/>
          <a:p>
            <a:r>
              <a:rPr lang="cs-CZ" sz="4000" dirty="0"/>
              <a:t>Studie:</a:t>
            </a:r>
          </a:p>
          <a:p>
            <a:r>
              <a:rPr lang="cs-CZ" sz="4000" b="1" dirty="0"/>
              <a:t>Možnosti optimálního nastavení daně z nemovitých věcí z pohledu obce</a:t>
            </a:r>
          </a:p>
          <a:p>
            <a:endParaRPr lang="cs-CZ" sz="4000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E96B72-5DBA-4F8E-8C94-48E026F8B9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6317673"/>
            <a:ext cx="14281150" cy="2926209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Odkaz:</a:t>
            </a:r>
          </a:p>
          <a:p>
            <a:pPr marL="0" indent="0">
              <a:buNone/>
            </a:pPr>
            <a:r>
              <a:rPr lang="cs-CZ" u="sng" dirty="0">
                <a:hlinkClick r:id="rId2"/>
              </a:rPr>
              <a:t>https://prezentace.czu.cz/danemo/kompletni-studie-moznosti-optimalniho-nastaveni-dane-z-nemovitych-veci-z-pohledu-obce</a:t>
            </a:r>
            <a:endParaRPr lang="cs-CZ" u="sng" dirty="0"/>
          </a:p>
          <a:p>
            <a:pPr marL="0" indent="0">
              <a:buNone/>
            </a:pPr>
            <a:endParaRPr lang="cs-CZ" b="1" u="sng" dirty="0"/>
          </a:p>
        </p:txBody>
      </p:sp>
    </p:spTree>
    <p:extLst>
      <p:ext uri="{BB962C8B-B14F-4D97-AF65-F5344CB8AC3E}">
        <p14:creationId xmlns:p14="http://schemas.microsoft.com/office/powerpoint/2010/main" val="633195101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8809B18E-9203-483B-AEAB-D703538CCEA4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5400" dirty="0"/>
              <a:t>Materiály z workshopu konaného pro obce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237074A-C259-46CB-8BC6-F467C54DDE1A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205163"/>
            <a:ext cx="14281150" cy="3091727"/>
          </a:xfrm>
        </p:spPr>
        <p:txBody>
          <a:bodyPr/>
          <a:lstStyle/>
          <a:p>
            <a:r>
              <a:rPr lang="cs-CZ" dirty="0"/>
              <a:t>On-line workshopy (srpen 2021, materiály jsou aktuální):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dirty="0"/>
              <a:t>Prezentace z workshopu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dirty="0"/>
              <a:t>Materiál pro účastníky workshopu vč. vzoru OZV (PDF)</a:t>
            </a:r>
          </a:p>
          <a:p>
            <a:pPr marL="571500" indent="-571500">
              <a:buFont typeface="Wingdings" panose="05000000000000000000" pitchFamily="2" charset="2"/>
              <a:buChar char="§"/>
            </a:pPr>
            <a:r>
              <a:rPr lang="cs-CZ" dirty="0"/>
              <a:t>Přílohy Materiálu – přílohy č. 2 a 3 v MS Word (možné vzory OZV)</a:t>
            </a:r>
          </a:p>
          <a:p>
            <a:endParaRPr lang="cs-CZ" dirty="0"/>
          </a:p>
          <a:p>
            <a:endParaRPr lang="cs-CZ" dirty="0"/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31E96B72-5DBA-4F8E-8C94-48E026F8B9F8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03036" y="6712526"/>
            <a:ext cx="14281150" cy="1953492"/>
          </a:xfrm>
        </p:spPr>
        <p:txBody>
          <a:bodyPr/>
          <a:lstStyle/>
          <a:p>
            <a:pPr marL="0" indent="0">
              <a:buNone/>
            </a:pPr>
            <a:r>
              <a:rPr lang="cs-CZ" dirty="0"/>
              <a:t>Odkaz na materiály:</a:t>
            </a:r>
          </a:p>
          <a:p>
            <a:r>
              <a:rPr lang="cs-CZ" dirty="0">
                <a:solidFill>
                  <a:srgbClr val="0563C1"/>
                </a:solidFill>
                <a:hlinkClick r:id="rId2"/>
              </a:rPr>
              <a:t>https://prezentace.czu.cz/danemo/program-a-materialy</a:t>
            </a:r>
            <a:endParaRPr lang="cs-CZ" dirty="0">
              <a:solidFill>
                <a:srgbClr val="0563C1"/>
              </a:solidFill>
            </a:endParaRPr>
          </a:p>
          <a:p>
            <a:endParaRPr lang="cs-CZ" dirty="0"/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572995130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634D4F4-9EFB-49DF-B2EA-1EDA81E9647C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4800" dirty="0"/>
              <a:t>Další směřování výzkumu Centra daňových studií se zaměřením na daňové výnosy obcí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90CD7AEB-3EB0-4ED9-9443-6CE933015FC8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500" y="3402875"/>
            <a:ext cx="14281150" cy="1740625"/>
          </a:xfrm>
        </p:spPr>
        <p:txBody>
          <a:bodyPr/>
          <a:lstStyle/>
          <a:p>
            <a:pPr marL="571500" indent="-5715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cs-CZ" dirty="0"/>
              <a:t>Motivace obcí v přístupu k příchozím investicím / zvýšení participace obcí na příchozích investicích (v rámci RUD?)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C96E5D28-9240-4CF2-8D66-CE810A41F523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5478907"/>
            <a:ext cx="14281150" cy="2076032"/>
          </a:xfrm>
        </p:spPr>
        <p:txBody>
          <a:bodyPr/>
          <a:lstStyle/>
          <a:p>
            <a:pPr>
              <a:lnSpc>
                <a:spcPct val="150000"/>
              </a:lnSpc>
            </a:pPr>
            <a:r>
              <a:rPr lang="cs-CZ" dirty="0">
                <a:latin typeface="Roboto Medium" panose="02000000000000000000" pitchFamily="2" charset="0"/>
                <a:ea typeface="Roboto Medium" panose="02000000000000000000" pitchFamily="2" charset="0"/>
              </a:rPr>
              <a:t>Potenciál daně z nemovitých věcí v roce 2022 (změny v přístupu obcí ke koeficientům v porovnání s výsledky studie za rok 2019)</a:t>
            </a:r>
          </a:p>
        </p:txBody>
      </p:sp>
      <p:sp>
        <p:nvSpPr>
          <p:cNvPr id="6" name="Zástupný text 4">
            <a:extLst>
              <a:ext uri="{FF2B5EF4-FFF2-40B4-BE49-F238E27FC236}">
                <a16:creationId xmlns:a16="http://schemas.microsoft.com/office/drawing/2014/main" id="{34036A11-0E33-AC04-517E-54EE339D6202}"/>
              </a:ext>
            </a:extLst>
          </p:cNvPr>
          <p:cNvSpPr txBox="1">
            <a:spLocks/>
          </p:cNvSpPr>
          <p:nvPr/>
        </p:nvSpPr>
        <p:spPr>
          <a:xfrm>
            <a:off x="1086675" y="7554939"/>
            <a:ext cx="14281150" cy="1106720"/>
          </a:xfrm>
          <a:prstGeom prst="rect">
            <a:avLst/>
          </a:prstGeom>
        </p:spPr>
        <p:txBody>
          <a:bodyPr/>
          <a:lstStyle>
            <a:lvl1pPr marL="457200" indent="-4572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143000" indent="-4572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rabicPeriod"/>
              <a:defRPr lang="cs-CZ" sz="3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885950" indent="-51435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lphaLcPeriod"/>
              <a:defRPr lang="cs-CZ" sz="2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</a:pPr>
            <a:r>
              <a:rPr lang="cs-CZ" dirty="0">
                <a:latin typeface="Roboto Medium" panose="02000000000000000000" pitchFamily="2" charset="0"/>
                <a:ea typeface="Roboto Medium" panose="02000000000000000000" pitchFamily="2" charset="0"/>
              </a:rPr>
              <a:t>Analýza současného stavu a potenciálu DNV v Praze</a:t>
            </a:r>
          </a:p>
        </p:txBody>
      </p:sp>
    </p:spTree>
    <p:extLst>
      <p:ext uri="{BB962C8B-B14F-4D97-AF65-F5344CB8AC3E}">
        <p14:creationId xmlns:p14="http://schemas.microsoft.com/office/powerpoint/2010/main" val="4239704732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62163638-F915-580C-CCDB-F3787171CE2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6000" dirty="0"/>
              <a:t>Připravovaný workshop k DNV pro obce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0FD028D7-B869-E860-1E3C-A1E63AD63337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80000" y="5608195"/>
            <a:ext cx="14281150" cy="2201681"/>
          </a:xfrm>
        </p:spPr>
        <p:txBody>
          <a:bodyPr/>
          <a:lstStyle/>
          <a:p>
            <a:r>
              <a:rPr lang="cs-CZ" dirty="0"/>
              <a:t>2. ročník</a:t>
            </a:r>
          </a:p>
          <a:p>
            <a:r>
              <a:rPr lang="cs-CZ" dirty="0"/>
              <a:t>on-line</a:t>
            </a:r>
          </a:p>
          <a:p>
            <a:r>
              <a:rPr lang="cs-CZ" dirty="0"/>
              <a:t>předpokládaný termín: druhá polovina července 2022</a:t>
            </a:r>
          </a:p>
        </p:txBody>
      </p:sp>
      <p:sp>
        <p:nvSpPr>
          <p:cNvPr id="6" name="TextovéPole 5">
            <a:extLst>
              <a:ext uri="{FF2B5EF4-FFF2-40B4-BE49-F238E27FC236}">
                <a16:creationId xmlns:a16="http://schemas.microsoft.com/office/drawing/2014/main" id="{835E9905-439D-2679-8040-EFCE08FCC147}"/>
              </a:ext>
            </a:extLst>
          </p:cNvPr>
          <p:cNvSpPr txBox="1"/>
          <p:nvPr/>
        </p:nvSpPr>
        <p:spPr>
          <a:xfrm>
            <a:off x="1080000" y="3822492"/>
            <a:ext cx="155296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cs-CZ" sz="4000" b="1" dirty="0"/>
              <a:t>Možnosti optimálního nastavení daně z nemovitých věcí z pohledu obce</a:t>
            </a:r>
          </a:p>
        </p:txBody>
      </p:sp>
    </p:spTree>
    <p:extLst>
      <p:ext uri="{BB962C8B-B14F-4D97-AF65-F5344CB8AC3E}">
        <p14:creationId xmlns:p14="http://schemas.microsoft.com/office/powerpoint/2010/main" val="32298971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1F01C33-9202-4FBA-992F-991B88639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800" y="1043118"/>
            <a:ext cx="16438180" cy="1892451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Roboto" panose="02000000000000000000" pitchFamily="2" charset="0"/>
                <a:ea typeface="Roboto" panose="02000000000000000000" pitchFamily="2" charset="0"/>
              </a:rPr>
              <a:t>Podíl výnosu daně z nemovitých věcí na celkovém daňovém výnosu (vč. SZP) – zdroj: EU, r. 2019</a:t>
            </a:r>
          </a:p>
        </p:txBody>
      </p:sp>
      <p:graphicFrame>
        <p:nvGraphicFramePr>
          <p:cNvPr id="7" name="Graf 6">
            <a:extLst>
              <a:ext uri="{FF2B5EF4-FFF2-40B4-BE49-F238E27FC236}">
                <a16:creationId xmlns:a16="http://schemas.microsoft.com/office/drawing/2014/main" id="{B425FA43-80DA-43E1-9686-D71828594B07}"/>
              </a:ext>
            </a:extLst>
          </p:cNvPr>
          <p:cNvGraphicFramePr>
            <a:graphicFrameLocks/>
          </p:cNvGraphicFramePr>
          <p:nvPr/>
        </p:nvGraphicFramePr>
        <p:xfrm>
          <a:off x="0" y="3093720"/>
          <a:ext cx="18288000" cy="71932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646485255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A1F01C33-9202-4FBA-992F-991B8863978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04799" y="1043118"/>
            <a:ext cx="16576431" cy="1892451"/>
          </a:xfrm>
        </p:spPr>
        <p:txBody>
          <a:bodyPr>
            <a:normAutofit/>
          </a:bodyPr>
          <a:lstStyle/>
          <a:p>
            <a:r>
              <a:rPr lang="cs-CZ" sz="3600" dirty="0">
                <a:latin typeface="Roboto" panose="02000000000000000000" pitchFamily="2" charset="0"/>
                <a:ea typeface="Roboto" panose="02000000000000000000" pitchFamily="2" charset="0"/>
              </a:rPr>
              <a:t>Podíl výnosu daně z nemovitých věcí na celkovém výnosu „daňových“ příjmů (vč. SZP) v případě využití plného potenciálu pravomoci obcí – r. 2019</a:t>
            </a:r>
          </a:p>
        </p:txBody>
      </p:sp>
      <p:graphicFrame>
        <p:nvGraphicFramePr>
          <p:cNvPr id="4" name="Graf 3">
            <a:extLst>
              <a:ext uri="{FF2B5EF4-FFF2-40B4-BE49-F238E27FC236}">
                <a16:creationId xmlns:a16="http://schemas.microsoft.com/office/drawing/2014/main" id="{F08DC6CC-5832-41EF-B80C-57DD8902BE3F}"/>
              </a:ext>
            </a:extLst>
          </p:cNvPr>
          <p:cNvGraphicFramePr>
            <a:graphicFrameLocks/>
          </p:cNvGraphicFramePr>
          <p:nvPr/>
        </p:nvGraphicFramePr>
        <p:xfrm>
          <a:off x="304800" y="3179444"/>
          <a:ext cx="17687777" cy="68789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354728942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080000" y="1043118"/>
            <a:ext cx="14480566" cy="1892451"/>
          </a:xfrm>
        </p:spPr>
        <p:txBody>
          <a:bodyPr>
            <a:normAutofit/>
          </a:bodyPr>
          <a:lstStyle/>
          <a:p>
            <a:r>
              <a:rPr lang="cs-CZ" sz="4800" dirty="0">
                <a:latin typeface="Roboto" panose="02000000000000000000" pitchFamily="2" charset="0"/>
                <a:ea typeface="Roboto" panose="02000000000000000000" pitchFamily="2" charset="0"/>
              </a:rPr>
              <a:t>Podíl výnosu daně z nemovitých věcí na celkovém výnosu daní v ČR 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53FA4F50-D248-4EF5-9DE2-0C13337F3ADD}"/>
              </a:ext>
            </a:extLst>
          </p:cNvPr>
          <p:cNvGraphicFramePr/>
          <p:nvPr/>
        </p:nvGraphicFramePr>
        <p:xfrm>
          <a:off x="362607" y="3072764"/>
          <a:ext cx="17594317" cy="69703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67669382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5432" y="1043118"/>
            <a:ext cx="14242942" cy="1892451"/>
          </a:xfrm>
        </p:spPr>
        <p:txBody>
          <a:bodyPr>
            <a:normAutofit/>
          </a:bodyPr>
          <a:lstStyle/>
          <a:p>
            <a:r>
              <a:rPr lang="cs-CZ" sz="4000" dirty="0">
                <a:latin typeface="Roboto" panose="02000000000000000000" pitchFamily="2" charset="0"/>
                <a:ea typeface="Roboto" panose="02000000000000000000" pitchFamily="2" charset="0"/>
              </a:rPr>
              <a:t>Podíl výnosu daně z nemovitých věcí na celkovém výnosu daní v ČR v případě využití plného potenciálu pravomoci obcí</a:t>
            </a:r>
          </a:p>
        </p:txBody>
      </p:sp>
      <p:graphicFrame>
        <p:nvGraphicFramePr>
          <p:cNvPr id="9" name="Graf 8">
            <a:extLst>
              <a:ext uri="{FF2B5EF4-FFF2-40B4-BE49-F238E27FC236}">
                <a16:creationId xmlns:a16="http://schemas.microsoft.com/office/drawing/2014/main" id="{66B156CC-437E-48AE-93A5-93F5E6867AB1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868783990"/>
              </p:ext>
            </p:extLst>
          </p:nvPr>
        </p:nvGraphicFramePr>
        <p:xfrm>
          <a:off x="236484" y="3105807"/>
          <a:ext cx="17846564" cy="699989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2040345839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1901783A-713E-4BE0-B529-E949DAE69569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547446" y="4348612"/>
            <a:ext cx="15247033" cy="1589776"/>
          </a:xfrm>
        </p:spPr>
        <p:txBody>
          <a:bodyPr>
            <a:normAutofit fontScale="70000" lnSpcReduction="20000"/>
          </a:bodyPr>
          <a:lstStyle/>
          <a:p>
            <a:r>
              <a:rPr lang="cs-CZ"/>
              <a:t>Částečná daňová pravomoc obcí v rámci daně z nemovitých věcí</a:t>
            </a:r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169138806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text 1">
            <a:extLst>
              <a:ext uri="{FF2B5EF4-FFF2-40B4-BE49-F238E27FC236}">
                <a16:creationId xmlns:a16="http://schemas.microsoft.com/office/drawing/2014/main" id="{7CF9B39C-A1AA-4C22-9639-4D509DD10F6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/>
        <p:txBody>
          <a:bodyPr>
            <a:normAutofit/>
          </a:bodyPr>
          <a:lstStyle/>
          <a:p>
            <a:r>
              <a:rPr lang="cs-CZ" sz="5400" dirty="0">
                <a:latin typeface="Roboto" panose="02000000000000000000" pitchFamily="2" charset="0"/>
                <a:ea typeface="Roboto" panose="02000000000000000000" pitchFamily="2" charset="0"/>
              </a:rPr>
              <a:t>Koeficienty DNV z pohledu obce </a:t>
            </a:r>
          </a:p>
        </p:txBody>
      </p:sp>
      <p:sp>
        <p:nvSpPr>
          <p:cNvPr id="4" name="Zástupný text 3">
            <a:extLst>
              <a:ext uri="{FF2B5EF4-FFF2-40B4-BE49-F238E27FC236}">
                <a16:creationId xmlns:a16="http://schemas.microsoft.com/office/drawing/2014/main" id="{724C70C6-7C51-4FF1-B2A5-D0ECD92D7440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>
          <a:xfrm>
            <a:off x="1079499" y="3205164"/>
            <a:ext cx="14904915" cy="773524"/>
          </a:xfrm>
        </p:spPr>
        <p:txBody>
          <a:bodyPr/>
          <a:lstStyle/>
          <a:p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Druhy koeficientů podle ZDNV – </a:t>
            </a:r>
            <a:r>
              <a:rPr lang="cs-CZ" b="1" dirty="0">
                <a:latin typeface="Roboto" panose="02000000000000000000" pitchFamily="2" charset="0"/>
                <a:ea typeface="Roboto" panose="02000000000000000000" pitchFamily="2" charset="0"/>
              </a:rPr>
              <a:t>koeficienty, které může obec ovlivnit</a:t>
            </a:r>
            <a:r>
              <a:rPr lang="cs-CZ" dirty="0">
                <a:latin typeface="Roboto" panose="02000000000000000000" pitchFamily="2" charset="0"/>
                <a:ea typeface="Roboto" panose="02000000000000000000" pitchFamily="2" charset="0"/>
              </a:rPr>
              <a:t>:</a:t>
            </a:r>
          </a:p>
        </p:txBody>
      </p:sp>
      <p:sp>
        <p:nvSpPr>
          <p:cNvPr id="5" name="Zástupný text 4">
            <a:extLst>
              <a:ext uri="{FF2B5EF4-FFF2-40B4-BE49-F238E27FC236}">
                <a16:creationId xmlns:a16="http://schemas.microsoft.com/office/drawing/2014/main" id="{BB44967A-19E1-42BF-B97A-5DF65312517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079500" y="4243389"/>
            <a:ext cx="16241346" cy="2064924"/>
          </a:xfrm>
        </p:spPr>
        <p:txBody>
          <a:bodyPr/>
          <a:lstStyle/>
          <a:p>
            <a:pPr>
              <a:lnSpc>
                <a:spcPct val="100000"/>
              </a:lnSpc>
            </a:pPr>
            <a:r>
              <a:rPr lang="cs-CZ" b="1" dirty="0">
                <a:solidFill>
                  <a:srgbClr val="C80C0F"/>
                </a:solidFill>
              </a:rPr>
              <a:t>koeficient přiřazený k jednotlivým obcím podle počtu obyvatel</a:t>
            </a:r>
          </a:p>
          <a:p>
            <a:pPr>
              <a:lnSpc>
                <a:spcPct val="100000"/>
              </a:lnSpc>
            </a:pPr>
            <a:r>
              <a:rPr lang="cs-CZ" b="1" dirty="0">
                <a:solidFill>
                  <a:srgbClr val="C80C0F"/>
                </a:solidFill>
              </a:rPr>
              <a:t>koeficient 1,5</a:t>
            </a:r>
          </a:p>
          <a:p>
            <a:pPr>
              <a:lnSpc>
                <a:spcPct val="100000"/>
              </a:lnSpc>
            </a:pPr>
            <a:r>
              <a:rPr lang="cs-CZ" b="1" dirty="0">
                <a:solidFill>
                  <a:srgbClr val="C80C0F"/>
                </a:solidFill>
              </a:rPr>
              <a:t>místní koeficient</a:t>
            </a:r>
          </a:p>
          <a:p>
            <a:endParaRPr lang="cs-CZ" dirty="0"/>
          </a:p>
        </p:txBody>
      </p:sp>
      <p:sp>
        <p:nvSpPr>
          <p:cNvPr id="6" name="Zástupný text 3">
            <a:extLst>
              <a:ext uri="{FF2B5EF4-FFF2-40B4-BE49-F238E27FC236}">
                <a16:creationId xmlns:a16="http://schemas.microsoft.com/office/drawing/2014/main" id="{B881E1D4-7EDA-47A2-BD77-C5BF7FA258AD}"/>
              </a:ext>
            </a:extLst>
          </p:cNvPr>
          <p:cNvSpPr txBox="1">
            <a:spLocks/>
          </p:cNvSpPr>
          <p:nvPr/>
        </p:nvSpPr>
        <p:spPr>
          <a:xfrm>
            <a:off x="1079499" y="7087039"/>
            <a:ext cx="14904915" cy="773524"/>
          </a:xfrm>
          <a:prstGeom prst="rect">
            <a:avLst/>
          </a:prstGeom>
        </p:spPr>
        <p:txBody>
          <a:bodyPr/>
          <a:lstStyle>
            <a:lvl1pPr marL="0" indent="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Font typeface="Arial" panose="020B0604020202020204" pitchFamily="34" charset="0"/>
              <a:buNone/>
              <a:defRPr sz="3600" kern="1200">
                <a:solidFill>
                  <a:schemeClr val="tx1"/>
                </a:solidFill>
                <a:latin typeface="Roboto Medium" panose="02000000000000000000" pitchFamily="2" charset="0"/>
                <a:ea typeface="Roboto Medium" panose="02000000000000000000" pitchFamily="2" charset="0"/>
                <a:cs typeface="+mn-cs"/>
              </a:defRPr>
            </a:lvl1pPr>
            <a:lvl2pPr marL="685800" indent="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None/>
              <a:defRPr sz="32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714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Druhy koeficientů podle ZDNV – koeficient, který nelze ovlivnit:</a:t>
            </a:r>
          </a:p>
        </p:txBody>
      </p:sp>
      <p:sp>
        <p:nvSpPr>
          <p:cNvPr id="7" name="Zástupný text 4">
            <a:extLst>
              <a:ext uri="{FF2B5EF4-FFF2-40B4-BE49-F238E27FC236}">
                <a16:creationId xmlns:a16="http://schemas.microsoft.com/office/drawing/2014/main" id="{D00B7967-44A0-4749-A503-BAE29654907F}"/>
              </a:ext>
            </a:extLst>
          </p:cNvPr>
          <p:cNvSpPr txBox="1">
            <a:spLocks/>
          </p:cNvSpPr>
          <p:nvPr/>
        </p:nvSpPr>
        <p:spPr>
          <a:xfrm>
            <a:off x="1079498" y="8164395"/>
            <a:ext cx="16241346" cy="996992"/>
          </a:xfrm>
          <a:prstGeom prst="rect">
            <a:avLst/>
          </a:prstGeom>
        </p:spPr>
        <p:txBody>
          <a:bodyPr/>
          <a:lstStyle>
            <a:lvl1pPr marL="457200" indent="-457200" algn="l" defTabSz="1371600" rtl="0" eaLnBrk="1" latinLnBrk="0" hangingPunct="1">
              <a:lnSpc>
                <a:spcPct val="90000"/>
              </a:lnSpc>
              <a:spcBef>
                <a:spcPts val="1500"/>
              </a:spcBef>
              <a:buClr>
                <a:srgbClr val="28642D"/>
              </a:buClr>
              <a:buFont typeface="Wingdings" panose="05000000000000000000" pitchFamily="2" charset="2"/>
              <a:buChar char="§"/>
              <a:defRPr lang="cs-CZ" sz="36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1pPr>
            <a:lvl2pPr marL="1143000" indent="-4572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rabicPeriod"/>
              <a:defRPr lang="cs-CZ" sz="32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2pPr>
            <a:lvl3pPr marL="1885950" indent="-51435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rgbClr val="28642D"/>
              </a:buClr>
              <a:buFont typeface="+mj-lt"/>
              <a:buAutoNum type="alphaLcPeriod"/>
              <a:defRPr lang="cs-CZ" sz="2800" kern="1200" dirty="0" smtClean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3pPr>
            <a:lvl4pPr marL="2400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Clr>
                <a:schemeClr val="tx1">
                  <a:lumMod val="65000"/>
                  <a:lumOff val="35000"/>
                </a:schemeClr>
              </a:buClr>
              <a:buFont typeface="Wingdings" panose="05000000000000000000" pitchFamily="2" charset="2"/>
              <a:buChar char="§"/>
              <a:defRPr lang="cs-CZ" sz="2400" kern="1200" dirty="0">
                <a:solidFill>
                  <a:schemeClr val="tx1"/>
                </a:solidFill>
                <a:latin typeface="Roboto" panose="02000000000000000000" pitchFamily="2" charset="0"/>
                <a:ea typeface="Roboto" panose="02000000000000000000" pitchFamily="2" charset="0"/>
                <a:cs typeface="+mn-cs"/>
              </a:defRPr>
            </a:lvl4pPr>
            <a:lvl5pPr marL="30861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7719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44577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51435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5829300" indent="-342900" algn="l" defTabSz="1371600" rtl="0" eaLnBrk="1" latinLnBrk="0" hangingPunct="1">
              <a:lnSpc>
                <a:spcPct val="90000"/>
              </a:lnSpc>
              <a:spcBef>
                <a:spcPts val="750"/>
              </a:spcBef>
              <a:buFont typeface="Arial" panose="020B0604020202020204" pitchFamily="34" charset="0"/>
              <a:buChar char="•"/>
              <a:defRPr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cs-CZ" dirty="0"/>
              <a:t>koeficient 2,0 – pro vybrané budovy umístěné v NP nebo zónách I. CHKO</a:t>
            </a:r>
          </a:p>
          <a:p>
            <a:endParaRPr lang="cs-CZ" dirty="0"/>
          </a:p>
        </p:txBody>
      </p:sp>
    </p:spTree>
    <p:extLst>
      <p:ext uri="{BB962C8B-B14F-4D97-AF65-F5344CB8AC3E}">
        <p14:creationId xmlns:p14="http://schemas.microsoft.com/office/powerpoint/2010/main" val="3925667597"/>
      </p:ext>
    </p:extLst>
  </p:cSld>
  <p:clrMapOvr>
    <a:masterClrMapping/>
  </p:clrMapOvr>
  <mc:AlternateContent xmlns:mc="http://schemas.openxmlformats.org/markup-compatibility/2006" xmlns:p159="http://schemas.microsoft.com/office/powerpoint/2015/09/main">
    <mc:Choice Requires="p159">
      <p:transition xmlns:p14="http://schemas.microsoft.com/office/powerpoint/2010/main" spd="slow" p14:dur="2000">
        <p159:morph option="byObject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2007-2010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ZU_PEF_prezentace_sablona.potx" id="{45C4BDE7-6939-4A0E-B521-0A2BEA74BD9A}" vid="{B9C79965-837E-4171-B818-A307FC7A8E50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Motiv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2819</TotalTime>
  <Words>3054</Words>
  <Application>Microsoft Office PowerPoint</Application>
  <PresentationFormat>Vlastní</PresentationFormat>
  <Paragraphs>753</Paragraphs>
  <Slides>39</Slides>
  <Notes>7</Notes>
  <HiddenSlides>0</HiddenSlides>
  <MMClips>0</MMClips>
  <ScaleCrop>false</ScaleCrop>
  <HeadingPairs>
    <vt:vector size="6" baseType="variant">
      <vt:variant>
        <vt:lpstr>Použitá písma</vt:lpstr>
      </vt:variant>
      <vt:variant>
        <vt:i4>7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39</vt:i4>
      </vt:variant>
    </vt:vector>
  </HeadingPairs>
  <TitlesOfParts>
    <vt:vector size="47" baseType="lpstr">
      <vt:lpstr>Arial</vt:lpstr>
      <vt:lpstr>Calibri</vt:lpstr>
      <vt:lpstr>Roboto</vt:lpstr>
      <vt:lpstr>Roboto Black</vt:lpstr>
      <vt:lpstr>Roboto Medium</vt:lpstr>
      <vt:lpstr>Symbol</vt:lpstr>
      <vt:lpstr>Wingdings</vt:lpstr>
      <vt:lpstr>Motiv Office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Company>ČZU v Praze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Hruška Michal</dc:creator>
  <cp:lastModifiedBy>Gabriela Kukalová</cp:lastModifiedBy>
  <cp:revision>110</cp:revision>
  <cp:lastPrinted>2019-11-11T10:53:52Z</cp:lastPrinted>
  <dcterms:created xsi:type="dcterms:W3CDTF">2020-05-19T09:07:48Z</dcterms:created>
  <dcterms:modified xsi:type="dcterms:W3CDTF">2022-05-24T07:15:35Z</dcterms:modified>
</cp:coreProperties>
</file>