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9" r:id="rId21"/>
    <p:sldId id="278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63DDC0-AABA-2B81-2710-7CDA1BF4B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8D06C8-52D1-1E8E-69D5-EC8244B12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700CAB-65BF-19E7-62F6-F1C131EF6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0F1A-7436-4C65-8DEA-4BE51A7DD1E2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3BB583-7839-B0D4-EF1B-82EF70F9F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7260E6-93FB-846D-6658-C61884346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78BD-AAFF-4759-B0A1-CD0A9254CA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5819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684FA-BF50-159E-E72B-8F6490E2F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7A3BF0B-E8FC-EE78-E11E-5CDB36758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BFBB83-410F-375A-BAB2-1D591DEC8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0F1A-7436-4C65-8DEA-4BE51A7DD1E2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290127-1C98-7DB1-6E43-AB8399E7A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AF510A-374F-E7DA-4B76-16A8E9F7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78BD-AAFF-4759-B0A1-CD0A9254CA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4129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16D50AB-E092-C233-993F-A4303CAA5A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A1251F9-C29A-8CD0-8D78-4C890D8951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753EFA-5158-9E8E-5F21-DDFCC125D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0F1A-7436-4C65-8DEA-4BE51A7DD1E2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10CFB3-5C9B-D58F-1EA0-592AE8AD0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A1FD26-C777-9DD2-766E-77E1B756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78BD-AAFF-4759-B0A1-CD0A9254CA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9125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1C10A5-FE74-F240-325C-7ABE98D0D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52CE63-7BC5-D5E9-F364-98089E059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A1B5EC-D23B-05F3-2AB9-254D8F72E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0F1A-7436-4C65-8DEA-4BE51A7DD1E2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D8C3BE-31F1-4ED6-2FF7-1CF332536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DFBFB8-F0F6-2012-3B28-3DA617588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78BD-AAFF-4759-B0A1-CD0A9254CA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06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7B0F54-2956-3A16-B145-1E7EDD22A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8F6D6E-FF66-62FD-CA2E-3D6FEC9EC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5B20B4-D047-2B76-AF20-85464E2BB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0F1A-7436-4C65-8DEA-4BE51A7DD1E2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B5D18C-C794-3C18-8127-45A4C6E13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792524-CC47-C6C0-9266-19EFE439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78BD-AAFF-4759-B0A1-CD0A9254CA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5428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F93E7D-BBA1-8190-8617-B09E47CBA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1E25C5-6B4D-B7F2-BF9F-5EDF4FF6F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BAB8F40-1D40-053E-CC24-087AD3B56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A30B497-7008-33F0-A807-431663CA0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0F1A-7436-4C65-8DEA-4BE51A7DD1E2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45B2D8A-4059-29A1-D4C8-7F5D8A8C9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53A8994-F24C-25BD-7593-9A94D1648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78BD-AAFF-4759-B0A1-CD0A9254CA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450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FD6BDC-4A0C-A588-9636-28EC96659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4871EE2-673A-7231-5FA0-2D294DF2D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BEBD36A-C960-2179-183C-21E7B405C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48D72B4-7212-146C-4543-0EFDB2533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54C715E-F7EF-F30C-4412-58964340AD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BCA829F-56A5-D778-8199-8FB5BE400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0F1A-7436-4C65-8DEA-4BE51A7DD1E2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CDA7F7C-E28E-72FE-1952-46635CC9B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3EBAAD1-2DE9-91D8-5A6A-81C76E43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78BD-AAFF-4759-B0A1-CD0A9254CA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566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E221E2-DD71-B069-E262-E4BFC94BE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932B1C2-EFF0-6635-3FEC-BF278D5A5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0F1A-7436-4C65-8DEA-4BE51A7DD1E2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B8F2B78-5A04-4405-2912-FDC1FEF5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CD6BA2B-01ED-7324-1C27-C22B33A49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78BD-AAFF-4759-B0A1-CD0A9254CA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1895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173D463-DD57-F573-1272-9679344C4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0F1A-7436-4C65-8DEA-4BE51A7DD1E2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106C122-2F8C-6AE0-6F25-C2AE9FE8A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A89ADB5-4B7D-4672-3E27-353BCE099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78BD-AAFF-4759-B0A1-CD0A9254CA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3412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874A42-D650-CBB9-BEFC-410E06A3B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CFF73D-0ED8-0C20-3FF9-CD6D2D00E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D72EA5E-9948-CEC5-365B-CEA0E3841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40BABBF-FA52-0BC4-0CD6-9BFBD51C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0F1A-7436-4C65-8DEA-4BE51A7DD1E2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917F999-D8D3-35C0-DD56-E6F8B0DE5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BDA3B38-5E28-A791-CF7B-F4B578A64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78BD-AAFF-4759-B0A1-CD0A9254CA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764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4826F1-3663-9763-68C0-8C4D1FD14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E5789FA-B140-AB5A-758C-332CC39FA8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A2A4E5-A1A7-0998-4AF9-B22555159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8E95A09-C28D-F8AC-8D12-D8AEDA872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0F1A-7436-4C65-8DEA-4BE51A7DD1E2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D94F0E6-7D46-9A8A-DE89-DCAF5052E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B3B4640-9280-6FF9-5F08-0767D41A2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78BD-AAFF-4759-B0A1-CD0A9254CA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2272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6EC6479-94AB-2A58-9473-D564E0AEA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0F95DBF-8ED4-142C-1FAA-DF53BAC0B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B9D524-3F7B-3B57-6DDD-5F648DE14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20F1A-7436-4C65-8DEA-4BE51A7DD1E2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9E5F82-2BE9-1786-2B8D-219EB1B9A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B80726-829D-5A15-AE6C-B49BDA0C1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878BD-AAFF-4759-B0A1-CD0A9254CA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92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9" name="Rectangle 103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DDB4EF-6BD2-18A8-A27D-343DE4398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775" y="623275"/>
            <a:ext cx="6645434" cy="69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0" name="Right Triangle 103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1" name="Rectangle 1034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8BF4355-6FE7-346F-297C-0A7EF903D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304" y="2323322"/>
            <a:ext cx="8921672" cy="1782147"/>
          </a:xfrm>
        </p:spPr>
        <p:txBody>
          <a:bodyPr anchor="b">
            <a:normAutofit/>
          </a:bodyPr>
          <a:lstStyle/>
          <a:p>
            <a:pPr algn="l">
              <a:spcAft>
                <a:spcPts val="965"/>
              </a:spcAft>
            </a:pPr>
            <a:r>
              <a:rPr lang="cs-CZ" sz="5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POHŘEBNICTVÍ </a:t>
            </a:r>
            <a:br>
              <a:rPr lang="cs-CZ" sz="5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5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 VÁLEČNÉ  HROBY</a:t>
            </a:r>
            <a:endParaRPr lang="cs-CZ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AB8D07-E4A6-B6A9-0A15-9E742D5B5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9303" y="4113325"/>
            <a:ext cx="10010068" cy="1782146"/>
          </a:xfrm>
        </p:spPr>
        <p:txBody>
          <a:bodyPr anchor="t">
            <a:noAutofit/>
          </a:bodyPr>
          <a:lstStyle/>
          <a:p>
            <a:pPr algn="l"/>
            <a:endParaRPr lang="cs-CZ" sz="1800" dirty="0"/>
          </a:p>
          <a:p>
            <a:pPr algn="l"/>
            <a:endParaRPr lang="cs-CZ" sz="1800" dirty="0"/>
          </a:p>
          <a:p>
            <a:pPr algn="l"/>
            <a:endParaRPr lang="cs-CZ" sz="1800" dirty="0"/>
          </a:p>
          <a:p>
            <a:pPr algn="l"/>
            <a:endParaRPr lang="cs-CZ" sz="1800" dirty="0"/>
          </a:p>
          <a:p>
            <a:pPr algn="l"/>
            <a:r>
              <a:rPr lang="cs-CZ" sz="1800" dirty="0"/>
              <a:t>										2023</a:t>
            </a:r>
          </a:p>
        </p:txBody>
      </p:sp>
    </p:spTree>
    <p:extLst>
      <p:ext uri="{BB962C8B-B14F-4D97-AF65-F5344CB8AC3E}">
        <p14:creationId xmlns:p14="http://schemas.microsoft.com/office/powerpoint/2010/main" val="1357599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1E972E8-5B4B-C7DA-8CB0-9DF3BA865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3800" b="1" i="0" dirty="0">
                <a:effectLst/>
                <a:latin typeface="Open Sans" panose="020B0606030504020204" pitchFamily="34" charset="0"/>
              </a:rPr>
              <a:t>Ukládání pozůstatků </a:t>
            </a:r>
            <a:endParaRPr lang="cs-CZ" sz="38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89B049-E56C-5B68-EAF4-C30C4776E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203079"/>
            <a:ext cx="10143668" cy="3831961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i="0" dirty="0">
                <a:effectLst/>
                <a:latin typeface="Open Sans" panose="020B0606030504020204" pitchFamily="34" charset="0"/>
              </a:rPr>
              <a:t>Požadavky na hroby: </a:t>
            </a:r>
          </a:p>
          <a:p>
            <a:pPr lvl="1"/>
            <a:r>
              <a:rPr lang="cs-CZ" sz="1400" b="0" i="0" dirty="0">
                <a:effectLst/>
                <a:latin typeface="Open Sans" panose="020B0606030504020204" pitchFamily="34" charset="0"/>
              </a:rPr>
              <a:t>Hloubka</a:t>
            </a:r>
          </a:p>
          <a:p>
            <a:pPr lvl="2"/>
            <a:r>
              <a:rPr lang="cs-CZ" sz="1400" b="0" i="0" dirty="0">
                <a:effectLst/>
                <a:latin typeface="Open Sans" panose="020B0606030504020204" pitchFamily="34" charset="0"/>
              </a:rPr>
              <a:t>Dospělí a děti od 10 let – minimálně 1,5 m</a:t>
            </a:r>
          </a:p>
          <a:p>
            <a:pPr lvl="2"/>
            <a:r>
              <a:rPr lang="cs-CZ" sz="1400" b="0" i="0" dirty="0">
                <a:effectLst/>
                <a:latin typeface="Open Sans" panose="020B0606030504020204" pitchFamily="34" charset="0"/>
              </a:rPr>
              <a:t>Děti do 10 let – minimálně 1,2m</a:t>
            </a:r>
          </a:p>
          <a:p>
            <a:pPr lvl="1"/>
            <a:r>
              <a:rPr lang="cs-CZ" sz="1400" b="0" i="0" dirty="0">
                <a:effectLst/>
                <a:latin typeface="Open Sans" panose="020B0606030504020204" pitchFamily="34" charset="0"/>
              </a:rPr>
              <a:t>Dno nad úrovní kolísání hladiny podzemní vody</a:t>
            </a:r>
          </a:p>
          <a:p>
            <a:pPr lvl="1"/>
            <a:r>
              <a:rPr lang="cs-CZ" sz="1400" b="0" i="0" dirty="0">
                <a:effectLst/>
                <a:latin typeface="Open Sans" panose="020B0606030504020204" pitchFamily="34" charset="0"/>
              </a:rPr>
              <a:t>Boční vzdálenost mezi hroby – minimálně 0,3 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0" i="0" dirty="0">
                <a:effectLst/>
                <a:latin typeface="Open Sans" panose="020B0606030504020204" pitchFamily="34" charset="0"/>
              </a:rPr>
              <a:t>Provozovatel pohřebiště je oprávněn převzít tělo zemřelého k pohřbení jen na základě dokumentů potvrzujících úmrtí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0" i="0" dirty="0">
                <a:effectLst/>
                <a:latin typeface="Open Sans" panose="020B0606030504020204" pitchFamily="34" charset="0"/>
              </a:rPr>
              <a:t>V případě jiných lidských pozůstatků – postup obdobný, ovšem postačí doložení identifikace jiných lidských pozůstatků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200" b="0" i="0" dirty="0">
                <a:effectLst/>
                <a:latin typeface="Open Sans" panose="020B0606030504020204" pitchFamily="34" charset="0"/>
              </a:rPr>
              <a:t>Dokumenty: úmrtní list, průvodní list k přepravě těla zemřelého (umrlčí pas), zprávou oprávněného orgánu cizího státu nebo listem o prohlídce zemřelého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200" b="0" i="0" dirty="0">
                <a:effectLst/>
                <a:latin typeface="Open Sans" panose="020B0606030504020204" pitchFamily="34" charset="0"/>
              </a:rPr>
              <a:t>Pokud podezření ze spáchání TČ v souvislosti s úmrtím je kromě toho nutný i písemný souhlas státního zástupce nebo jiného orgánu činného v trestním řízení</a:t>
            </a: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2864468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F81F8D5-515A-45DC-B296-30AB11F2C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DC8325-CE16-E312-3EE3-17DBE32B2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646" y="349664"/>
            <a:ext cx="5845571" cy="12358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000" b="1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Ukládání pozůstatků </a:t>
            </a:r>
            <a:endParaRPr lang="cs-CZ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CEE65C-4054-6325-291C-4D4A92BD6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988" y="2357306"/>
            <a:ext cx="6030926" cy="34730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4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Uložení dalších ostatků do hrobu – před uplynutím tlecí doby – pouze pokud je možné umístit nad již pohřbené pozůstatky a minimální vrstva zeminy nad rakví bude nejméně 1 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4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 přemístění ostatků v rámci hrobu nebo hrobce – není třeba souhlasu krajské hygienické stanice, nemá-li být rakev otevřena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4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 uložením pozůstatků musí vždy souhlasit provozovatel pohřebiště + dodržen způsob pohřbívání na daném veřejném pohřebišti (řád veřejného pohřebiště)</a:t>
            </a:r>
          </a:p>
          <a:p>
            <a:r>
              <a:rPr lang="cs-CZ" sz="1300" b="0" i="0" dirty="0">
                <a:effectLst/>
              </a:rPr>
              <a:t>Dokumenty: úmrtní list, průvodní list k přepravě těla zemřelého (umrlčí pas), zprávou oprávněného orgánu cizího státu nebo listem o prohlídce zemřelého</a:t>
            </a:r>
          </a:p>
          <a:p>
            <a:r>
              <a:rPr lang="cs-CZ" sz="1300" b="0" i="0" dirty="0">
                <a:effectLst/>
              </a:rPr>
              <a:t>Pokud podezření ze spáchání TČ v souvislosti s úmrtím je kromě toho nutný i písemný souhlas státního zástupce nebo jiného orgánu činného v trestním řízení</a:t>
            </a:r>
            <a:endParaRPr lang="cs-CZ" sz="13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669568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47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774185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D4F10290-7888-7961-A496-9D3AC8395A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496" y="604579"/>
            <a:ext cx="4237363" cy="5080772"/>
          </a:xfrm>
        </p:spPr>
      </p:pic>
    </p:spTree>
    <p:extLst>
      <p:ext uri="{BB962C8B-B14F-4D97-AF65-F5344CB8AC3E}">
        <p14:creationId xmlns:p14="http://schemas.microsoft.com/office/powerpoint/2010/main" val="2424576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CE459E-AA04-6BF9-248C-221A428C1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7" y="386930"/>
            <a:ext cx="9887325" cy="2138156"/>
          </a:xfrm>
        </p:spPr>
        <p:txBody>
          <a:bodyPr anchor="b">
            <a:normAutofit/>
          </a:bodyPr>
          <a:lstStyle/>
          <a:p>
            <a:r>
              <a:rPr lang="cs-CZ" b="1" i="0" dirty="0">
                <a:effectLst/>
                <a:latin typeface="Open Sans" panose="020B0606030504020204" pitchFamily="34" charset="0"/>
              </a:rPr>
              <a:t>Exhumace</a:t>
            </a:r>
            <a:br>
              <a:rPr lang="cs-CZ" sz="5400" b="0" i="0" dirty="0">
                <a:effectLst/>
                <a:latin typeface="Open Sans" panose="020B0606030504020204" pitchFamily="34" charset="0"/>
              </a:rPr>
            </a:br>
            <a:endParaRPr lang="cs-CZ" sz="5400" dirty="0"/>
          </a:p>
        </p:txBody>
      </p:sp>
      <p:grpSp>
        <p:nvGrpSpPr>
          <p:cNvPr id="28" name="Group 2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2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D65DDF-8AB7-D7F3-222D-B80D2D9CB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365695"/>
            <a:ext cx="10143668" cy="3669345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b="0" i="0" dirty="0">
                <a:effectLst/>
                <a:latin typeface="Open Sans" panose="020B0606030504020204" pitchFamily="34" charset="0"/>
              </a:rPr>
              <a:t>Vyzdvižení lidských ostatků nebo urny s lidskými ostatky z pohřebiště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900" b="0" i="0" dirty="0">
                <a:solidFill>
                  <a:schemeClr val="accent2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Před uplynutím tlecí doby</a:t>
            </a:r>
          </a:p>
          <a:p>
            <a:pPr lvl="1"/>
            <a:r>
              <a:rPr lang="cs-CZ" sz="1800" b="0" i="0" dirty="0">
                <a:effectLst/>
                <a:latin typeface="Open Sans" panose="020B0606030504020204" pitchFamily="34" charset="0"/>
              </a:rPr>
              <a:t>Na žádost nájemce hrobového místa – jen se souhlasem krajské hygienické stanice</a:t>
            </a:r>
          </a:p>
          <a:p>
            <a:pPr lvl="1"/>
            <a:r>
              <a:rPr lang="cs-CZ" sz="1800" b="0" i="0" dirty="0">
                <a:effectLst/>
                <a:latin typeface="Open Sans" panose="020B0606030504020204" pitchFamily="34" charset="0"/>
              </a:rPr>
              <a:t>Nařídil-li exhumaci státní zástupce nebo předseda senátu v trestním řízení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900" b="0" i="0" dirty="0">
                <a:solidFill>
                  <a:schemeClr val="accent2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Po uplynutí tlecí doby</a:t>
            </a:r>
          </a:p>
          <a:p>
            <a:pPr lvl="1"/>
            <a:r>
              <a:rPr lang="cs-CZ" sz="1800" b="0" i="0" dirty="0">
                <a:effectLst/>
                <a:latin typeface="Open Sans" panose="020B0606030504020204" pitchFamily="34" charset="0"/>
              </a:rPr>
              <a:t>Pravidla stanovena v řádu veřejného pohřebiště</a:t>
            </a:r>
          </a:p>
          <a:p>
            <a:r>
              <a:rPr lang="cs-CZ" sz="1900" b="0" i="0" dirty="0">
                <a:effectLst/>
                <a:latin typeface="Open Sans" panose="020B0606030504020204" pitchFamily="34" charset="0"/>
              </a:rPr>
              <a:t>Náklady na exhumaci hradí ten, kdo o ni požádal</a:t>
            </a:r>
          </a:p>
          <a:p>
            <a:r>
              <a:rPr lang="cs-CZ" sz="1900" b="0" i="0" dirty="0">
                <a:effectLst/>
                <a:latin typeface="Open Sans" panose="020B0606030504020204" pitchFamily="34" charset="0"/>
              </a:rPr>
              <a:t>Provozovatel zajistí tak, aby nebyl narušen veřejný pořádek a byl vyloučen přenos nákazy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3251987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A7ECFC0-700E-9C2F-FFA9-38FCFB7C5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4000" b="1" i="0" dirty="0">
                <a:effectLst/>
                <a:latin typeface="Open Sans" panose="020B0606030504020204" pitchFamily="34" charset="0"/>
              </a:rPr>
              <a:t>Zákaz pohřbívání </a:t>
            </a:r>
            <a:endParaRPr lang="cs-CZ" sz="4000" dirty="0"/>
          </a:p>
        </p:txBody>
      </p:sp>
      <p:grpSp>
        <p:nvGrpSpPr>
          <p:cNvPr id="31" name="Group 2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32" name="Rectangle 2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2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56AA4F-C446-7ACE-7D0B-74BE0502B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200" i="0" dirty="0">
                <a:effectLst/>
                <a:latin typeface="Open Sans" panose="020B0606030504020204" pitchFamily="34" charset="0"/>
              </a:rPr>
              <a:t>Může rozhodnout krajská hygienická stanice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b="0" i="0" dirty="0">
                <a:effectLst/>
                <a:latin typeface="Open Sans" panose="020B0606030504020204" pitchFamily="34" charset="0"/>
              </a:rPr>
              <a:t>V případě, že by mohlo dalším pohřbíváním dojít k ohrožení veřejného zdraví nebo vodního hospodářství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b="0" i="0" dirty="0">
                <a:effectLst/>
                <a:latin typeface="Open Sans" panose="020B0606030504020204" pitchFamily="34" charset="0"/>
              </a:rPr>
              <a:t>Povinnost provozovatele pohřebiště informovat o zákazu – krajský úřad, nájemce hrobových míst (pokud je známa adresa), veřejnost – na místě obvyklém na daném pohřebišti - § 20 písm. e) zákona o pohřebnictví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b="0" i="0" dirty="0">
                <a:effectLst/>
                <a:latin typeface="Open Sans" panose="020B0606030504020204" pitchFamily="34" charset="0"/>
              </a:rPr>
              <a:t>Údaje o zákazu pohřbívání a době jeho trvání se vedou v evidenci související s provozováním pohřebiště - § 21 odst. 1 písm. j) zákona o pohřebnictví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4038182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EB0972C-8B96-B13F-27C3-5A259680B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b="1" i="0" dirty="0">
                <a:effectLst/>
                <a:latin typeface="Open Sans" panose="020B0606030504020204" pitchFamily="34" charset="0"/>
              </a:rPr>
              <a:t>Nájem hrobového místa</a:t>
            </a:r>
            <a:endParaRPr lang="cs-CZ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65383E-FCF9-C3A8-A633-7F9E110F6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203079"/>
            <a:ext cx="10143668" cy="4147845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700" b="0" i="0" dirty="0">
                <a:effectLst/>
                <a:latin typeface="Open Sans" panose="020B0606030504020204" pitchFamily="34" charset="0"/>
              </a:rPr>
              <a:t>Vznik na základě smlouvy o nájmu hrobového místa (písemná forma) – použije se občanský zákoník, podnájem je zakázán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700" b="0" i="0" dirty="0">
                <a:effectLst/>
                <a:latin typeface="Open Sans" panose="020B0606030504020204" pitchFamily="34" charset="0"/>
              </a:rPr>
              <a:t>Lze sjednat i na dobu před pohřbením – není povinností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700" b="0" i="0" dirty="0">
                <a:effectLst/>
                <a:latin typeface="Open Sans" panose="020B0606030504020204" pitchFamily="34" charset="0"/>
              </a:rPr>
              <a:t>Doba nájmu (hrobové místo v podobě hrobu) musí být stanovena tak, aby bylo možné dodržet tlecí dobu – nemělo by dojít k situaci, že nájem skončí a ještě neuplynula tlecí doba</a:t>
            </a:r>
          </a:p>
          <a:p>
            <a:pPr lvl="1"/>
            <a:r>
              <a:rPr lang="cs-CZ" sz="1400" b="0" i="0" dirty="0">
                <a:effectLst/>
                <a:latin typeface="Open Sans" panose="020B0606030504020204" pitchFamily="34" charset="0"/>
              </a:rPr>
              <a:t>Minimálně na délku tlecí doby </a:t>
            </a:r>
          </a:p>
          <a:p>
            <a:pPr lvl="1"/>
            <a:r>
              <a:rPr lang="cs-CZ" sz="1400" b="0" i="0" dirty="0">
                <a:effectLst/>
                <a:latin typeface="Open Sans" panose="020B0606030504020204" pitchFamily="34" charset="0"/>
              </a:rPr>
              <a:t>Popř. navázat délku nájmu na okamžik pohřbení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700" b="0" i="0" dirty="0">
                <a:effectLst/>
                <a:latin typeface="Open Sans" panose="020B0606030504020204" pitchFamily="34" charset="0"/>
              </a:rPr>
              <a:t>Právo nájmu přechází – speciální úprava – nepřechází primárně na dědice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700" b="0" i="0" dirty="0">
                <a:effectLst/>
                <a:latin typeface="Open Sans" panose="020B0606030504020204" pitchFamily="34" charset="0"/>
              </a:rPr>
              <a:t>Provozovatel může odstoupit od smlouvy – pokud nebylo uhrazeno dlužné nájemné do 3 měsíců od okamžiku, kdy provozovatel písemně nájemce k úhradě vyzval</a:t>
            </a:r>
          </a:p>
          <a:p>
            <a:pPr lvl="1"/>
            <a:r>
              <a:rPr lang="cs-CZ" sz="1400" b="0" i="0" dirty="0">
                <a:effectLst/>
                <a:latin typeface="Open Sans" panose="020B0606030504020204" pitchFamily="34" charset="0"/>
              </a:rPr>
              <a:t>Nelze v případě, že ještě neuplynula tlecí doba</a:t>
            </a:r>
            <a:br>
              <a:rPr lang="cs-CZ" sz="1300" dirty="0"/>
            </a:b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880291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92" name="Rectangle 209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FAF3732-390E-EAA9-5693-9B78C4ADA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3700" b="1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Nájem hrobového místa</a:t>
            </a:r>
            <a:endParaRPr lang="cs-CZ" sz="3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094" name="Group 209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095" name="Rectangle 209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6" name="Rectangle 209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98" name="Rectangle 209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E14773-16C8-86CB-C4D5-4C3EF30834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224323"/>
            <a:ext cx="4559425" cy="418260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1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Povinnost provozovatele písemně upozornit na skončení sjednané doby nájmu 90 dnů předem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1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Pokud není znám – umístí na obvyklé místo na pohřebišti nejméně 60 dnů před skončením a po dobu minimálně 1 roku od uplynutí tlecí doby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1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Odkaz na takovou informaci se umístí na příslušné hrobové místo – vhodným způsobem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1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Pokud nájemce podá před uplynutím sjednané doby nájmu návrh na prodloužení doby trvání, může provozovatel odmítnout jen:</a:t>
            </a:r>
          </a:p>
          <a:p>
            <a:pPr lvl="1"/>
            <a:r>
              <a:rPr lang="cs-CZ" sz="11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Má-li být veřejné pohřebiště zrušeno</a:t>
            </a:r>
          </a:p>
          <a:p>
            <a:pPr lvl="1"/>
            <a:r>
              <a:rPr lang="cs-CZ" sz="11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Nájemce neplní své povinnosti – vlastním nákladem zajišťovat údržbu hrobového místa v rozsahu stanoveném smlouvou a oznamovat změny údajů potřebných pro evidenci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1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Válečné hroby – užívací právo se poskytuje bezplatně na neomezenou dobu</a:t>
            </a:r>
          </a:p>
          <a:p>
            <a:pPr lvl="1"/>
            <a:r>
              <a:rPr lang="cs-CZ" sz="11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Válečný hrob - Válečným hrobem je pro účely tohoto zákona místo, kde jsou pohřbeny ostatky osob, které zahynuly v důsledku aktivní účasti ve vojenské operaci nebo v důsledku válečného zajetí, anebo ostatky osob, které zahynuly v důsledku účasti v odboji nebo vojenské operaci v době války. </a:t>
            </a:r>
            <a:endParaRPr lang="cs-CZ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00" name="Rectangle 209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2" name="Rectangle 210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Zástupný obsah 8" descr="Obsah obrázku text, strom, exteriér&#10;&#10;Popis byl vytvořen automaticky">
            <a:extLst>
              <a:ext uri="{FF2B5EF4-FFF2-40B4-BE49-F238E27FC236}">
                <a16:creationId xmlns:a16="http://schemas.microsoft.com/office/drawing/2014/main" id="{778B057E-E777-1AA9-4CE8-3D0E437B8F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5" r="11306"/>
          <a:stretch/>
        </p:blipFill>
        <p:spPr>
          <a:xfrm>
            <a:off x="6106296" y="799352"/>
            <a:ext cx="5296902" cy="513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48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09038C1-E9FE-F0A2-1530-DE4DA91AE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4600" b="1" i="0">
                <a:effectLst/>
                <a:latin typeface="Open Sans" panose="020B0606030504020204" pitchFamily="34" charset="0"/>
              </a:rPr>
              <a:t>Zrušení veřejného pohřebiště</a:t>
            </a:r>
            <a:endParaRPr lang="cs-CZ" sz="46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F09EB9-D4E0-E1B2-B8D1-7FE92700B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203079"/>
            <a:ext cx="10143668" cy="3831961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400" b="0" i="0" dirty="0">
                <a:effectLst/>
                <a:latin typeface="Open Sans" panose="020B0606030504020204" pitchFamily="34" charset="0"/>
              </a:rPr>
              <a:t>Lze pouze ve veřejném zájmu – na základě rozhodnutí krajského úřadu</a:t>
            </a:r>
          </a:p>
          <a:p>
            <a:pPr lvl="1"/>
            <a:r>
              <a:rPr lang="cs-CZ" sz="1300" b="0" i="0" dirty="0">
                <a:effectLst/>
                <a:latin typeface="Open Sans" panose="020B0606030504020204" pitchFamily="34" charset="0"/>
              </a:rPr>
              <a:t>Až po uplynutí všech dob, po které se provozovatel zavázal přenechat hrobová místa k užívání, nejdříve po uplynutí tlecí doby posledního uložení pozůstatků</a:t>
            </a:r>
          </a:p>
          <a:p>
            <a:pPr lvl="1"/>
            <a:r>
              <a:rPr lang="cs-CZ" sz="1300" b="0" i="0" dirty="0">
                <a:effectLst/>
                <a:latin typeface="Open Sans" panose="020B0606030504020204" pitchFamily="34" charset="0"/>
              </a:rPr>
              <a:t>Náklady spojené s pracemi v souvislosti se zrušením veřejného pohřebiště hradí ten, v jehož zájmu má být veřejné pohřebiště zrušeno</a:t>
            </a:r>
          </a:p>
          <a:p>
            <a:pPr lvl="1"/>
            <a:r>
              <a:rPr lang="cs-CZ" sz="1300" b="0" i="0" dirty="0">
                <a:effectLst/>
                <a:latin typeface="Open Sans" panose="020B0606030504020204" pitchFamily="34" charset="0"/>
              </a:rPr>
              <a:t>Pokud je třeba výjimečně zrušit dříve (z důvodu veřejného zájmu) – krajský úřad zajistí a uhradí exhumaci a převezení lidských ostatků, přemístění zeminy a travního porostu z rozptylových a </a:t>
            </a:r>
            <a:r>
              <a:rPr lang="cs-CZ" sz="1300" b="0" i="0" dirty="0" err="1">
                <a:effectLst/>
                <a:latin typeface="Open Sans" panose="020B0606030504020204" pitchFamily="34" charset="0"/>
              </a:rPr>
              <a:t>vsypových</a:t>
            </a:r>
            <a:r>
              <a:rPr lang="cs-CZ" sz="1300" b="0" i="0" dirty="0">
                <a:effectLst/>
                <a:latin typeface="Open Sans" panose="020B0606030504020204" pitchFamily="34" charset="0"/>
              </a:rPr>
              <a:t> luk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400" b="0" i="0" dirty="0">
                <a:effectLst/>
                <a:latin typeface="Open Sans" panose="020B0606030504020204" pitchFamily="34" charset="0"/>
              </a:rPr>
              <a:t>Povinnosti provozovatele:</a:t>
            </a:r>
          </a:p>
          <a:p>
            <a:pPr lvl="1"/>
            <a:r>
              <a:rPr lang="cs-CZ" sz="1300" b="0" i="0" dirty="0">
                <a:effectLst/>
                <a:latin typeface="Open Sans" panose="020B0606030504020204" pitchFamily="34" charset="0"/>
              </a:rPr>
              <a:t>Nepřemisťovat lidské ostatky – pokud je nepřemístí nájemci</a:t>
            </a:r>
          </a:p>
          <a:p>
            <a:pPr lvl="1"/>
            <a:r>
              <a:rPr lang="cs-CZ" sz="1300" b="0" i="0" dirty="0">
                <a:effectLst/>
                <a:latin typeface="Open Sans" panose="020B0606030504020204" pitchFamily="34" charset="0"/>
              </a:rPr>
              <a:t>Informovat nájemce hrobových míst, zveřejnit na pohřebišti o zahájení řízení i o případném vydání rozhodnutí s datem zrušení</a:t>
            </a:r>
          </a:p>
          <a:p>
            <a:pPr lvl="1"/>
            <a:r>
              <a:rPr lang="cs-CZ" sz="1300" b="0" i="0" dirty="0">
                <a:effectLst/>
                <a:latin typeface="Open Sans" panose="020B0606030504020204" pitchFamily="34" charset="0"/>
              </a:rPr>
              <a:t>Informovat vlastníka hrobky, náhrobku, dalšího hrobového vybavení, že s nimi bude naloženo jako s věcí opuštěnou; obdobně postupovat s cennými věcmi, pokud mají být vyzvednuty (viz další bod)</a:t>
            </a:r>
          </a:p>
          <a:p>
            <a:pPr lvl="1"/>
            <a:r>
              <a:rPr lang="cs-CZ" sz="1300" b="0" i="0" dirty="0">
                <a:effectLst/>
                <a:latin typeface="Open Sans" panose="020B0606030504020204" pitchFamily="34" charset="0"/>
              </a:rPr>
              <a:t>Pokud má být prohlouben terén – zajistit exhumaci a uložení do společného hrobu na jiném pohřebišti</a:t>
            </a:r>
          </a:p>
          <a:p>
            <a:pPr lvl="1"/>
            <a:r>
              <a:rPr lang="cs-CZ" sz="1300" b="0" i="0" dirty="0">
                <a:effectLst/>
                <a:latin typeface="Open Sans" panose="020B0606030504020204" pitchFamily="34" charset="0"/>
              </a:rPr>
              <a:t>Zajisti přemístění travního porostu se zeminou u </a:t>
            </a:r>
            <a:r>
              <a:rPr lang="cs-CZ" sz="1300" b="0" i="0" dirty="0" err="1">
                <a:effectLst/>
                <a:latin typeface="Open Sans" panose="020B0606030504020204" pitchFamily="34" charset="0"/>
              </a:rPr>
              <a:t>vsypových</a:t>
            </a:r>
            <a:r>
              <a:rPr lang="cs-CZ" sz="1300" b="0" i="0" dirty="0">
                <a:effectLst/>
                <a:latin typeface="Open Sans" panose="020B0606030504020204" pitchFamily="34" charset="0"/>
              </a:rPr>
              <a:t> a rozptylových luk</a:t>
            </a: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2017045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D87C458-6D29-01A2-103B-03DC42B13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cs-CZ" sz="5200" b="1" i="0" dirty="0">
                <a:effectLst/>
                <a:latin typeface="Open Sans" panose="020B0606030504020204" pitchFamily="34" charset="0"/>
              </a:rPr>
              <a:t>Dozor, přestupky</a:t>
            </a:r>
            <a:endParaRPr lang="cs-CZ" sz="52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2BD02B-6ADA-631D-D9DA-DF34F9A2E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725" y="542925"/>
            <a:ext cx="6496050" cy="5752404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b="0" i="0" dirty="0">
                <a:effectLst/>
                <a:latin typeface="Open Sans" panose="020B0606030504020204" pitchFamily="34" charset="0"/>
              </a:rPr>
              <a:t>Dozor nad provozovateli pohřebišť provádí krajský úřad</a:t>
            </a:r>
          </a:p>
          <a:p>
            <a:pPr lvl="1"/>
            <a:r>
              <a:rPr lang="cs-CZ" sz="1400" b="0" i="0" dirty="0">
                <a:effectLst/>
                <a:latin typeface="Open Sans" panose="020B0606030504020204" pitchFamily="34" charset="0"/>
              </a:rPr>
              <a:t>Může stanovit opatření k nápravě a stanovit lhůtu k uskutečnění</a:t>
            </a:r>
          </a:p>
          <a:p>
            <a:pPr lvl="1"/>
            <a:r>
              <a:rPr lang="cs-CZ" sz="1400" b="0" i="0" dirty="0">
                <a:effectLst/>
                <a:latin typeface="Open Sans" panose="020B0606030504020204" pitchFamily="34" charset="0"/>
              </a:rPr>
              <a:t>Osoba, které bylo opatření k nápravě stanoveno je povinna oznámit způsob plnění a splnění opatření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i="0" dirty="0">
                <a:effectLst/>
                <a:latin typeface="Open Sans" panose="020B0606030504020204" pitchFamily="34" charset="0"/>
              </a:rPr>
              <a:t>Přestupky provozovatele pohřebiště</a:t>
            </a:r>
          </a:p>
          <a:p>
            <a:pPr lvl="1"/>
            <a:r>
              <a:rPr lang="cs-CZ" sz="1400" b="0" i="0" dirty="0">
                <a:effectLst/>
                <a:latin typeface="Open Sans" panose="020B0606030504020204" pitchFamily="34" charset="0"/>
              </a:rPr>
              <a:t>Nevydání řádu pohřebiště před zahájením provozu</a:t>
            </a:r>
          </a:p>
          <a:p>
            <a:pPr lvl="1"/>
            <a:r>
              <a:rPr lang="cs-CZ" sz="1400" b="0" i="0" dirty="0">
                <a:effectLst/>
                <a:latin typeface="Open Sans" panose="020B0606030504020204" pitchFamily="34" charset="0"/>
              </a:rPr>
              <a:t>Neprovozuje pohřebiště v souladu s řádem veřejného pohřebiště</a:t>
            </a:r>
          </a:p>
          <a:p>
            <a:pPr lvl="1"/>
            <a:r>
              <a:rPr lang="cs-CZ" sz="1400" b="0" i="0" dirty="0">
                <a:effectLst/>
                <a:latin typeface="Open Sans" panose="020B0606030504020204" pitchFamily="34" charset="0"/>
              </a:rPr>
              <a:t>Pohřbívá do hrobu/hrobky jiné než lidské ostatky</a:t>
            </a:r>
          </a:p>
          <a:p>
            <a:pPr lvl="1"/>
            <a:r>
              <a:rPr lang="cs-CZ" sz="1400" b="0" i="0" dirty="0">
                <a:effectLst/>
                <a:latin typeface="Open Sans" panose="020B0606030504020204" pitchFamily="34" charset="0"/>
              </a:rPr>
              <a:t>Nezajistí stanovení nové tlecí doby</a:t>
            </a:r>
          </a:p>
          <a:p>
            <a:pPr lvl="1"/>
            <a:r>
              <a:rPr lang="cs-CZ" sz="1400" b="0" i="0" dirty="0">
                <a:effectLst/>
                <a:latin typeface="Open Sans" panose="020B0606030504020204" pitchFamily="34" charset="0"/>
              </a:rPr>
              <a:t>Neinformuje o zákazu pohřbívání</a:t>
            </a:r>
          </a:p>
          <a:p>
            <a:pPr lvl="1"/>
            <a:r>
              <a:rPr lang="cs-CZ" sz="1400" b="0" i="0" dirty="0">
                <a:effectLst/>
                <a:latin typeface="Open Sans" panose="020B0606030504020204" pitchFamily="34" charset="0"/>
              </a:rPr>
              <a:t>Nesplní povinnosti v případě rušení pohřebiště</a:t>
            </a:r>
          </a:p>
          <a:p>
            <a:pPr lvl="1"/>
            <a:r>
              <a:rPr lang="cs-CZ" sz="1400" b="0" i="0" dirty="0">
                <a:effectLst/>
                <a:latin typeface="Open Sans" panose="020B0606030504020204" pitchFamily="34" charset="0"/>
              </a:rPr>
              <a:t>Neumožní pohřbení na pohřebišti</a:t>
            </a:r>
          </a:p>
          <a:p>
            <a:pPr lvl="1"/>
            <a:r>
              <a:rPr lang="cs-CZ" sz="1400" b="0" i="0" dirty="0">
                <a:effectLst/>
                <a:latin typeface="Open Sans" panose="020B0606030504020204" pitchFamily="34" charset="0"/>
              </a:rPr>
              <a:t>Nevede evidenci lidských pozůstatků a ostatků</a:t>
            </a:r>
          </a:p>
          <a:p>
            <a:pPr lvl="1"/>
            <a:r>
              <a:rPr lang="cs-CZ" sz="1400" b="0" i="0" dirty="0">
                <a:effectLst/>
                <a:latin typeface="Open Sans" panose="020B0606030504020204" pitchFamily="34" charset="0"/>
              </a:rPr>
              <a:t>Neuloží ostatky v hrobě po tlecí dobu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0" i="0" dirty="0">
                <a:effectLst/>
                <a:latin typeface="Open Sans" panose="020B0606030504020204" pitchFamily="34" charset="0"/>
              </a:rPr>
              <a:t>Sankce až 200.000,- Kč – projednává krajský úřad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0" i="0" dirty="0">
                <a:effectLst/>
                <a:latin typeface="Open Sans" panose="020B0606030504020204" pitchFamily="34" charset="0"/>
              </a:rPr>
              <a:t>Obecní úřad je příslušný k projednání přestupků nepodnikajících FO podle § 26 zákona o pohřebnictví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961284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A579AB-53A6-02F2-159D-296FD726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 b="0" i="0" dirty="0">
                <a:effectLst/>
                <a:latin typeface="Open Sans" panose="020B0606030504020204" pitchFamily="34" charset="0"/>
              </a:rPr>
              <a:t> </a:t>
            </a:r>
            <a:r>
              <a:rPr lang="cs-CZ" sz="5400" b="1" i="0" dirty="0">
                <a:effectLst/>
                <a:latin typeface="Open Sans" panose="020B0606030504020204" pitchFamily="34" charset="0"/>
              </a:rPr>
              <a:t>Zajištění pohřbu obcí</a:t>
            </a:r>
            <a:endParaRPr lang="cs-CZ" sz="54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DF44880-FEC5-1693-A16E-1B534935D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200" i="0" dirty="0">
                <a:effectLst/>
                <a:latin typeface="Open Sans" panose="020B0606030504020204" pitchFamily="34" charset="0"/>
              </a:rPr>
              <a:t>Obec může zajišťovat pohřeb z několika důvodů:</a:t>
            </a:r>
          </a:p>
          <a:p>
            <a:pPr lvl="1"/>
            <a:r>
              <a:rPr lang="cs-CZ" sz="2200" b="0" i="0" dirty="0">
                <a:effectLst/>
                <a:latin typeface="Open Sans" panose="020B0606030504020204" pitchFamily="34" charset="0"/>
              </a:rPr>
              <a:t>Na základě dobrovolnosti – např. významný občan obce, tíživá sociální situace rodiny, které chce obec pomoci</a:t>
            </a:r>
          </a:p>
          <a:p>
            <a:pPr lvl="1"/>
            <a:r>
              <a:rPr lang="cs-CZ" sz="2200" b="0" i="0" dirty="0">
                <a:effectLst/>
                <a:latin typeface="Open Sans" panose="020B0606030504020204" pitchFamily="34" charset="0"/>
              </a:rPr>
              <a:t>Tzv. sociální pohřeb (není zákonným termínem) - pokud není nikdo jiný </a:t>
            </a:r>
            <a:r>
              <a:rPr lang="cs-CZ" sz="2200" b="1" i="0" dirty="0">
                <a:effectLst/>
                <a:latin typeface="Open Sans" panose="020B0606030504020204" pitchFamily="34" charset="0"/>
              </a:rPr>
              <a:t>ochoten</a:t>
            </a:r>
            <a:r>
              <a:rPr lang="cs-CZ" sz="2200" b="0" i="0" dirty="0">
                <a:effectLst/>
                <a:latin typeface="Open Sans" panose="020B0606030504020204" pitchFamily="34" charset="0"/>
              </a:rPr>
              <a:t> zajistit pohřeb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b="0" i="0" dirty="0">
                <a:effectLst/>
                <a:latin typeface="Open Sans" panose="020B0606030504020204" pitchFamily="34" charset="0"/>
              </a:rPr>
              <a:t>Pohřeb na základě dobrovolnosti:</a:t>
            </a:r>
          </a:p>
          <a:p>
            <a:pPr lvl="1"/>
            <a:r>
              <a:rPr lang="cs-CZ" sz="2200" b="0" i="0" dirty="0">
                <a:effectLst/>
                <a:latin typeface="Open Sans" panose="020B0606030504020204" pitchFamily="34" charset="0"/>
              </a:rPr>
              <a:t>Není povinna pohřeb zajistit – nenáleží úhrada vynaložených nákladů</a:t>
            </a:r>
          </a:p>
          <a:p>
            <a:pPr lvl="1"/>
            <a:r>
              <a:rPr lang="cs-CZ" sz="2200" b="0" i="0" dirty="0">
                <a:effectLst/>
                <a:latin typeface="Open Sans" panose="020B0606030504020204" pitchFamily="34" charset="0"/>
              </a:rPr>
              <a:t>Dohoda s osobou, která je ochotna zajistit pohřeb – např. příbuzní</a:t>
            </a:r>
            <a:br>
              <a:rPr lang="cs-CZ" sz="2200" dirty="0"/>
            </a:b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527487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E5BAF9-B9E9-FBFA-DC51-E4D77D350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b="1" i="0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Sociální pohřby </a:t>
            </a:r>
            <a:br>
              <a:rPr lang="cs-CZ" b="1" i="0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3600" i="0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(pohřbení slušným způsobem podle místních zvyklostí)</a:t>
            </a:r>
            <a:endParaRPr lang="cs-CZ" sz="36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412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CAB66E-BD79-03A6-30D6-CC30E73C6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638" y="386930"/>
            <a:ext cx="9236700" cy="11889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cs-CZ" sz="3800" b="1" i="0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Právní předpisy</a:t>
            </a:r>
            <a:endParaRPr lang="cs-CZ" sz="38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395E274-FD72-0CBC-3B00-FFC30D19F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342900" algn="l">
              <a:buFont typeface="Wingdings" panose="05000000000000000000" pitchFamily="2" charset="2"/>
              <a:buChar char="§"/>
            </a:pPr>
            <a:r>
              <a:rPr lang="cs-CZ" sz="2000" i="0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zákon č. 256/2001 Sb., o pohřebnictví</a:t>
            </a:r>
            <a:endParaRPr lang="cs-CZ" sz="2000" i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342900" algn="l">
              <a:buFont typeface="Wingdings" panose="05000000000000000000" pitchFamily="2" charset="2"/>
              <a:buChar char="§"/>
            </a:pPr>
            <a:r>
              <a:rPr lang="cs-CZ" sz="20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zákon č. 89/2012 Sb., občanský zákoník</a:t>
            </a:r>
          </a:p>
          <a:p>
            <a:pPr marL="457200" indent="-342900" algn="l">
              <a:buFont typeface="Wingdings" panose="05000000000000000000" pitchFamily="2" charset="2"/>
              <a:buChar char="§"/>
            </a:pPr>
            <a:r>
              <a:rPr lang="cs-CZ" sz="20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zákon č. 128/2000 Sb., o obcích</a:t>
            </a:r>
          </a:p>
          <a:p>
            <a:pPr marL="457200" indent="-342900" algn="l">
              <a:buFont typeface="Wingdings" panose="05000000000000000000" pitchFamily="2" charset="2"/>
              <a:buChar char="§"/>
            </a:pPr>
            <a:r>
              <a:rPr lang="cs-CZ" sz="20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zákon č. 240/200Sb., o krizovém řízení (krizový zákon)</a:t>
            </a:r>
          </a:p>
          <a:p>
            <a:pPr marL="457200" indent="-342900" algn="l">
              <a:buFont typeface="Wingdings" panose="05000000000000000000" pitchFamily="2" charset="2"/>
              <a:buChar char="§"/>
            </a:pPr>
            <a:r>
              <a:rPr lang="cs-CZ" sz="20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zákon č. 122/2004 Sb., o válečných hrobech a pietních místech</a:t>
            </a:r>
          </a:p>
          <a:p>
            <a:pPr marL="457200" indent="-342900" algn="l">
              <a:buFont typeface="Wingdings" panose="05000000000000000000" pitchFamily="2" charset="2"/>
              <a:buChar char="§"/>
            </a:pPr>
            <a:r>
              <a:rPr lang="cs-CZ" sz="20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Vyhláška ministerstva pro místní rozvoj č. 277/2017 Sb., o postupu obce při zajištění slušného pohřbení</a:t>
            </a:r>
          </a:p>
          <a:p>
            <a:pPr marL="457200" indent="-342900" algn="l">
              <a:buFont typeface="Wingdings" panose="05000000000000000000" pitchFamily="2" charset="2"/>
              <a:buChar char="§"/>
            </a:pPr>
            <a:r>
              <a:rPr lang="cs-CZ" sz="20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Vyhláška ministerstva zdravotnictví č. 297/2012 Sb., o Listu o prohlídce zemřelého</a:t>
            </a:r>
          </a:p>
        </p:txBody>
      </p:sp>
    </p:spTree>
    <p:extLst>
      <p:ext uri="{BB962C8B-B14F-4D97-AF65-F5344CB8AC3E}">
        <p14:creationId xmlns:p14="http://schemas.microsoft.com/office/powerpoint/2010/main" val="2864264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35CFD8D-D2CF-ABC6-304E-8AB832AC4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Povinnost obce zajistit pohřbení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E424F9-AADA-C858-D987-53763C1C8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2798065"/>
            <a:ext cx="9941319" cy="3543548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9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Vychází se z § 114 odst. 1 občanského zákoníku – obec, na jejímž území člověk zemřel je povinna rozhodnout o způsobu pohřbení v případě, že není žádný jiný člověk, který by rozhodl (osoba blízká nebo zemřelý sám)</a:t>
            </a:r>
          </a:p>
          <a:p>
            <a:pPr lvl="1"/>
            <a:r>
              <a:rPr lang="cs-CZ" sz="19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Náklady z pohřbu a opatření pohřebiště se hradí z pozůstalosti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9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Na tento § 114 občanského zákoníku navazuje § 5 zákona o pohřebnictví       obec zajišťující pohřbení podle § 5 je vypravitelem pohřbu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9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Zákonem jsou tzv. sociální pohřby nazývány jako slušné pohřbení podle místních zvyklostí</a:t>
            </a:r>
            <a:endParaRPr lang="cs-CZ" sz="1900" dirty="0"/>
          </a:p>
          <a:p>
            <a:endParaRPr lang="cs-CZ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E895EE72-E144-7963-6689-D467196538B7}"/>
              </a:ext>
            </a:extLst>
          </p:cNvPr>
          <p:cNvCxnSpPr>
            <a:cxnSpLocks/>
          </p:cNvCxnSpPr>
          <p:nvPr/>
        </p:nvCxnSpPr>
        <p:spPr>
          <a:xfrm>
            <a:off x="9546336" y="4489704"/>
            <a:ext cx="2468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964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2EC88D-B963-2D11-CA50-B96B9BC80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4600" b="1" i="0">
                <a:effectLst/>
                <a:latin typeface="Open Sans" panose="020B0606030504020204" pitchFamily="34" charset="0"/>
              </a:rPr>
              <a:t>Kdy musí obec zajistit pohřeb</a:t>
            </a:r>
            <a:endParaRPr lang="cs-CZ" sz="46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68D2BD-18F0-6811-EA71-77373B0E4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1998369"/>
            <a:ext cx="10143668" cy="4036672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400" b="0" i="0" dirty="0">
                <a:effectLst/>
                <a:latin typeface="Open Sans" panose="020B0606030504020204" pitchFamily="34" charset="0"/>
              </a:rPr>
              <a:t>Povinnost zajistit pohřeb má obec:</a:t>
            </a:r>
          </a:p>
          <a:p>
            <a:pPr lvl="1"/>
            <a:r>
              <a:rPr lang="cs-CZ" sz="1400" b="0" i="0" dirty="0">
                <a:effectLst/>
                <a:latin typeface="Open Sans" panose="020B0606030504020204" pitchFamily="34" charset="0"/>
              </a:rPr>
              <a:t>Na jejímž území osoba zemřela</a:t>
            </a:r>
          </a:p>
          <a:p>
            <a:pPr lvl="1"/>
            <a:r>
              <a:rPr lang="cs-CZ" sz="1400" b="0" i="0" dirty="0">
                <a:effectLst/>
                <a:latin typeface="Open Sans" panose="020B0606030504020204" pitchFamily="34" charset="0"/>
              </a:rPr>
              <a:t>Na jejímž území bylo tělo nalezeno</a:t>
            </a:r>
          </a:p>
          <a:p>
            <a:pPr lvl="1"/>
            <a:r>
              <a:rPr lang="cs-CZ" sz="1400" b="0" i="0" dirty="0">
                <a:effectLst/>
                <a:latin typeface="Open Sans" panose="020B0606030504020204" pitchFamily="34" charset="0"/>
              </a:rPr>
              <a:t>Na jejímž území bylo tělo vyloženo z dopravního prostředku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400" b="0" i="0" dirty="0">
                <a:effectLst/>
                <a:latin typeface="Open Sans" panose="020B0606030504020204" pitchFamily="34" charset="0"/>
              </a:rPr>
              <a:t>Obec je povinna zajistit pohřeb, pokud:</a:t>
            </a:r>
          </a:p>
          <a:p>
            <a:pPr lvl="1"/>
            <a:r>
              <a:rPr lang="cs-CZ" sz="1400" b="0" i="0" dirty="0">
                <a:effectLst/>
                <a:latin typeface="Open Sans" panose="020B0606030504020204" pitchFamily="34" charset="0"/>
              </a:rPr>
              <a:t>Nikdo nesjedná pohřeb do 96 hodin od oznámení úmrtí</a:t>
            </a:r>
          </a:p>
          <a:p>
            <a:pPr lvl="1"/>
            <a:r>
              <a:rPr lang="cs-CZ" sz="1400" b="0" i="0" dirty="0">
                <a:effectLst/>
                <a:latin typeface="Open Sans" panose="020B0606030504020204" pitchFamily="34" charset="0"/>
              </a:rPr>
              <a:t>Poskytovatel zdravotnických služeb, ani vysoká škola neprojeví zájem o tělo pro potřeby výzkumu</a:t>
            </a:r>
          </a:p>
          <a:p>
            <a:pPr lvl="1"/>
            <a:r>
              <a:rPr lang="cs-CZ" sz="1400" b="0" i="0" dirty="0">
                <a:effectLst/>
                <a:latin typeface="Open Sans" panose="020B0606030504020204" pitchFamily="34" charset="0"/>
              </a:rPr>
              <a:t>Nebyla zjištěna totožnost osoby do 1 týdne od zjištění úmrtí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400" b="0" i="0" dirty="0">
                <a:effectLst/>
                <a:latin typeface="Open Sans" panose="020B0606030504020204" pitchFamily="34" charset="0"/>
              </a:rPr>
              <a:t>Za účelem plnění této povinnosti lze uzavřít veřejnoprávní smlouvu s jinou obcí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400" b="0" i="0" dirty="0">
                <a:effectLst/>
                <a:latin typeface="Open Sans" panose="020B0606030504020204" pitchFamily="34" charset="0"/>
              </a:rPr>
              <a:t>Osoba, u které je tělo uloženo – musí informovat obec o skutečnostech, na jejichž základě má obec povinnost zajistit pohřeb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400" b="0" i="0" dirty="0"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U veřejnoprávní smlouvy se nemusí jednat o obec ve stejném správním obvodu obce s rozšířenou působností</a:t>
            </a:r>
            <a:endParaRPr lang="cs-CZ" sz="1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45011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91A49D3-9A06-139E-E3B1-0074EEAA1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 b="1" i="0">
                <a:effectLst/>
                <a:latin typeface="Open Sans" panose="020B0606030504020204" pitchFamily="34" charset="0"/>
              </a:rPr>
              <a:t>Způsob provedení pohřbu</a:t>
            </a:r>
            <a:endParaRPr lang="cs-CZ" sz="54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6730B9-35A7-DAA8-48D6-41AD69B36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203080"/>
            <a:ext cx="9885525" cy="3803438"/>
          </a:xfrm>
        </p:spPr>
        <p:txBody>
          <a:bodyPr anchor="ctr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900" b="0" i="0" dirty="0">
                <a:effectLst/>
                <a:latin typeface="Open Sans" panose="020B0606030504020204" pitchFamily="34" charset="0"/>
              </a:rPr>
              <a:t>Slušným způsobem podle místních zvyklostí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900" b="0" i="0" dirty="0">
                <a:effectLst/>
                <a:latin typeface="Open Sans" panose="020B0606030504020204" pitchFamily="34" charset="0"/>
              </a:rPr>
              <a:t>Upravuje vyhláška o postupu obce při zajištění slušného pohřbení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500" b="0" i="0" dirty="0">
                <a:effectLst/>
                <a:latin typeface="Open Sans" panose="020B0606030504020204" pitchFamily="34" charset="0"/>
              </a:rPr>
              <a:t>Obec si vyžádá po oznámení List o prohlídce zemřelého (část B2) + ověří svou místní příslušnost (popř. předá místně příslušné obci – bezodkladně + vyrozumí toho, u koho je tělo uloženo); ověří zda uplynula lhůta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500" b="0" i="0" dirty="0">
                <a:effectLst/>
                <a:latin typeface="Open Sans" panose="020B0606030504020204" pitchFamily="34" charset="0"/>
              </a:rPr>
              <a:t>Zajistí slušné pohřbení bez zbytečného odkladu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500" b="0" i="0" dirty="0">
                <a:effectLst/>
                <a:latin typeface="Open Sans" panose="020B0606030504020204" pitchFamily="34" charset="0"/>
              </a:rPr>
              <a:t>Informuje matriční úřad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500" b="0" i="0" dirty="0">
                <a:effectLst/>
                <a:latin typeface="Open Sans" panose="020B0606030504020204" pitchFamily="34" charset="0"/>
              </a:rPr>
              <a:t>Vyhláška dále obsahuje výčet jednotlivých položek, kterými musí být minimálně tvořeny náklady různých druhů pohřbení</a:t>
            </a:r>
            <a:br>
              <a:rPr lang="cs-CZ" sz="1500" dirty="0"/>
            </a:b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2458331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96D271-380A-FAEA-A445-53821328C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 b="1" i="0" dirty="0">
                <a:effectLst/>
                <a:latin typeface="Open Sans" panose="020B0606030504020204" pitchFamily="34" charset="0"/>
              </a:rPr>
              <a:t>Způsoby</a:t>
            </a:r>
            <a:r>
              <a:rPr lang="cs-CZ" sz="5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cs-CZ" sz="5400" b="1" i="0" dirty="0">
                <a:effectLst/>
                <a:latin typeface="Open Sans" panose="020B0606030504020204" pitchFamily="34" charset="0"/>
              </a:rPr>
              <a:t>pohřbení</a:t>
            </a:r>
            <a:endParaRPr lang="cs-CZ" sz="54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DA99F1-FB96-92F4-FB64-3A74E8965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324101"/>
            <a:ext cx="10143668" cy="3710940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b="0" i="0" dirty="0">
                <a:effectLst/>
                <a:latin typeface="Open Sans" panose="020B0606030504020204" pitchFamily="34" charset="0"/>
              </a:rPr>
              <a:t>Při výběru způsobu pohřbení se obec musí řídit přáním zemřelého, není-li ho – rozhodne sama, jakým způsobem pohřbení proběhne - § vždy by mělo být přihlédnuto k okolnostem (např. vyznávaná víra)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0" i="0" dirty="0">
                <a:effectLst/>
                <a:latin typeface="Open Sans" panose="020B0606030504020204" pitchFamily="34" charset="0"/>
              </a:rPr>
              <a:t>Pohřbení:</a:t>
            </a:r>
          </a:p>
          <a:p>
            <a:pPr lvl="1"/>
            <a:r>
              <a:rPr lang="cs-CZ" sz="2000" b="0" i="0" dirty="0">
                <a:effectLst/>
                <a:latin typeface="Open Sans" panose="020B0606030504020204" pitchFamily="34" charset="0"/>
              </a:rPr>
              <a:t>Uložení lidských pozůstatků do hrobu/hrobky</a:t>
            </a:r>
          </a:p>
          <a:p>
            <a:pPr marL="0" indent="0">
              <a:buNone/>
            </a:pPr>
            <a:r>
              <a:rPr lang="cs-CZ" sz="2400" b="0" i="0" dirty="0">
                <a:effectLst/>
                <a:latin typeface="Open Sans" panose="020B0606030504020204" pitchFamily="34" charset="0"/>
              </a:rPr>
              <a:t>nebo</a:t>
            </a:r>
          </a:p>
          <a:p>
            <a:pPr lvl="1"/>
            <a:r>
              <a:rPr lang="cs-CZ" sz="2000" b="0" i="0" dirty="0">
                <a:effectLst/>
                <a:latin typeface="Open Sans" panose="020B0606030504020204" pitchFamily="34" charset="0"/>
              </a:rPr>
              <a:t>Zpopelnění lidských pozůstatků v krematoriu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3800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75DBB3C-EEC5-FED8-6E4C-C788D5505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7" y="386930"/>
            <a:ext cx="9678387" cy="1309708"/>
          </a:xfrm>
        </p:spPr>
        <p:txBody>
          <a:bodyPr anchor="b">
            <a:normAutofit/>
          </a:bodyPr>
          <a:lstStyle/>
          <a:p>
            <a:r>
              <a:rPr lang="cs-CZ" sz="3800" b="1" i="0" dirty="0">
                <a:effectLst/>
                <a:latin typeface="Open Sans" panose="020B0606030504020204" pitchFamily="34" charset="0"/>
              </a:rPr>
              <a:t>Jaké způsoby pohřbení je možné využít</a:t>
            </a:r>
            <a:endParaRPr lang="cs-CZ" sz="3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3E45AF-A88F-9DD2-A07A-C721D48D5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203079"/>
            <a:ext cx="10143668" cy="3831961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200" b="0" i="0" dirty="0">
                <a:effectLst/>
                <a:latin typeface="Open Sans" panose="020B0606030504020204" pitchFamily="34" charset="0"/>
              </a:rPr>
              <a:t>Pokud byla zjištěna totožnost zemřelého:</a:t>
            </a:r>
          </a:p>
          <a:p>
            <a:pPr lvl="1"/>
            <a:r>
              <a:rPr lang="cs-CZ" sz="2200" b="0" i="0" dirty="0">
                <a:effectLst/>
                <a:latin typeface="Open Sans" panose="020B0606030504020204" pitchFamily="34" charset="0"/>
              </a:rPr>
              <a:t>Lze využít pohřbení žehem i do uložením těla hrobu/hrobky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b="0" i="0" dirty="0">
                <a:effectLst/>
                <a:latin typeface="Open Sans" panose="020B0606030504020204" pitchFamily="34" charset="0"/>
              </a:rPr>
              <a:t>Pokud nebyla zjištěna totožnost zemřelého:</a:t>
            </a:r>
          </a:p>
          <a:p>
            <a:pPr lvl="1"/>
            <a:r>
              <a:rPr lang="cs-CZ" sz="2200" b="0" i="0" dirty="0">
                <a:effectLst/>
                <a:latin typeface="Open Sans" panose="020B0606030504020204" pitchFamily="34" charset="0"/>
              </a:rPr>
              <a:t>Lze využít pouze pohřbení uložením těla do hrobu/hrobky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b="0" i="0" dirty="0">
                <a:effectLst/>
                <a:latin typeface="Open Sans" panose="020B0606030504020204" pitchFamily="34" charset="0"/>
              </a:rPr>
              <a:t>Pokud se jedná o cizince</a:t>
            </a:r>
          </a:p>
          <a:p>
            <a:pPr lvl="1"/>
            <a:r>
              <a:rPr lang="cs-CZ" sz="2200" b="0" i="0" dirty="0">
                <a:effectLst/>
                <a:latin typeface="Open Sans" panose="020B0606030504020204" pitchFamily="34" charset="0"/>
              </a:rPr>
              <a:t>Lze využít pohřbení žehem pouze pokud do 1 měsíce obdrží obec souhlas příslušného státu – zastupitelský úřad</a:t>
            </a:r>
          </a:p>
          <a:p>
            <a:pPr lvl="1"/>
            <a:r>
              <a:rPr lang="cs-CZ" sz="2200" b="0" i="0" dirty="0">
                <a:effectLst/>
                <a:latin typeface="Open Sans" panose="020B0606030504020204" pitchFamily="34" charset="0"/>
              </a:rPr>
              <a:t>Pokud souhlas neobdrží – musí zajistit pohřbení do hrobu/hrobky</a:t>
            </a:r>
            <a:br>
              <a:rPr lang="cs-CZ" sz="2200" dirty="0"/>
            </a:b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90261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EEA35C-47A1-7B61-8BC8-FC28D66A7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4200" b="1" i="0">
                <a:effectLst/>
                <a:latin typeface="Open Sans" panose="020B0606030504020204" pitchFamily="34" charset="0"/>
              </a:rPr>
              <a:t>Pohřeb mrtvě narozeného dítěte</a:t>
            </a:r>
            <a:endParaRPr lang="cs-CZ" sz="42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9EA43A-A205-67ED-9F19-01230C741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203079"/>
            <a:ext cx="10143668" cy="3831961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b="0" i="0" dirty="0">
                <a:effectLst/>
                <a:latin typeface="Open Sans" panose="020B0606030504020204" pitchFamily="34" charset="0"/>
              </a:rPr>
              <a:t>Povinnost obce zajistit pohřeb k tělu zemřelého      pokud nikdo neprojeví zájem a jsou splněny podmínky, že se jedná o tělo zemřelého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0" i="0" dirty="0">
                <a:effectLst/>
                <a:latin typeface="Open Sans" panose="020B0606030504020204" pitchFamily="34" charset="0"/>
              </a:rPr>
              <a:t>Tělo mrtvě narozeného dítěte je tělem zemřelého (nikoliv však tělo po potratu nebo po umělém přerušení těhotenství)</a:t>
            </a:r>
          </a:p>
          <a:p>
            <a:pPr lvl="1"/>
            <a:r>
              <a:rPr lang="cs-CZ" sz="2200" b="0" i="0" dirty="0">
                <a:effectLst/>
                <a:latin typeface="Open Sans" panose="020B0606030504020204" pitchFamily="34" charset="0"/>
              </a:rPr>
              <a:t>Plod narozený bez známek života, jehož hmotnost je 500 g a více, nelze-li určit hmotnost, tak plod po 22 týdnu těhotenství a nelze-li zjistit dobu trvání těhotenství, tak plod 25 cm dlouhý</a:t>
            </a:r>
            <a:endParaRPr lang="cs-CZ" sz="2200" dirty="0"/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2C0A9471-43A2-0CFC-0450-7A81949AD29E}"/>
              </a:ext>
            </a:extLst>
          </p:cNvPr>
          <p:cNvCxnSpPr>
            <a:cxnSpLocks/>
          </p:cNvCxnSpPr>
          <p:nvPr/>
        </p:nvCxnSpPr>
        <p:spPr>
          <a:xfrm>
            <a:off x="7906512" y="2894838"/>
            <a:ext cx="3383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401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368248-0129-B729-0282-08BA2A01A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838200"/>
            <a:ext cx="9849751" cy="1019175"/>
          </a:xfrm>
        </p:spPr>
        <p:txBody>
          <a:bodyPr anchor="b">
            <a:normAutofit/>
          </a:bodyPr>
          <a:lstStyle/>
          <a:p>
            <a:r>
              <a:rPr lang="cs-CZ" sz="5400" b="1" i="0" dirty="0">
                <a:effectLst/>
                <a:latin typeface="Open Sans" panose="020B0606030504020204" pitchFamily="34" charset="0"/>
              </a:rPr>
              <a:t>Náklady pohřbení</a:t>
            </a:r>
            <a:endParaRPr lang="cs-CZ" sz="5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B6434B-84B5-95F9-C0E2-B09901905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1857374"/>
            <a:ext cx="9849751" cy="4314825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i="0" dirty="0">
                <a:effectLst/>
                <a:latin typeface="Open Sans" panose="020B0606030504020204" pitchFamily="34" charset="0"/>
              </a:rPr>
              <a:t>Náklady pohřbení do hrobu/hrobky musí tvořit nejméně:</a:t>
            </a:r>
          </a:p>
          <a:p>
            <a:pPr lvl="1"/>
            <a:r>
              <a:rPr lang="cs-CZ" sz="1800" b="0" i="0" dirty="0">
                <a:effectLst/>
                <a:latin typeface="Open Sans" panose="020B0606030504020204" pitchFamily="34" charset="0"/>
              </a:rPr>
              <a:t>Hrobnické práce</a:t>
            </a:r>
          </a:p>
          <a:p>
            <a:pPr lvl="1"/>
            <a:r>
              <a:rPr lang="cs-CZ" sz="1800" b="0" i="0" dirty="0">
                <a:effectLst/>
                <a:latin typeface="Open Sans" panose="020B0606030504020204" pitchFamily="34" charset="0"/>
              </a:rPr>
              <a:t>Nájem hrobového místa na dobu tlecí</a:t>
            </a:r>
          </a:p>
          <a:p>
            <a:pPr lvl="1"/>
            <a:r>
              <a:rPr lang="cs-CZ" sz="1800" b="0" i="0" dirty="0">
                <a:effectLst/>
                <a:latin typeface="Open Sans" panose="020B0606030504020204" pitchFamily="34" charset="0"/>
              </a:rPr>
              <a:t>Opatření hrobového místa včetně hrobové desky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0" i="0" dirty="0">
                <a:effectLst/>
                <a:latin typeface="Open Sans" panose="020B0606030504020204" pitchFamily="34" charset="0"/>
              </a:rPr>
              <a:t>Náklady pohřbení v krematoriu musí tvořit nejméně:</a:t>
            </a:r>
          </a:p>
          <a:p>
            <a:pPr lvl="1"/>
            <a:r>
              <a:rPr lang="cs-CZ" sz="1800" b="0" i="0" dirty="0">
                <a:effectLst/>
                <a:latin typeface="Open Sans" panose="020B0606030504020204" pitchFamily="34" charset="0"/>
              </a:rPr>
              <a:t>Kremace</a:t>
            </a:r>
          </a:p>
          <a:p>
            <a:pPr lvl="1"/>
            <a:r>
              <a:rPr lang="cs-CZ" sz="1800" b="0" i="0" dirty="0"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Nájem hrobového místa na dobu 10 let</a:t>
            </a:r>
          </a:p>
          <a:p>
            <a:pPr lvl="1"/>
            <a:r>
              <a:rPr lang="cs-CZ" sz="1800" b="0" i="0" dirty="0">
                <a:effectLst/>
                <a:latin typeface="Open Sans" panose="020B0606030504020204" pitchFamily="34" charset="0"/>
              </a:rPr>
              <a:t>Urna</a:t>
            </a:r>
          </a:p>
          <a:p>
            <a:pPr lvl="1"/>
            <a:r>
              <a:rPr lang="cs-CZ" sz="1800" b="0" i="0" dirty="0">
                <a:effectLst/>
                <a:latin typeface="Open Sans" panose="020B0606030504020204" pitchFamily="34" charset="0"/>
              </a:rPr>
              <a:t>Uložení popela do pevně uzavíratelné urny</a:t>
            </a:r>
          </a:p>
          <a:p>
            <a:pPr lvl="1"/>
            <a:r>
              <a:rPr lang="cs-CZ" sz="1800" b="0" i="0" dirty="0">
                <a:effectLst/>
                <a:latin typeface="Open Sans" panose="020B0606030504020204" pitchFamily="34" charset="0"/>
              </a:rPr>
              <a:t>Převoz urny na veřejné pohřebiště</a:t>
            </a:r>
          </a:p>
          <a:p>
            <a:pPr lvl="1"/>
            <a:r>
              <a:rPr lang="cs-CZ" sz="1800" b="0" i="0" dirty="0">
                <a:effectLst/>
                <a:latin typeface="Open Sans" panose="020B0606030504020204" pitchFamily="34" charset="0"/>
              </a:rPr>
              <a:t>Uložení urny (do úložiště uren, do hrobu/hrobky, rozptyl, vsyp)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327247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C3F6451-E255-A905-D0C7-A7E1BDD95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 b="0" i="0" dirty="0">
                <a:effectLst/>
                <a:latin typeface="Open Sans" panose="020B0606030504020204" pitchFamily="34" charset="0"/>
              </a:rPr>
              <a:t> Náklady pohřbení</a:t>
            </a:r>
            <a:endParaRPr lang="cs-CZ" sz="5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39ACD7-F1E5-0C5C-9C9C-75B9C6A53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203079"/>
            <a:ext cx="10143668" cy="4147845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700" b="0" i="0" dirty="0">
                <a:effectLst/>
                <a:latin typeface="Open Sans" panose="020B0606030504020204" pitchFamily="34" charset="0"/>
              </a:rPr>
              <a:t>Dále bez ohledu na způsob musí náklady pohřbení tvořit nejméně:</a:t>
            </a:r>
          </a:p>
          <a:p>
            <a:pPr lvl="1"/>
            <a:r>
              <a:rPr lang="cs-CZ" sz="1700" b="0" i="0" dirty="0">
                <a:effectLst/>
                <a:latin typeface="Open Sans" panose="020B0606030504020204" pitchFamily="34" charset="0"/>
              </a:rPr>
              <a:t>Odměny provozovatele pohřební služby</a:t>
            </a:r>
          </a:p>
          <a:p>
            <a:pPr lvl="1"/>
            <a:r>
              <a:rPr lang="cs-CZ" sz="1700" b="0" i="0" dirty="0">
                <a:effectLst/>
                <a:latin typeface="Open Sans" panose="020B0606030504020204" pitchFamily="34" charset="0"/>
              </a:rPr>
              <a:t>Použití chladícího/mrazícího zařízení</a:t>
            </a:r>
          </a:p>
          <a:p>
            <a:pPr lvl="1"/>
            <a:r>
              <a:rPr lang="cs-CZ" sz="1700" b="0" i="0" dirty="0">
                <a:effectLst/>
                <a:latin typeface="Open Sans" panose="020B0606030504020204" pitchFamily="34" charset="0"/>
              </a:rPr>
              <a:t>Konečná rakev, vložka do konečné rakve, vystýlka do konečné rakve, transportní vak</a:t>
            </a:r>
          </a:p>
          <a:p>
            <a:pPr lvl="1"/>
            <a:r>
              <a:rPr lang="cs-CZ" sz="1700" b="0" i="0" dirty="0">
                <a:effectLst/>
                <a:latin typeface="Open Sans" panose="020B0606030504020204" pitchFamily="34" charset="0"/>
              </a:rPr>
              <a:t>Úprava těla zemřelého (např. svlečení, umývání, holení, stříhání)</a:t>
            </a:r>
          </a:p>
          <a:p>
            <a:pPr lvl="1"/>
            <a:r>
              <a:rPr lang="cs-CZ" sz="1700" b="0" i="0" dirty="0">
                <a:effectLst/>
                <a:latin typeface="Open Sans" panose="020B0606030504020204" pitchFamily="34" charset="0"/>
              </a:rPr>
              <a:t>Rubáš</a:t>
            </a:r>
          </a:p>
          <a:p>
            <a:pPr lvl="1"/>
            <a:r>
              <a:rPr lang="cs-CZ" sz="1700" b="0" i="0" dirty="0">
                <a:effectLst/>
                <a:latin typeface="Open Sans" panose="020B0606030504020204" pitchFamily="34" charset="0"/>
              </a:rPr>
              <a:t>Návleky na chodidla</a:t>
            </a:r>
          </a:p>
          <a:p>
            <a:pPr lvl="1"/>
            <a:r>
              <a:rPr lang="cs-CZ" sz="1700" b="0" i="0" dirty="0">
                <a:effectLst/>
                <a:latin typeface="Open Sans" panose="020B0606030504020204" pitchFamily="34" charset="0"/>
              </a:rPr>
              <a:t>Oblečení do šatů nebo rubáše</a:t>
            </a:r>
          </a:p>
          <a:p>
            <a:pPr lvl="1"/>
            <a:r>
              <a:rPr lang="cs-CZ" sz="1700" b="0" i="0" dirty="0">
                <a:effectLst/>
                <a:latin typeface="Open Sans" panose="020B0606030504020204" pitchFamily="34" charset="0"/>
              </a:rPr>
              <a:t>Uložení těla do rakve</a:t>
            </a:r>
          </a:p>
          <a:p>
            <a:pPr lvl="1"/>
            <a:r>
              <a:rPr lang="cs-CZ" sz="1700" b="0" i="0" dirty="0">
                <a:effectLst/>
                <a:latin typeface="Open Sans" panose="020B0606030504020204" pitchFamily="34" charset="0"/>
              </a:rPr>
              <a:t>Manipulace s rakví/schránkou/transportním nosítkem</a:t>
            </a:r>
          </a:p>
          <a:p>
            <a:pPr lvl="1"/>
            <a:r>
              <a:rPr lang="cs-CZ" sz="1700" b="0" i="0" dirty="0">
                <a:effectLst/>
                <a:latin typeface="Open Sans" panose="020B0606030504020204" pitchFamily="34" charset="0"/>
              </a:rPr>
              <a:t>Přeprava těla zemřelého do místa pohřbení</a:t>
            </a: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834837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2FC4A94-9A2A-7690-5DE8-2810B2559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647700"/>
            <a:ext cx="9849751" cy="1228725"/>
          </a:xfrm>
        </p:spPr>
        <p:txBody>
          <a:bodyPr anchor="b">
            <a:normAutofit/>
          </a:bodyPr>
          <a:lstStyle/>
          <a:p>
            <a:r>
              <a:rPr lang="cs-CZ" sz="5400" b="0" i="0" dirty="0">
                <a:effectLst/>
                <a:latin typeface="Open Sans" panose="020B0606030504020204" pitchFamily="34" charset="0"/>
              </a:rPr>
              <a:t> </a:t>
            </a:r>
            <a:r>
              <a:rPr lang="cs-CZ" sz="5400" b="1" i="0" dirty="0">
                <a:effectLst/>
                <a:latin typeface="Open Sans" panose="020B0606030504020204" pitchFamily="34" charset="0"/>
              </a:rPr>
              <a:t>Náhrada nákladů pohřbení</a:t>
            </a:r>
            <a:endParaRPr lang="cs-CZ" sz="5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3DC941-C208-3A3E-B203-F51F8292F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2066925"/>
            <a:ext cx="9849751" cy="4317246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b="0" i="0" dirty="0">
                <a:effectLst/>
                <a:latin typeface="Open Sans" panose="020B0606030504020204" pitchFamily="34" charset="0"/>
              </a:rPr>
              <a:t>Pohledávka se přihlašuje do pasiv pozůstalosti z titulu účelně vynaložených nákladů na slušné pohřbení podle místních zvyklostí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0" i="0" dirty="0">
                <a:effectLst/>
                <a:latin typeface="Open Sans" panose="020B0606030504020204" pitchFamily="34" charset="0"/>
              </a:rPr>
              <a:t>Pokud bylo řízení o pozůstalosti zastaveno/nebyla dána příslušnost českých soudů – uplatní obec náhradu nákladů u ministerstva pro místní rozvoj</a:t>
            </a:r>
          </a:p>
          <a:p>
            <a:pPr lvl="1"/>
            <a:r>
              <a:rPr lang="cs-CZ" sz="1800" b="0" i="0" dirty="0">
                <a:effectLst/>
                <a:latin typeface="Open Sans" panose="020B0606030504020204" pitchFamily="34" charset="0"/>
              </a:rPr>
              <a:t>Žádost se podává elektronicky datovou schránkou</a:t>
            </a:r>
          </a:p>
          <a:p>
            <a:pPr lvl="1"/>
            <a:r>
              <a:rPr lang="cs-CZ" sz="1800" b="0" i="0" dirty="0">
                <a:effectLst/>
                <a:latin typeface="Open Sans" panose="020B0606030504020204" pitchFamily="34" charset="0"/>
              </a:rPr>
              <a:t>Připojení dokladů o zajištění slušného pohřbení podle místních zvyklostí, výpisu ze hřbitovní knihy, doklad o pohřbení, rozhodnutí o zastavení řízení o pozůstalosti, uvede bankovní číslo obce u ČNB</a:t>
            </a:r>
          </a:p>
          <a:p>
            <a:pPr lvl="1"/>
            <a:r>
              <a:rPr lang="cs-CZ" sz="1800" b="0" i="0" dirty="0">
                <a:effectLst/>
                <a:latin typeface="Open Sans" panose="020B0606030504020204" pitchFamily="34" charset="0"/>
              </a:rPr>
              <a:t>Pokud některé úkony svépomocí – potřeba vyúčtovat v žádosti</a:t>
            </a:r>
          </a:p>
          <a:p>
            <a:pPr lvl="1"/>
            <a:r>
              <a:rPr lang="cs-CZ" sz="1800" b="0" i="0" dirty="0">
                <a:effectLst/>
                <a:latin typeface="Open Sans" panose="020B0606030504020204" pitchFamily="34" charset="0"/>
              </a:rPr>
              <a:t>Doložení příjmů z opatření hrobového místa, pokud ho obec má, jako provozovatel pohřebiště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700500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39682F0-EDA0-5E4D-382B-2FD2B2839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71475"/>
            <a:ext cx="11315700" cy="1120452"/>
          </a:xfrm>
        </p:spPr>
        <p:txBody>
          <a:bodyPr anchor="b">
            <a:normAutofit/>
          </a:bodyPr>
          <a:lstStyle/>
          <a:p>
            <a:r>
              <a:rPr lang="cs-CZ" sz="3800" b="1" i="0" dirty="0">
                <a:effectLst/>
                <a:latin typeface="Open Sans" panose="020B0606030504020204" pitchFamily="34" charset="0"/>
              </a:rPr>
              <a:t>Zvláštní povinnosti v případě veřejného zájmu</a:t>
            </a:r>
            <a:endParaRPr lang="cs-CZ" sz="3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938721-D331-ACEE-4E8C-5AF77BDBD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203079"/>
            <a:ext cx="10143668" cy="4147845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b="0" i="0" dirty="0">
                <a:effectLst/>
                <a:latin typeface="Open Sans" panose="020B0606030504020204" pitchFamily="34" charset="0"/>
              </a:rPr>
              <a:t>Oprávnění krajské hygienické stanice v případě, že osoba byla nakažena nebezpečnou nemocí:</a:t>
            </a:r>
          </a:p>
          <a:p>
            <a:pPr lvl="1"/>
            <a:r>
              <a:rPr lang="cs-CZ" sz="1800" b="0" i="0" dirty="0">
                <a:effectLst/>
                <a:latin typeface="Open Sans" panose="020B0606030504020204" pitchFamily="34" charset="0"/>
              </a:rPr>
              <a:t>Stanovit způsob zacházení s lidskými pozůstatky</a:t>
            </a:r>
          </a:p>
          <a:p>
            <a:pPr lvl="1"/>
            <a:r>
              <a:rPr lang="cs-CZ" sz="1800" b="0" i="0" dirty="0">
                <a:effectLst/>
                <a:latin typeface="Open Sans" panose="020B0606030504020204" pitchFamily="34" charset="0"/>
              </a:rPr>
              <a:t>Rozhodnout o povinnosti pohřbení zpopelněním bez ohledu na vůli osoby nebo vypravitele i pokud se jedná o osobu jejíž totožnost nebyla zjištěna nebo cizince bez svolení cizího státu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0" i="0" dirty="0">
                <a:effectLst/>
                <a:latin typeface="Open Sans" panose="020B0606030504020204" pitchFamily="34" charset="0"/>
              </a:rPr>
              <a:t>Bezodkladné pohřbení podle krizového zákona</a:t>
            </a:r>
          </a:p>
          <a:p>
            <a:pPr lvl="1"/>
            <a:r>
              <a:rPr lang="cs-CZ" sz="1800" b="0" i="0" dirty="0">
                <a:effectLst/>
                <a:latin typeface="Open Sans" panose="020B0606030504020204" pitchFamily="34" charset="0"/>
              </a:rPr>
              <a:t>V případě krizového stavu hejtman koordinuje provádění opatření k zajištění bezodkladných pohřebních služeb</a:t>
            </a:r>
          </a:p>
          <a:p>
            <a:pPr lvl="1"/>
            <a:r>
              <a:rPr lang="cs-CZ" sz="1800" b="0" i="0" dirty="0">
                <a:effectLst/>
                <a:latin typeface="Open Sans" panose="020B0606030504020204" pitchFamily="34" charset="0"/>
              </a:rPr>
              <a:t>Jedná se o situaci prolomení lhůt pro pohřbení, např. stanovení maximální přípustné doby, do které má být tělo pohřbeno</a:t>
            </a:r>
          </a:p>
          <a:p>
            <a:pPr lvl="1"/>
            <a:r>
              <a:rPr lang="cs-CZ" sz="1800" b="0" i="0" dirty="0">
                <a:effectLst/>
                <a:latin typeface="Open Sans" panose="020B0606030504020204" pitchFamily="34" charset="0"/>
              </a:rPr>
              <a:t>Cílem je ochrana veřejného zdraví, např. v případě epidemií apod.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684917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4EEB1A0-F47A-BCD4-6A41-3A547AE50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 b="1" i="0">
                <a:effectLst/>
                <a:latin typeface="Open Sans" panose="020B0606030504020204" pitchFamily="34" charset="0"/>
              </a:rPr>
              <a:t>Pohřebiště </a:t>
            </a:r>
            <a:br>
              <a:rPr lang="cs-CZ" sz="4800" b="1" i="0">
                <a:effectLst/>
                <a:latin typeface="Open Sans" panose="020B0606030504020204" pitchFamily="34" charset="0"/>
              </a:rPr>
            </a:br>
            <a:r>
              <a:rPr lang="cs-CZ" sz="4000" b="1" i="0">
                <a:effectLst/>
                <a:latin typeface="Open Sans" panose="020B0606030504020204" pitchFamily="34" charset="0"/>
              </a:rPr>
              <a:t>Veřejná a neveřejná pohřebiště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E9681E-0E55-676A-CE17-45EA74C63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2508069"/>
            <a:ext cx="9941319" cy="3735975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Neveřejná pohřebiště - § 3 a násl. zákona o pohřebnictví</a:t>
            </a:r>
          </a:p>
          <a:p>
            <a:pPr lvl="1"/>
            <a:r>
              <a:rPr lang="cs-CZ" sz="1800" b="0" i="0" dirty="0">
                <a:effectLst/>
                <a:latin typeface="Open Sans" panose="020B0606030504020204" pitchFamily="34" charset="0"/>
              </a:rPr>
              <a:t>Účelová zařízení sloužící výlučně pro uložení lidských pozůstatků/ostatků členů řeholních řádů, kongregací, členů uzavřených (zejména příbuzenských) společenství</a:t>
            </a:r>
          </a:p>
          <a:p>
            <a:pPr lvl="1"/>
            <a:r>
              <a:rPr lang="cs-CZ" sz="1800" b="0" i="0" dirty="0">
                <a:effectLst/>
                <a:latin typeface="Open Sans" panose="020B0606030504020204" pitchFamily="34" charset="0"/>
              </a:rPr>
              <a:t>Zřizovatelem a provozovatelem může být pouze registrovaná církev nebo náboženská </a:t>
            </a:r>
            <a:r>
              <a:rPr lang="cs-CZ" sz="2000" b="0" i="0" dirty="0">
                <a:effectLst/>
                <a:latin typeface="Open Sans" panose="020B0606030504020204" pitchFamily="34" charset="0"/>
              </a:rPr>
              <a:t>společnost na pozemku v jejím vlastnictví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Veřejné pohřebiště - § 2 písm. f) a § 17 a násl. zákona o pohřebnictví</a:t>
            </a:r>
          </a:p>
          <a:p>
            <a:pPr lvl="1"/>
            <a:r>
              <a:rPr lang="cs-CZ" sz="1800" b="0" i="0" dirty="0">
                <a:effectLst/>
                <a:latin typeface="Open Sans" panose="020B0606030504020204" pitchFamily="34" charset="0"/>
              </a:rPr>
              <a:t>Prostor určený k pohřbení v podobě míst pro hroby a hrobky, úložiště uren, rozptylové či </a:t>
            </a:r>
            <a:r>
              <a:rPr lang="cs-CZ" sz="1800" b="0" i="0" dirty="0" err="1">
                <a:effectLst/>
                <a:latin typeface="Open Sans" panose="020B0606030504020204" pitchFamily="34" charset="0"/>
              </a:rPr>
              <a:t>vsypové</a:t>
            </a:r>
            <a:r>
              <a:rPr lang="cs-CZ" sz="1800" b="0" i="0" dirty="0">
                <a:effectLst/>
                <a:latin typeface="Open Sans" panose="020B0606030504020204" pitchFamily="34" charset="0"/>
              </a:rPr>
              <a:t> louky a jejich kombinace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727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EACCF86-BE5E-CF1B-AC01-9ACED43E1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473830"/>
            <a:ext cx="9849751" cy="1335920"/>
          </a:xfrm>
        </p:spPr>
        <p:txBody>
          <a:bodyPr anchor="b">
            <a:normAutofit/>
          </a:bodyPr>
          <a:lstStyle/>
          <a:p>
            <a:r>
              <a:rPr lang="cs-CZ" sz="4200" b="1" i="0" dirty="0">
                <a:effectLst/>
                <a:latin typeface="Open Sans" panose="020B0606030504020204" pitchFamily="34" charset="0"/>
              </a:rPr>
              <a:t>Vydání urny po provedení pohřbu</a:t>
            </a:r>
            <a:endParaRPr lang="cs-CZ" sz="4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5E04B3-9CB8-8523-4EDC-AA45BF7DA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1933576"/>
            <a:ext cx="9849751" cy="4450594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200" b="0" i="0" dirty="0">
                <a:effectLst/>
                <a:latin typeface="Open Sans" panose="020B0606030504020204" pitchFamily="34" charset="0"/>
              </a:rPr>
              <a:t>Vydat urnu může provozovatel krematoria jen </a:t>
            </a:r>
            <a:r>
              <a:rPr lang="cs-CZ" sz="2200" b="0" i="0" dirty="0" err="1">
                <a:effectLst/>
                <a:latin typeface="Open Sans" panose="020B0606030504020204" pitchFamily="34" charset="0"/>
              </a:rPr>
              <a:t>vypraviteli</a:t>
            </a:r>
            <a:r>
              <a:rPr lang="cs-CZ" sz="2200" b="0" i="0" dirty="0">
                <a:effectLst/>
                <a:latin typeface="Open Sans" panose="020B0606030504020204" pitchFamily="34" charset="0"/>
              </a:rPr>
              <a:t> pohřbu nebo provozovateli pohřební služby</a:t>
            </a:r>
          </a:p>
          <a:p>
            <a:pPr lvl="1"/>
            <a:r>
              <a:rPr lang="cs-CZ" sz="2000" b="0" i="0" dirty="0">
                <a:effectLst/>
                <a:latin typeface="Open Sans" panose="020B0606030504020204" pitchFamily="34" charset="0"/>
              </a:rPr>
              <a:t>Pokud nepřevezme do 12 měsíců – povinnost provozovatele krematoria uložit ostatky do společného hrobu na veřejném pohřebišti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b="0" i="0" dirty="0">
                <a:effectLst/>
                <a:latin typeface="Open Sans" panose="020B0606030504020204" pitchFamily="34" charset="0"/>
              </a:rPr>
              <a:t>Povinnost nakládat s lidskými ostatky důstojně</a:t>
            </a:r>
          </a:p>
          <a:p>
            <a:pPr lvl="1"/>
            <a:r>
              <a:rPr lang="cs-CZ" sz="2000" b="0" i="0" dirty="0">
                <a:effectLst/>
                <a:latin typeface="Open Sans" panose="020B0606030504020204" pitchFamily="34" charset="0"/>
              </a:rPr>
              <a:t>Urnu je třeba bez zbytečného odkladu uložit na veřejném pohřebišti - § 5 odst. 2 zákona o pohřebnictví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b="0" i="0" dirty="0">
                <a:effectLst/>
                <a:latin typeface="Open Sans" panose="020B0606030504020204" pitchFamily="34" charset="0"/>
              </a:rPr>
              <a:t>Ovšem právo na vydání ostatků má podle § 92 odst. 2 občanského zákoníku osoba určená člověkem před svou smrtí, poté osoby blízké, dědic – </a:t>
            </a:r>
            <a:r>
              <a:rPr lang="cs-CZ" sz="2200" b="1" i="0" dirty="0">
                <a:effectLst/>
                <a:latin typeface="Open Sans" panose="020B0606030504020204" pitchFamily="34" charset="0"/>
              </a:rPr>
              <a:t>za podmínky, že ostatky nejsou uloženy na pohřebišti</a:t>
            </a:r>
            <a:endParaRPr 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2622124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6F33B0-12FC-F38C-50CB-A98172508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VÁLEČNÉ HROBY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1894D0-DE2D-7CED-A083-18313290B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cs-CZ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zákon č. 122/2004 Sb., o válečných hrobech a pietních místech a o změně </a:t>
            </a:r>
          </a:p>
          <a:p>
            <a:r>
              <a:rPr lang="cs-CZ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zákon č. 256/2001 Sb., o pohřebnictví a o změně některých zákonů, ve znění pozdějších předpisů</a:t>
            </a:r>
          </a:p>
        </p:txBody>
      </p:sp>
    </p:spTree>
    <p:extLst>
      <p:ext uri="{BB962C8B-B14F-4D97-AF65-F5344CB8AC3E}">
        <p14:creationId xmlns:p14="http://schemas.microsoft.com/office/powerpoint/2010/main" val="4360827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45C09B-9A4D-04CE-363A-5498CCE31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cs-CZ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Válečný hrob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0E0DCA-181F-5583-7CF2-E3BEA880F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 lnSpcReduction="10000"/>
          </a:bodyPr>
          <a:lstStyle/>
          <a:p>
            <a:pPr algn="just"/>
            <a:r>
              <a:rPr 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Válečným hrobem je pro účely tohoto zákona místo, kde jsou pohřbeny ostatky osob, které zahynuly v důsledku aktivní účasti ve vojenské operaci nebo v důsledku válečného zajetí, anebo ostatky osob, které zahynuly v důsledku účasti v odboji nebo vojenské operaci v době války. Válečným hrobem může být hrob jednotlivce, hrob hromadný nebo osárium, včetně náhrobků a ostatního hrobového zařízení. Válečným hrobem je rovněž evidované místo s nevyzvednutými ostatky osob zemřelých v souvislosti s válečnou událostí, anebo jiný objekt, který je za válečný hrob považován v souladu s mezinárodní smlouvou, jíž je Česká republika vázána.</a:t>
            </a:r>
          </a:p>
        </p:txBody>
      </p:sp>
    </p:spTree>
    <p:extLst>
      <p:ext uri="{BB962C8B-B14F-4D97-AF65-F5344CB8AC3E}">
        <p14:creationId xmlns:p14="http://schemas.microsoft.com/office/powerpoint/2010/main" val="2221674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23D942-98DF-DE07-5164-1C06876E8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Válečný hrob</a:t>
            </a:r>
            <a:endParaRPr lang="cs-CZ" sz="48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3E0638-BE01-2E7B-AE3D-7FAEE6000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algn="just"/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Válečným hrobem</a:t>
            </a:r>
            <a:r>
              <a:rPr lang="cs-CZ" sz="2400" b="0" i="0" u="none" strike="noStrike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i pietní místo, kterým se rozumí pamětní deska, pomník, památník nebo obdobný symbol připomínající válečné události a oběti, které zahynuly v důsledku aktivní účasti ve vojenské operaci nebo v důsledku válečného zajetí, anebo oběti osob, které zahynuly v důsledku účasti v odboji nebo vojenské operaci v době války.</a:t>
            </a:r>
            <a:endParaRPr lang="cs-CZ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3248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EBBD0B-D49B-FF36-635C-AECFC9460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746450"/>
            <a:ext cx="9849751" cy="1474236"/>
          </a:xfrm>
        </p:spPr>
        <p:txBody>
          <a:bodyPr anchor="b">
            <a:normAutofit/>
          </a:bodyPr>
          <a:lstStyle/>
          <a:p>
            <a:r>
              <a:rPr lang="cs-CZ" sz="5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Evidence válečných hrobů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A153F6-BA91-08C4-010C-249C40E51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2565918"/>
            <a:ext cx="9849751" cy="3369163"/>
          </a:xfrm>
        </p:spPr>
        <p:txBody>
          <a:bodyPr anchor="ctr">
            <a:normAutofit/>
          </a:bodyPr>
          <a:lstStyle/>
          <a:p>
            <a:r>
              <a:rPr 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Evidencí válečného hrobu zajišťuje o</a:t>
            </a:r>
            <a:r>
              <a:rPr lang="cs-CZ" sz="20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becní úřad obce s rozšířenou působností, které jsou v jeho správním obvodu.</a:t>
            </a:r>
          </a:p>
          <a:p>
            <a:r>
              <a:rPr 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Obec ,která na svém území má válečný hrob informuje jednou ročně příslušný o</a:t>
            </a:r>
            <a:r>
              <a:rPr lang="cs-CZ" sz="20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becní úřad obce s rozšířenou působností </a:t>
            </a:r>
            <a:r>
              <a:rPr 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počtech a o stavu válečných hrobů, které se na jejím území nacházejí.</a:t>
            </a:r>
          </a:p>
          <a:p>
            <a:r>
              <a:rPr 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Informaci podává do konce </a:t>
            </a:r>
            <a:r>
              <a:rPr lang="cs-CZ" sz="2000" dirty="0">
                <a:highlight>
                  <a:srgbClr val="00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dubna</a:t>
            </a:r>
            <a:r>
              <a:rPr 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kalendářního roku podle stavu k 31. prosinci předchozího roku.</a:t>
            </a:r>
          </a:p>
        </p:txBody>
      </p:sp>
    </p:spTree>
    <p:extLst>
      <p:ext uri="{BB962C8B-B14F-4D97-AF65-F5344CB8AC3E}">
        <p14:creationId xmlns:p14="http://schemas.microsoft.com/office/powerpoint/2010/main" val="31909736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C6C112-5844-6D4C-D0A0-9C37E0CB5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Péče o válečné hroby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24D7CB-C2C9-600F-45FD-B9FFC652F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Péčí o válečné hroby se rozumí zabezpečování úpravy, ochrany, zřizování nových válečných hrobů, přemísťování nebo rušení válečných hrobů, včetně exhumací.</a:t>
            </a:r>
            <a:endParaRPr lang="cs-CZ"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Péči o válečný hrob zabezpečuje vlastník válečného hrobu, a pokud není znám, vlastník nemovitosti, na které je válečný hrob umístěn.</a:t>
            </a:r>
            <a:endParaRPr lang="cs-CZ"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Údržbou a úpravou válečného hrobu se rozumí označení válečného hrobu, umístění pamětní desky, pomníku, památníku nebo obdobného symbolu, včetně běžné údržby válečného hrobu, jeho okolí a přístupu k němu.</a:t>
            </a:r>
            <a:endParaRPr lang="cs-CZ"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1539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B6C6D49-7644-8397-9385-234354603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Přemístění, zřízení nebo zrušení válečného hrobu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951C7F-5F1C-8B25-9B7A-AB12D886D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Přemístění nebo zrušení válečného hrobu a jinou změnu válečného hrobu než jeho údržbu a úpravu může jeho vlastník nebo, pokud není znám, vlastník nemovitosti, na které je válečný hrob umístěn, provést jen na základě jeho písemné žádosti a po písemném souhlasu Ministerstva obrany. </a:t>
            </a:r>
          </a:p>
          <a:p>
            <a:r>
              <a:rPr lang="cs-CZ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Nový válečný hrob lze zřídit jen na základě písemné žádosti zřizovatele a po písemném souhlasu vlastníka nemovitosti a ministerstva.</a:t>
            </a:r>
          </a:p>
          <a:p>
            <a:r>
              <a:rPr lang="cs-CZ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Souhlasy ministerstva nenahrazují povolení nebo vyjádření jiného správního úřadu, pokud je vyžadováno podle zvláštního právního předpisu.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9313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F8129E4-08EC-A5D6-6A32-BAA21FE26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Přestupky</a:t>
            </a:r>
          </a:p>
        </p:txBody>
      </p:sp>
      <p:grpSp>
        <p:nvGrpSpPr>
          <p:cNvPr id="19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1D1DAA-1C28-E3F2-CC8E-928110953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endParaRPr lang="cs-CZ" sz="1900" b="0" i="0" u="none" strike="noStrike" baseline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cs-CZ"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Fyzická, právnická nebo podnikající fyzická osoba se dopustí přestupku tím, že</a:t>
            </a:r>
          </a:p>
          <a:p>
            <a:pPr marL="0" indent="0">
              <a:buNone/>
            </a:pPr>
            <a:r>
              <a:rPr lang="cs-CZ" sz="1900">
                <a:latin typeface="Times New Roman" panose="02020603050405020304" pitchFamily="18" charset="0"/>
              </a:rPr>
              <a:t> </a:t>
            </a:r>
          </a:p>
          <a:p>
            <a:r>
              <a:rPr lang="cs-CZ"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neumožní k válečnému hrobu přístup, z</a:t>
            </a:r>
            <a:r>
              <a:rPr lang="pl-PL"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přestupek lze uložit pokutu do 20 000 Kč,</a:t>
            </a:r>
            <a:endParaRPr lang="cs-CZ" sz="19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nezabezpečí úpravu válečného hrobu, z</a:t>
            </a:r>
            <a:r>
              <a:rPr lang="pl-PL"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přestupek lze uložit pokutu do </a:t>
            </a:r>
            <a:r>
              <a:rPr lang="cs-CZ"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50 000 Kč,</a:t>
            </a:r>
          </a:p>
          <a:p>
            <a:r>
              <a:rPr lang="cs-CZ"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provede jinou změnu válečného hrobu než jeho úpravu, anebo přemístí nebo zruší válečný hrob bez </a:t>
            </a:r>
            <a:r>
              <a:rPr lang="cs-CZ" sz="1900" b="0" i="0" u="none" strike="noStrike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písemného </a:t>
            </a:r>
            <a:r>
              <a:rPr lang="cs-CZ"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souhlasu </a:t>
            </a:r>
            <a:r>
              <a:rPr lang="cs-CZ" sz="1900" b="0" i="0" u="none" strike="noStrike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Ministerstva obrany, </a:t>
            </a:r>
            <a:r>
              <a:rPr lang="cs-CZ"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</a:t>
            </a:r>
            <a:r>
              <a:rPr lang="pl-PL"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přestupek lze uložit pokutu do</a:t>
            </a:r>
            <a:r>
              <a:rPr lang="cs-CZ" sz="1900" b="0" i="0" u="none" strike="noStrike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900" b="0" i="0" u="none" strike="noStrike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100 000 Kč</a:t>
            </a:r>
            <a:r>
              <a:rPr lang="cs-CZ"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cs-CZ" sz="1900" b="0" i="0" u="none" strike="noStrike" baseline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965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432A001-BA7A-0B4F-51B2-2AC998DDC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220070"/>
          </a:xfrm>
        </p:spPr>
        <p:txBody>
          <a:bodyPr anchor="ctr">
            <a:normAutofit/>
          </a:bodyPr>
          <a:lstStyle/>
          <a:p>
            <a:r>
              <a:rPr lang="cs-CZ" sz="4800" b="1" i="0" dirty="0">
                <a:effectLst/>
                <a:latin typeface="Open Sans" panose="020B0606030504020204" pitchFamily="34" charset="0"/>
              </a:rPr>
              <a:t>Veřejné pohřebiště</a:t>
            </a:r>
            <a:endParaRPr lang="cs-CZ" sz="48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DAB8F0-20E2-7205-05A5-E4C247D10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508069"/>
            <a:ext cx="10346268" cy="3892725"/>
          </a:xfrm>
        </p:spPr>
        <p:txBody>
          <a:bodyPr anchor="ctr"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b="0" i="0" dirty="0">
                <a:effectLst/>
                <a:latin typeface="Open Sans" panose="020B0606030504020204" pitchFamily="34" charset="0"/>
              </a:rPr>
              <a:t>Lze zřídit jen na pozemku ve vlastnictví provozovatele – na základě rozhodnutí o změně využití území </a:t>
            </a:r>
            <a:r>
              <a:rPr lang="cs-CZ" sz="1600" dirty="0">
                <a:latin typeface="Open Sans" panose="020B0606030504020204" pitchFamily="34" charset="0"/>
              </a:rPr>
              <a:t>      </a:t>
            </a:r>
            <a:r>
              <a:rPr lang="cs-CZ" sz="1600" b="0" i="0" dirty="0">
                <a:effectLst/>
                <a:latin typeface="Open Sans" panose="020B0606030504020204" pitchFamily="34" charset="0"/>
              </a:rPr>
              <a:t>(§ 80 zákona č. 183/2006 Sb., stavební zákon) + povolení stavby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cs-CZ" sz="1400" b="0" i="0" dirty="0">
                <a:effectLst/>
                <a:latin typeface="Open Sans" panose="020B0606030504020204" pitchFamily="34" charset="0"/>
              </a:rPr>
              <a:t>Dotčenými orgány jsou krajská hygienická stanice, obecní úřad obce s rozšířenou působností, vodoprávní úřad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cs-CZ" sz="1400" b="0" i="0" dirty="0">
                <a:effectLst/>
                <a:latin typeface="Open Sans" panose="020B0606030504020204" pitchFamily="34" charset="0"/>
              </a:rPr>
              <a:t>Pokud i zřizování hrobů a hrobek – nutnost hydrogeologického průzkumu – vhodnost pozemku k takovému využití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b="0" i="0" dirty="0">
                <a:effectLst/>
                <a:latin typeface="Open Sans" panose="020B0606030504020204" pitchFamily="34" charset="0"/>
              </a:rPr>
              <a:t>Provozování je službou ve veřejném zájmu – provozuje obec v samostatné působnosti (nebo registrovaná církev/náboženská společnost)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cs-CZ" sz="1400" b="0" i="0" dirty="0">
                <a:effectLst/>
                <a:latin typeface="Open Sans" panose="020B0606030504020204" pitchFamily="34" charset="0"/>
              </a:rPr>
              <a:t>Pokud obec nemůže zajistit – nutnost dohody s jiným provozovatelem pohřebiště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cs-CZ" sz="1400" b="0" i="0" dirty="0">
                <a:effectLst/>
                <a:latin typeface="Open Sans" panose="020B0606030504020204" pitchFamily="34" charset="0"/>
              </a:rPr>
              <a:t>Zahrnuje zejména výkopové práce v souvislosti s pohřbením a exhumací, správu, údržbu, pronájem hrobových míst, vedení evidence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cs-CZ" sz="1400" b="0" i="0" dirty="0">
                <a:effectLst/>
                <a:latin typeface="Open Sans" panose="020B0606030504020204" pitchFamily="34" charset="0"/>
              </a:rPr>
              <a:t>K provozování veřejného pohřebiště a změnám řádu veřejného pohřebiště je třeba souhlas krajského úřadu</a:t>
            </a:r>
            <a:endParaRPr lang="cs-CZ" sz="1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874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1CDA71-94AD-632E-E346-44AB01104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738231"/>
            <a:ext cx="9236700" cy="612398"/>
          </a:xfrm>
        </p:spPr>
        <p:txBody>
          <a:bodyPr anchor="b">
            <a:normAutofit/>
          </a:bodyPr>
          <a:lstStyle/>
          <a:p>
            <a:r>
              <a:rPr lang="cs-CZ" sz="3200" b="1" i="0" dirty="0">
                <a:effectLst/>
                <a:latin typeface="Open Sans" panose="020B0606030504020204" pitchFamily="34" charset="0"/>
              </a:rPr>
              <a:t>Řád veřejného pohřebiště </a:t>
            </a:r>
            <a:endParaRPr lang="cs-CZ" sz="3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4AF510-9A90-D899-4B96-4FE265BF4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59" y="2203079"/>
            <a:ext cx="11261491" cy="4477639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400" b="0" i="0" dirty="0">
                <a:effectLst/>
                <a:latin typeface="Open Sans" panose="020B0606030504020204" pitchFamily="34" charset="0"/>
              </a:rPr>
              <a:t>Upraven v § 19 zákona o pohřebnictví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400" b="0" i="0" dirty="0">
                <a:effectLst/>
                <a:latin typeface="Open Sans" panose="020B0606030504020204" pitchFamily="34" charset="0"/>
              </a:rPr>
              <a:t>Nutné zveřejnit na místě obvyklém pro dané pohřebiště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400" b="0" i="0" dirty="0">
                <a:effectLst/>
                <a:latin typeface="Open Sans" panose="020B0606030504020204" pitchFamily="34" charset="0"/>
              </a:rPr>
              <a:t>Upravuje (§ 19 odst. 2 zákona o pohřebnictví) - například:</a:t>
            </a:r>
          </a:p>
          <a:p>
            <a:pPr lvl="1"/>
            <a:r>
              <a:rPr lang="cs-CZ" sz="1200" b="0" i="0" dirty="0">
                <a:effectLst/>
                <a:latin typeface="Open Sans" panose="020B0606030504020204" pitchFamily="34" charset="0"/>
              </a:rPr>
              <a:t>Podmínky pro sjednání nájmu hrobového místa</a:t>
            </a:r>
          </a:p>
          <a:p>
            <a:pPr lvl="1"/>
            <a:r>
              <a:rPr lang="cs-CZ" sz="1200" b="0" i="0" dirty="0">
                <a:effectLst/>
                <a:latin typeface="Open Sans" panose="020B0606030504020204" pitchFamily="34" charset="0"/>
              </a:rPr>
              <a:t>Rozsah poskytovaných služeb, stanovená druhů konečných rakví</a:t>
            </a:r>
          </a:p>
          <a:p>
            <a:pPr lvl="1"/>
            <a:r>
              <a:rPr lang="cs-CZ" sz="1200" b="0" i="0" dirty="0">
                <a:effectLst/>
                <a:latin typeface="Open Sans" panose="020B0606030504020204" pitchFamily="34" charset="0"/>
              </a:rPr>
              <a:t>Tlecí dobu (jsou-li součástí hroby)</a:t>
            </a:r>
          </a:p>
          <a:p>
            <a:pPr lvl="1"/>
            <a:r>
              <a:rPr lang="cs-CZ" sz="1200" b="0" i="0" dirty="0">
                <a:effectLst/>
                <a:latin typeface="Open Sans" panose="020B0606030504020204" pitchFamily="34" charset="0"/>
              </a:rPr>
              <a:t>Povinnosti nájemců při záměru zřídit hrobku</a:t>
            </a:r>
          </a:p>
          <a:p>
            <a:pPr lvl="1"/>
            <a:r>
              <a:rPr lang="cs-CZ" sz="1200" b="0" i="0" dirty="0">
                <a:effectLst/>
                <a:latin typeface="Open Sans" panose="020B0606030504020204" pitchFamily="34" charset="0"/>
              </a:rPr>
              <a:t>Podmínky pro povolování exhumace</a:t>
            </a:r>
          </a:p>
          <a:p>
            <a:pPr lvl="1"/>
            <a:r>
              <a:rPr lang="cs-CZ" sz="1200" b="0" i="0" dirty="0">
                <a:effectLst/>
                <a:latin typeface="Open Sans" panose="020B0606030504020204" pitchFamily="34" charset="0"/>
              </a:rPr>
              <a:t>Povinnosti návštěvníků v souvislosti s pořádkem a zachováním důstojnosti</a:t>
            </a:r>
          </a:p>
          <a:p>
            <a:pPr lvl="1"/>
            <a:r>
              <a:rPr lang="cs-CZ" sz="1200" b="0" i="0" dirty="0">
                <a:effectLst/>
                <a:latin typeface="Open Sans" panose="020B0606030504020204" pitchFamily="34" charset="0"/>
              </a:rPr>
              <a:t>Pravidla pro užívání zařízení veřejného pohřebiště</a:t>
            </a:r>
          </a:p>
          <a:p>
            <a:pPr lvl="1"/>
            <a:r>
              <a:rPr lang="cs-CZ" sz="1200" b="0" i="0" dirty="0">
                <a:effectLst/>
                <a:latin typeface="Open Sans" panose="020B0606030504020204" pitchFamily="34" charset="0"/>
              </a:rPr>
              <a:t>Povinnosti provozovatele, nájemce hrobového místa, dalších osob</a:t>
            </a:r>
          </a:p>
          <a:p>
            <a:pPr lvl="1"/>
            <a:r>
              <a:rPr lang="cs-CZ" sz="1200" b="0" i="0" dirty="0">
                <a:effectLst/>
                <a:latin typeface="Open Sans" panose="020B0606030504020204" pitchFamily="34" charset="0"/>
              </a:rPr>
              <a:t>Dobu, po kterou je pohřebiště zpřístupněno návštěvníkům</a:t>
            </a:r>
          </a:p>
          <a:p>
            <a:pPr lvl="1"/>
            <a:r>
              <a:rPr lang="cs-CZ" sz="1200" b="0" i="0" dirty="0">
                <a:effectLst/>
                <a:latin typeface="Open Sans" panose="020B0606030504020204" pitchFamily="34" charset="0"/>
              </a:rPr>
              <a:t>Podmínky pro dohled nad provozovatelem pohřební služby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400" b="0" i="0" dirty="0">
                <a:effectLst/>
                <a:latin typeface="Open Sans" panose="020B0606030504020204" pitchFamily="34" charset="0"/>
              </a:rPr>
              <a:t>Vydává zastupitelstvo obce – v samostatné působnosti - § 84 odst. 2 písm. y) zákona o obcích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600" dirty="0"/>
          </a:p>
        </p:txBody>
      </p:sp>
    </p:spTree>
    <p:extLst>
      <p:ext uri="{BB962C8B-B14F-4D97-AF65-F5344CB8AC3E}">
        <p14:creationId xmlns:p14="http://schemas.microsoft.com/office/powerpoint/2010/main" val="209272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4BF5B3D-4F8C-3BBE-32FA-B0774863F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3800" b="1" i="0">
                <a:effectLst/>
                <a:latin typeface="Open Sans" panose="020B0606030504020204" pitchFamily="34" charset="0"/>
              </a:rPr>
              <a:t>Povinnosti provozovatele pohřebiště</a:t>
            </a:r>
            <a:endParaRPr lang="cs-CZ" sz="38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FA613D-2414-DEA7-6ECD-24BC0F38E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800" b="0" i="0" dirty="0">
                <a:effectLst/>
                <a:latin typeface="Open Sans" panose="020B0606030504020204" pitchFamily="34" charset="0"/>
              </a:rPr>
              <a:t>Povinnosti provozovatele pohřebiště (§ 20 zákona o pohřebnictví):</a:t>
            </a:r>
          </a:p>
          <a:p>
            <a:pPr lvl="1"/>
            <a:r>
              <a:rPr lang="cs-CZ" sz="1600" b="0" i="0" dirty="0">
                <a:effectLst/>
                <a:latin typeface="Open Sans" panose="020B0606030504020204" pitchFamily="34" charset="0"/>
              </a:rPr>
              <a:t>Do hrobu/hrobky pohřbívat pouze lidské pozůstatky/ostatky</a:t>
            </a:r>
          </a:p>
          <a:p>
            <a:pPr lvl="1"/>
            <a:r>
              <a:rPr lang="cs-CZ" sz="1600" b="0" i="0" dirty="0">
                <a:effectLst/>
                <a:latin typeface="Open Sans" panose="020B0606030504020204" pitchFamily="34" charset="0"/>
              </a:rPr>
              <a:t>Provozovat pohřebiště v souladu s řádem veřejného pohřebiště a zákonem</a:t>
            </a:r>
          </a:p>
          <a:p>
            <a:pPr lvl="1"/>
            <a:r>
              <a:rPr lang="cs-CZ" sz="1600" b="0" i="0" dirty="0">
                <a:effectLst/>
                <a:latin typeface="Open Sans" panose="020B0606030504020204" pitchFamily="34" charset="0"/>
              </a:rPr>
              <a:t>Nechovat se při kontaktu s pozůstalými necitlivě</a:t>
            </a:r>
          </a:p>
          <a:p>
            <a:pPr lvl="1"/>
            <a:r>
              <a:rPr lang="cs-CZ" sz="1600" b="0" i="0" dirty="0">
                <a:effectLst/>
                <a:latin typeface="Open Sans" panose="020B0606030504020204" pitchFamily="34" charset="0"/>
              </a:rPr>
              <a:t>Vést evidenci související s provozováním veřejného pohřebiště, </a:t>
            </a:r>
            <a:r>
              <a:rPr lang="cs-CZ" sz="1600" b="0" i="0" dirty="0" err="1">
                <a:effectLst/>
                <a:latin typeface="Open Sans" panose="020B0606030504020204" pitchFamily="34" charset="0"/>
              </a:rPr>
              <a:t>vypraviteli</a:t>
            </a:r>
            <a:r>
              <a:rPr lang="cs-CZ" sz="1600" b="0" i="0" dirty="0">
                <a:effectLst/>
                <a:latin typeface="Open Sans" panose="020B0606030504020204" pitchFamily="34" charset="0"/>
              </a:rPr>
              <a:t> pohřbu vystavit doklad o pohřbení</a:t>
            </a:r>
          </a:p>
          <a:p>
            <a:pPr lvl="1"/>
            <a:r>
              <a:rPr lang="cs-CZ" sz="1600" b="0" i="0" dirty="0">
                <a:effectLst/>
                <a:latin typeface="Open Sans" panose="020B0606030504020204" pitchFamily="34" charset="0"/>
              </a:rPr>
              <a:t>V případě, že lidské ostatky nejsou ani po uplynutí tlecí doby zetlelé – zajistit stanovit novou tlecí dobu (po stanovisku krajské hygienické stanice)</a:t>
            </a:r>
          </a:p>
          <a:p>
            <a:pPr lvl="1"/>
            <a:r>
              <a:rPr lang="cs-CZ" sz="1600" b="0" i="0" dirty="0">
                <a:effectLst/>
                <a:latin typeface="Open Sans" panose="020B0606030504020204" pitchFamily="34" charset="0"/>
              </a:rPr>
              <a:t>Informovat o zákazu pohřbívání</a:t>
            </a:r>
          </a:p>
          <a:p>
            <a:pPr lvl="1"/>
            <a:r>
              <a:rPr lang="cs-CZ" sz="1600" b="0" i="0" dirty="0">
                <a:effectLst/>
                <a:latin typeface="Open Sans" panose="020B0606030504020204" pitchFamily="34" charset="0"/>
              </a:rPr>
              <a:t>Umožnit pohřbení </a:t>
            </a:r>
            <a:r>
              <a:rPr lang="cs-CZ" sz="1300" b="0" i="0" dirty="0">
                <a:effectLst/>
                <a:latin typeface="Open Sans" panose="020B0606030504020204" pitchFamily="34" charset="0"/>
              </a:rPr>
              <a:t>provozovateli pohřební služby nebo </a:t>
            </a:r>
            <a:r>
              <a:rPr lang="cs-CZ" sz="1300" b="0" i="0" dirty="0" err="1">
                <a:effectLst/>
                <a:latin typeface="Open Sans" panose="020B0606030504020204" pitchFamily="34" charset="0"/>
              </a:rPr>
              <a:t>vypraviteli</a:t>
            </a:r>
            <a:r>
              <a:rPr lang="cs-CZ" sz="1300" b="0" i="0" dirty="0">
                <a:effectLst/>
                <a:latin typeface="Open Sans" panose="020B0606030504020204" pitchFamily="34" charset="0"/>
              </a:rPr>
              <a:t> pohřbu</a:t>
            </a: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2087062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EF5CB51-DEEC-E867-9D91-0673382A0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4000" b="1" i="0" dirty="0">
                <a:effectLst/>
                <a:latin typeface="Open Sans" panose="020B0606030504020204" pitchFamily="34" charset="0"/>
              </a:rPr>
              <a:t>Evidence</a:t>
            </a:r>
            <a:endParaRPr lang="cs-CZ" sz="40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A3FC29-D86A-1BFE-0B29-A99707BB2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38" y="2407640"/>
            <a:ext cx="10143668" cy="3875714"/>
          </a:xfrm>
        </p:spPr>
        <p:txBody>
          <a:bodyPr anchor="ctr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800" b="1" i="0" dirty="0">
                <a:effectLst/>
                <a:latin typeface="Open Sans" panose="020B0606030504020204" pitchFamily="34" charset="0"/>
              </a:rPr>
              <a:t>Vést evidenci – jedna z povinností provozovatele pohřebiště </a:t>
            </a:r>
            <a:endParaRPr lang="cs-CZ" sz="1800" i="1" dirty="0">
              <a:solidFill>
                <a:schemeClr val="accent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Obsahuje:</a:t>
            </a:r>
            <a:endParaRPr lang="cs-CZ" sz="1800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cs-CZ" sz="16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Jméno, popřípadě jména, a příjmení zemřelých, jejichž lidské ostatky jsou na pohřebišti uloženy</a:t>
            </a:r>
          </a:p>
          <a:p>
            <a:pPr lvl="1"/>
            <a:r>
              <a:rPr lang="cs-CZ" sz="16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Místo a datum narození a úmrtí (pokud jsou známy)</a:t>
            </a:r>
          </a:p>
          <a:p>
            <a:pPr lvl="1"/>
            <a:r>
              <a:rPr lang="cs-CZ" sz="16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Údaje o jiných lidských pozůstatcích</a:t>
            </a:r>
          </a:p>
          <a:p>
            <a:pPr lvl="1"/>
            <a:r>
              <a:rPr lang="cs-CZ" sz="16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Datum uložení lidských pozůstatků/ostatků, jejich exhumace, určení hrobového místa, hloubka pohřbení, druh rakve (vložky, transportního vaku), druh a číslo urny (v případě vsypu i místo uložení)</a:t>
            </a:r>
          </a:p>
          <a:p>
            <a:pPr lvl="1"/>
            <a:r>
              <a:rPr lang="cs-CZ" sz="16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Záznam o nebezpečné nemoci</a:t>
            </a:r>
          </a:p>
          <a:p>
            <a:pPr lvl="1"/>
            <a:r>
              <a:rPr lang="cs-CZ" sz="16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Identifikaci nájemce hrobového místa, datum uzavření nájemní smlouvy, dobu trvání, změny</a:t>
            </a:r>
          </a:p>
          <a:p>
            <a:pPr lvl="1"/>
            <a:r>
              <a:rPr lang="cs-CZ" sz="16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Údaje o hrobce, náhrobku, dalšího zařízení hrobového místa, údaje o vlastníku</a:t>
            </a:r>
          </a:p>
          <a:p>
            <a:pPr lvl="1"/>
            <a:r>
              <a:rPr lang="cs-CZ" sz="16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Údaje o skutečnosti nedostatečné tlecí doby</a:t>
            </a:r>
          </a:p>
          <a:p>
            <a:pPr lvl="1"/>
            <a:r>
              <a:rPr lang="cs-CZ" sz="16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Údaje o zákazu pohřbívání</a:t>
            </a:r>
          </a:p>
          <a:p>
            <a:pPr lvl="1"/>
            <a:r>
              <a:rPr lang="cs-CZ" sz="16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Další údaje při rušení pohřebiště</a:t>
            </a:r>
          </a:p>
          <a:p>
            <a:pPr lvl="1"/>
            <a:r>
              <a:rPr lang="cs-CZ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Evidenci související s provozováním veřejného pohřebiště je třeba vést ve formě svázané knihy, nebo v elektronické podobě s roční frekvencí výtisku a jeho svázáním.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000" b="0" i="0" dirty="0"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374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3BBE9CA-A1A6-7047-D35B-81237FCDE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294" y="486184"/>
            <a:ext cx="539723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3600" b="1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 evidence </a:t>
            </a:r>
            <a:endParaRPr lang="cs-CZ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C79B2DF4-9DED-56F6-6513-E8705F191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53" y="598677"/>
            <a:ext cx="3958563" cy="2733294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Zástupný obsah 16">
            <a:extLst>
              <a:ext uri="{FF2B5EF4-FFF2-40B4-BE49-F238E27FC236}">
                <a16:creationId xmlns:a16="http://schemas.microsoft.com/office/drawing/2014/main" id="{C529BD6D-5EBE-8E98-3829-9743933327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8353" y="3526029"/>
            <a:ext cx="3804991" cy="2733293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2D024851-14B4-A501-CB0D-01FA739953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51294" y="1946684"/>
            <a:ext cx="5397237" cy="435133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i="0" dirty="0">
                <a:effectLst/>
                <a:latin typeface="Open Sans" panose="020B0606030504020204" pitchFamily="34" charset="0"/>
              </a:rPr>
              <a:t>Evidence je vedena průkazně, pravdivě a čitelně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0" i="0" dirty="0">
                <a:effectLst/>
                <a:latin typeface="Open Sans" panose="020B0606030504020204" pitchFamily="34" charset="0"/>
              </a:rPr>
              <a:t>Forma svázané knihy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0" i="0" dirty="0">
                <a:effectLst/>
                <a:latin typeface="Open Sans" panose="020B0606030504020204" pitchFamily="34" charset="0"/>
              </a:rPr>
              <a:t>Pokud je vedena elektronicky – lze postupovat tak, že je evidence vytištěna a svázána</a:t>
            </a:r>
          </a:p>
          <a:p>
            <a:r>
              <a:rPr lang="cs-CZ" sz="1200" b="0" i="0" dirty="0">
                <a:effectLst/>
                <a:latin typeface="Open Sans" panose="020B0606030504020204" pitchFamily="34" charset="0"/>
              </a:rPr>
              <a:t>Podle názoru Ministerstva pro místní rozvoj ( pokud je evidence vedena v elektronické formě tisknout vázanou knihu ve frekvenci jednou až dvakrát ročně) </a:t>
            </a:r>
            <a:br>
              <a:rPr lang="cs-CZ" sz="1200" dirty="0"/>
            </a:br>
            <a:endParaRPr lang="cs-CZ" sz="1200" dirty="0"/>
          </a:p>
          <a:p>
            <a:r>
              <a:rPr lang="cs-CZ" sz="1200" dirty="0"/>
              <a:t>Hřbitovní kniha na 200 hrobových míst</a:t>
            </a:r>
            <a:endParaRPr lang="en-US" sz="1200" dirty="0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05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60CE8C0-CAA6-136C-EABE-B307463F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 b="1" i="0">
                <a:effectLst/>
                <a:latin typeface="Open Sans" panose="020B0606030504020204" pitchFamily="34" charset="0"/>
              </a:rPr>
              <a:t>Tlecí doba</a:t>
            </a:r>
            <a:endParaRPr lang="cs-CZ" sz="5400" b="1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8CA512-612E-58D7-3869-CEC4D220F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300" b="0" i="0">
                <a:effectLst/>
                <a:latin typeface="Open Sans" panose="020B0606030504020204" pitchFamily="34" charset="0"/>
              </a:rPr>
              <a:t>Doba, po kterou musí nezpopelněné ostatky musí být uloženy v hrobě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300" b="0" i="0">
                <a:effectLst/>
                <a:latin typeface="Open Sans" panose="020B0606030504020204" pitchFamily="34" charset="0"/>
              </a:rPr>
              <a:t>Musí trvat minimálně 10 let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300" b="0" i="0">
                <a:effectLst/>
                <a:latin typeface="Open Sans" panose="020B0606030504020204" pitchFamily="34" charset="0"/>
              </a:rPr>
              <a:t>Konkrétní tlecí dobu stanovuje provozovatel pohřebiště v řádu veřejného pohřebiště podle:</a:t>
            </a:r>
          </a:p>
          <a:p>
            <a:pPr lvl="1">
              <a:spcAft>
                <a:spcPts val="600"/>
              </a:spcAft>
            </a:pPr>
            <a:r>
              <a:rPr lang="cs-CZ" sz="1300" b="0" i="0">
                <a:effectLst/>
                <a:latin typeface="Open Sans" panose="020B0606030504020204" pitchFamily="34" charset="0"/>
              </a:rPr>
              <a:t>Hydrogeologického průzkumu</a:t>
            </a:r>
          </a:p>
          <a:p>
            <a:pPr lvl="1">
              <a:spcAft>
                <a:spcPts val="600"/>
              </a:spcAft>
            </a:pPr>
            <a:r>
              <a:rPr lang="cs-CZ" sz="1300" b="0" i="0">
                <a:effectLst/>
                <a:latin typeface="Open Sans" panose="020B0606030504020204" pitchFamily="34" charset="0"/>
              </a:rPr>
              <a:t>Stanoviska krajské hygienické stanice</a:t>
            </a:r>
          </a:p>
          <a:p>
            <a:pPr lvl="1">
              <a:spcAft>
                <a:spcPts val="600"/>
              </a:spcAft>
            </a:pPr>
            <a:r>
              <a:rPr lang="cs-CZ" sz="1300" b="0" i="0">
                <a:effectLst/>
                <a:latin typeface="Open Sans" panose="020B0606030504020204" pitchFamily="34" charset="0"/>
              </a:rPr>
              <a:t>Místních zvyklostí</a:t>
            </a:r>
          </a:p>
          <a:p>
            <a:pPr lvl="1">
              <a:spcAft>
                <a:spcPts val="600"/>
              </a:spcAft>
            </a:pPr>
            <a:r>
              <a:rPr lang="cs-CZ" sz="1300" b="0" i="0">
                <a:effectLst/>
                <a:latin typeface="Open Sans" panose="020B0606030504020204" pitchFamily="34" charset="0"/>
              </a:rPr>
              <a:t>Se zřetelem na ke složení půdy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300" b="0" i="0">
                <a:effectLst/>
                <a:latin typeface="Open Sans" panose="020B0606030504020204" pitchFamily="34" charset="0"/>
              </a:rPr>
              <a:t>Pokud ani po uplynutí stanovené doby nejsou ostatky zetlelé – povinnost provozovatele zajistit podklady pro stanovení nové tlecí doby, navrhnout novou tlecí dobu, stanovisko krajské hygienické stanice a upravit řád veřejného pohřebiště</a:t>
            </a:r>
          </a:p>
          <a:p>
            <a:pPr marL="0" indent="0">
              <a:spcAft>
                <a:spcPts val="600"/>
              </a:spcAft>
              <a:buNone/>
            </a:pPr>
            <a:br>
              <a:rPr lang="cs-CZ" sz="1300"/>
            </a:br>
            <a:endParaRPr lang="cs-CZ" sz="1300"/>
          </a:p>
        </p:txBody>
      </p:sp>
    </p:spTree>
    <p:extLst>
      <p:ext uri="{BB962C8B-B14F-4D97-AF65-F5344CB8AC3E}">
        <p14:creationId xmlns:p14="http://schemas.microsoft.com/office/powerpoint/2010/main" val="32746174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3405</Words>
  <Application>Microsoft Office PowerPoint</Application>
  <PresentationFormat>Širokoúhlá obrazovka</PresentationFormat>
  <Paragraphs>279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Open Sans</vt:lpstr>
      <vt:lpstr>Times New Roman</vt:lpstr>
      <vt:lpstr>Wingdings</vt:lpstr>
      <vt:lpstr>Motiv Office</vt:lpstr>
      <vt:lpstr>POHŘEBNICTVÍ  A  VÁLEČNÉ  HROBY</vt:lpstr>
      <vt:lpstr>Právní předpisy</vt:lpstr>
      <vt:lpstr>Pohřebiště  Veřejná a neveřejná pohřebiště</vt:lpstr>
      <vt:lpstr>Veřejné pohřebiště</vt:lpstr>
      <vt:lpstr>Řád veřejného pohřebiště </vt:lpstr>
      <vt:lpstr>Povinnosti provozovatele pohřebiště</vt:lpstr>
      <vt:lpstr>Evidence</vt:lpstr>
      <vt:lpstr>Forma evidence </vt:lpstr>
      <vt:lpstr>Tlecí doba</vt:lpstr>
      <vt:lpstr>Ukládání pozůstatků </vt:lpstr>
      <vt:lpstr>Ukládání pozůstatků </vt:lpstr>
      <vt:lpstr>Exhumace </vt:lpstr>
      <vt:lpstr>Zákaz pohřbívání </vt:lpstr>
      <vt:lpstr>Nájem hrobového místa</vt:lpstr>
      <vt:lpstr>Nájem hrobového místa</vt:lpstr>
      <vt:lpstr>Zrušení veřejného pohřebiště</vt:lpstr>
      <vt:lpstr>Dozor, přestupky</vt:lpstr>
      <vt:lpstr> Zajištění pohřbu obcí</vt:lpstr>
      <vt:lpstr>Sociální pohřby  (pohřbení slušným způsobem podle místních zvyklostí)</vt:lpstr>
      <vt:lpstr>Povinnost obce zajistit pohřbení</vt:lpstr>
      <vt:lpstr>Kdy musí obec zajistit pohřeb</vt:lpstr>
      <vt:lpstr>Způsob provedení pohřbu</vt:lpstr>
      <vt:lpstr>Způsoby pohřbení</vt:lpstr>
      <vt:lpstr>Jaké způsoby pohřbení je možné využít</vt:lpstr>
      <vt:lpstr>Pohřeb mrtvě narozeného dítěte</vt:lpstr>
      <vt:lpstr>Náklady pohřbení</vt:lpstr>
      <vt:lpstr> Náklady pohřbení</vt:lpstr>
      <vt:lpstr> Náhrada nákladů pohřbení</vt:lpstr>
      <vt:lpstr>Zvláštní povinnosti v případě veřejného zájmu</vt:lpstr>
      <vt:lpstr>Vydání urny po provedení pohřbu</vt:lpstr>
      <vt:lpstr>VÁLEČNÉ HROBY</vt:lpstr>
      <vt:lpstr>Válečný hrob</vt:lpstr>
      <vt:lpstr>Válečný hrob</vt:lpstr>
      <vt:lpstr>Evidence válečných hrobů</vt:lpstr>
      <vt:lpstr>Péče o válečné hroby</vt:lpstr>
      <vt:lpstr>Přemístění, zřízení nebo zrušení válečného hrobu</vt:lpstr>
      <vt:lpstr>Přestupky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POHŘEBNICTVÍ  A  VÁLEČNÉ  HROBY</dc:title>
  <dc:creator>Krombholzová Aneta</dc:creator>
  <cp:lastModifiedBy>Krombholzová Aneta</cp:lastModifiedBy>
  <cp:revision>18</cp:revision>
  <dcterms:created xsi:type="dcterms:W3CDTF">2023-02-07T08:02:31Z</dcterms:created>
  <dcterms:modified xsi:type="dcterms:W3CDTF">2023-02-07T18:24:42Z</dcterms:modified>
</cp:coreProperties>
</file>