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Montserrat"/>
      <p:regular r:id="rId29"/>
      <p:bold r:id="rId30"/>
      <p:italic r:id="rId31"/>
      <p:boldItalic r:id="rId32"/>
    </p:embeddedFont>
    <p:embeddedFont>
      <p:font typeface="Source Code Pro"/>
      <p:regular r:id="rId33"/>
      <p:bold r:id="rId34"/>
      <p:italic r:id="rId35"/>
      <p:boldItalic r:id="rId36"/>
    </p:embeddedFont>
    <p:embeddedFont>
      <p:font typeface="Oswald"/>
      <p:regular r:id="rId37"/>
      <p:bold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italic.fntdata"/><Relationship Id="rId30" Type="http://schemas.openxmlformats.org/officeDocument/2006/relationships/font" Target="fonts/Montserrat-bold.fntdata"/><Relationship Id="rId11" Type="http://schemas.openxmlformats.org/officeDocument/2006/relationships/slide" Target="slides/slide6.xml"/><Relationship Id="rId33" Type="http://schemas.openxmlformats.org/officeDocument/2006/relationships/font" Target="fonts/SourceCodePro-regular.fntdata"/><Relationship Id="rId10" Type="http://schemas.openxmlformats.org/officeDocument/2006/relationships/slide" Target="slides/slide5.xml"/><Relationship Id="rId32" Type="http://schemas.openxmlformats.org/officeDocument/2006/relationships/font" Target="fonts/Montserrat-boldItalic.fntdata"/><Relationship Id="rId13" Type="http://schemas.openxmlformats.org/officeDocument/2006/relationships/slide" Target="slides/slide8.xml"/><Relationship Id="rId35" Type="http://schemas.openxmlformats.org/officeDocument/2006/relationships/font" Target="fonts/SourceCodePro-italic.fntdata"/><Relationship Id="rId12" Type="http://schemas.openxmlformats.org/officeDocument/2006/relationships/slide" Target="slides/slide7.xml"/><Relationship Id="rId34" Type="http://schemas.openxmlformats.org/officeDocument/2006/relationships/font" Target="fonts/SourceCodePro-bold.fntdata"/><Relationship Id="rId15" Type="http://schemas.openxmlformats.org/officeDocument/2006/relationships/slide" Target="slides/slide10.xml"/><Relationship Id="rId37" Type="http://schemas.openxmlformats.org/officeDocument/2006/relationships/font" Target="fonts/Oswald-regular.fntdata"/><Relationship Id="rId14" Type="http://schemas.openxmlformats.org/officeDocument/2006/relationships/slide" Target="slides/slide9.xml"/><Relationship Id="rId36" Type="http://schemas.openxmlformats.org/officeDocument/2006/relationships/font" Target="fonts/SourceCodePro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Oswald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95d1f7fc9e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95d1f7fc9e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95d1f7fc9e_0_5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95d1f7fc9e_0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95d1f7fc9e_0_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95d1f7fc9e_0_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95d1f7fc9e_0_5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95d1f7fc9e_0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95d1f7fc9e_0_5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95d1f7fc9e_0_5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95d1f7fc9e_0_5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95d1f7fc9e_0_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95d1f7fc9e_0_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95d1f7fc9e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95d1f7fc9e_0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95d1f7fc9e_0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95d1f7fc9e_0_5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95d1f7fc9e_0_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9c73ef17c3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9c73ef17c3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9c73ef17c3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9c73ef17c3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9c73ef17c3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9c73ef17c3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9c73ef17c3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9c73ef17c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9c73ef17c3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9c73ef17c3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9c73ef17c3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9c73ef17c3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9c98eab44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9c98eab44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95d1f7fc9e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95d1f7fc9e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95d1f7fc9e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95d1f7fc9e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95d1f7fc9e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95d1f7fc9e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95d1f7fc9e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95d1f7fc9e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95d1f7fc9e_0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95d1f7fc9e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95d1f7fc9e_0_4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95d1f7fc9e_0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95d1f7fc9e_0_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95d1f7fc9e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11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7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35" name="Google Shape;35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dern-writer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42.jpg"/><Relationship Id="rId5" Type="http://schemas.openxmlformats.org/officeDocument/2006/relationships/image" Target="../media/image27.jpg"/><Relationship Id="rId6" Type="http://schemas.openxmlformats.org/officeDocument/2006/relationships/image" Target="../media/image2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29.png"/><Relationship Id="rId5" Type="http://schemas.openxmlformats.org/officeDocument/2006/relationships/image" Target="../media/image17.png"/><Relationship Id="rId6" Type="http://schemas.openxmlformats.org/officeDocument/2006/relationships/image" Target="../media/image22.png"/><Relationship Id="rId7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3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Relationship Id="rId4" Type="http://schemas.openxmlformats.org/officeDocument/2006/relationships/image" Target="../media/image28.png"/><Relationship Id="rId5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Relationship Id="rId4" Type="http://schemas.openxmlformats.org/officeDocument/2006/relationships/image" Target="../media/image3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Relationship Id="rId4" Type="http://schemas.openxmlformats.org/officeDocument/2006/relationships/image" Target="../media/image19.png"/><Relationship Id="rId5" Type="http://schemas.openxmlformats.org/officeDocument/2006/relationships/image" Target="../media/image38.jpg"/><Relationship Id="rId6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Relationship Id="rId4" Type="http://schemas.openxmlformats.org/officeDocument/2006/relationships/hyperlink" Target="http://drive.google.com/file/d/1CjPOfPbqNUkzX_rOCEV5YQdJQlCPGkms/view" TargetMode="External"/><Relationship Id="rId5" Type="http://schemas.openxmlformats.org/officeDocument/2006/relationships/image" Target="../media/image2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Relationship Id="rId4" Type="http://schemas.openxmlformats.org/officeDocument/2006/relationships/hyperlink" Target="http://drive.google.com/file/d/1VhJzvwm3z3gvsIhd0zm1lOV9KPylCSh7/view" TargetMode="External"/><Relationship Id="rId5" Type="http://schemas.openxmlformats.org/officeDocument/2006/relationships/image" Target="../media/image2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g"/><Relationship Id="rId4" Type="http://schemas.openxmlformats.org/officeDocument/2006/relationships/hyperlink" Target="http://drive.google.com/file/d/1qUEUJsJSHsLue0ycYCHwVFv0aFUvMtRg/view" TargetMode="External"/><Relationship Id="rId5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g"/><Relationship Id="rId4" Type="http://schemas.openxmlformats.org/officeDocument/2006/relationships/hyperlink" Target="http://drive.google.com/file/d/1RQe3b0ydt7rTpMfh0azBhPf8lnw6Y1ZE/view" TargetMode="External"/><Relationship Id="rId5" Type="http://schemas.openxmlformats.org/officeDocument/2006/relationships/image" Target="../media/image3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g"/><Relationship Id="rId4" Type="http://schemas.openxmlformats.org/officeDocument/2006/relationships/hyperlink" Target="http://drive.google.com/file/d/1At_q8GpTYl4LVtiIqNhV8Alpq_xaLOzo/view" TargetMode="External"/><Relationship Id="rId5" Type="http://schemas.openxmlformats.org/officeDocument/2006/relationships/image" Target="../media/image3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jpg"/><Relationship Id="rId4" Type="http://schemas.openxmlformats.org/officeDocument/2006/relationships/image" Target="../media/image31.png"/><Relationship Id="rId5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g"/><Relationship Id="rId4" Type="http://schemas.openxmlformats.org/officeDocument/2006/relationships/image" Target="../media/image35.png"/><Relationship Id="rId5" Type="http://schemas.openxmlformats.org/officeDocument/2006/relationships/image" Target="../media/image37.png"/><Relationship Id="rId6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41.jp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11.jpg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7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15.png"/><Relationship Id="rId5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9050" y="264550"/>
            <a:ext cx="6446977" cy="444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/>
          <p:nvPr>
            <p:ph type="title"/>
          </p:nvPr>
        </p:nvSpPr>
        <p:spPr>
          <a:xfrm>
            <a:off x="166725" y="1206500"/>
            <a:ext cx="4045200" cy="50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33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Konkrétní využití FandiMatu </a:t>
            </a:r>
            <a:endParaRPr sz="334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b="1" sz="3366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22"/>
          <p:cNvSpPr txBox="1"/>
          <p:nvPr>
            <p:ph idx="1" type="subTitle"/>
          </p:nvPr>
        </p:nvSpPr>
        <p:spPr>
          <a:xfrm>
            <a:off x="261125" y="1313725"/>
            <a:ext cx="4574400" cy="35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02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OBČANÉ/OBČANKY</a:t>
            </a:r>
            <a:r>
              <a:rPr b="1" lang="cs" sz="2020">
                <a:solidFill>
                  <a:srgbClr val="434343"/>
                </a:solidFill>
                <a:highlight>
                  <a:srgbClr val="EEEEEE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2020">
              <a:solidFill>
                <a:srgbClr val="434343"/>
              </a:solidFill>
              <a:highlight>
                <a:srgbClr val="EEEEEE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lidé v nouzi -  lze poptat/vyhledat materiální pomoc pro sebe nebo své blízké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udržitelnost - lze nabídnout věci z druhé ruky, které ještě mohou posloužit někomu jinému 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20">
              <a:solidFill>
                <a:srgbClr val="434343"/>
              </a:solidFill>
              <a:highlight>
                <a:srgbClr val="EEEEEE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75175"/>
            <a:ext cx="2502973" cy="3337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6325" y="1313725"/>
            <a:ext cx="2036775" cy="271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5525" y="2973900"/>
            <a:ext cx="2667025" cy="200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>
            <p:ph type="title"/>
          </p:nvPr>
        </p:nvSpPr>
        <p:spPr>
          <a:xfrm>
            <a:off x="166725" y="1206500"/>
            <a:ext cx="4045200" cy="50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33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Konkrétní využití FandiMatu </a:t>
            </a:r>
            <a:endParaRPr sz="334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b="1" sz="3366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23"/>
          <p:cNvSpPr txBox="1"/>
          <p:nvPr>
            <p:ph idx="1" type="subTitle"/>
          </p:nvPr>
        </p:nvSpPr>
        <p:spPr>
          <a:xfrm>
            <a:off x="191800" y="1313725"/>
            <a:ext cx="4380300" cy="35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02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ÚŘADY</a:t>
            </a:r>
            <a:r>
              <a:rPr b="1" lang="cs" sz="202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202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82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úřad práce, správa soc. zabezpečení, OSPOD  aj.</a:t>
            </a:r>
            <a:endParaRPr b="1" sz="182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2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informování občanů a občanek  o možnosti žádat materiální pomoc na FandiMatu</a:t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potvrzení o situaci klienta/klientky - ověření profilu </a:t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6175" y="364075"/>
            <a:ext cx="1898365" cy="135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6175" y="1830950"/>
            <a:ext cx="3185802" cy="10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6100" y="3213500"/>
            <a:ext cx="2143125" cy="1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03313" y="3155775"/>
            <a:ext cx="1807375" cy="120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/>
          <p:nvPr>
            <p:ph type="title"/>
          </p:nvPr>
        </p:nvSpPr>
        <p:spPr>
          <a:xfrm>
            <a:off x="166725" y="1206500"/>
            <a:ext cx="4045200" cy="50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33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Konkrétní využití FandiMatu </a:t>
            </a:r>
            <a:endParaRPr sz="334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b="1" sz="3366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p24"/>
          <p:cNvSpPr txBox="1"/>
          <p:nvPr>
            <p:ph idx="1" type="subTitle"/>
          </p:nvPr>
        </p:nvSpPr>
        <p:spPr>
          <a:xfrm>
            <a:off x="261125" y="1313725"/>
            <a:ext cx="4574400" cy="35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5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MĚSTA/OBCE </a:t>
            </a:r>
            <a:endParaRPr b="1" sz="215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20">
              <a:solidFill>
                <a:srgbClr val="434343"/>
              </a:solidFill>
              <a:highlight>
                <a:srgbClr val="EEEEEE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informování občanů/občanek o možnosti žádat/nabízet materiální pomoc (letáky, web, newslettery)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nabídka věcí, které obec již nepotřebuje, někomu mohou posloužit 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informace o vyhlášených sbírkách (sbírka pro konkrétní rodinu z obce) 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zadání poptávky v případě přírodních katastrof (okamžitá informovanost o potřebě konkrétní materiální pomoci v dané lokalitě) 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20">
              <a:solidFill>
                <a:srgbClr val="434343"/>
              </a:solidFill>
              <a:highlight>
                <a:srgbClr val="EEEEEE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1" name="Google Shape;15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7925" y="152400"/>
            <a:ext cx="342425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/>
          <p:nvPr>
            <p:ph type="title"/>
          </p:nvPr>
        </p:nvSpPr>
        <p:spPr>
          <a:xfrm>
            <a:off x="166725" y="1206500"/>
            <a:ext cx="4045200" cy="50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33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Konkrétní využití FandiMatu </a:t>
            </a:r>
            <a:endParaRPr sz="334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b="1" sz="3366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25"/>
          <p:cNvSpPr txBox="1"/>
          <p:nvPr>
            <p:ph idx="1" type="subTitle"/>
          </p:nvPr>
        </p:nvSpPr>
        <p:spPr>
          <a:xfrm>
            <a:off x="166725" y="1292550"/>
            <a:ext cx="4172400" cy="35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02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FIRMY</a:t>
            </a:r>
            <a:endParaRPr b="1" sz="202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2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2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platforma pro nabídku tzv. nadbytků, které firmy mohou darovat</a:t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udržitelnost - méně odpadu - věci žijí další život</a:t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CSR aktivity - firemní sbírky - vyhledání lidí v nouzi, kterým lze v rámci firmy pomáhat </a:t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3100" y="430688"/>
            <a:ext cx="2746025" cy="205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3100" y="2571749"/>
            <a:ext cx="2821550" cy="2116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/>
          <p:nvPr>
            <p:ph type="title"/>
          </p:nvPr>
        </p:nvSpPr>
        <p:spPr>
          <a:xfrm>
            <a:off x="166725" y="1206500"/>
            <a:ext cx="4045200" cy="50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33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Konkrétní využití FandiMatu </a:t>
            </a:r>
            <a:endParaRPr sz="334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b="1" sz="3366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26"/>
          <p:cNvSpPr txBox="1"/>
          <p:nvPr>
            <p:ph idx="1" type="subTitle"/>
          </p:nvPr>
        </p:nvSpPr>
        <p:spPr>
          <a:xfrm>
            <a:off x="166725" y="1313725"/>
            <a:ext cx="4574400" cy="35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02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ORGANIZACE/SPOLKY</a:t>
            </a:r>
            <a:endParaRPr b="1" sz="202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02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azylové domy, domovy pro seniory, dětské domovy</a:t>
            </a:r>
            <a:r>
              <a:rPr b="1" lang="cs" sz="202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202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20">
              <a:solidFill>
                <a:srgbClr val="434343"/>
              </a:solidFill>
              <a:highlight>
                <a:srgbClr val="EEEEEE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pomoc pro klienty/ky</a:t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materiální pomoc pro potřeby organizace</a:t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(věci pro činnost organizace, nábytek pro vybavení prostor, kancelářské vybavení, dezinfekční prostředky, pomůcky, apod.)</a:t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marketingové účely - prezentace organizace </a:t>
            </a:r>
            <a:r>
              <a:rPr lang="cs" sz="16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(informace o činnosti, otevírací doba, logo) </a:t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9275" y="495599"/>
            <a:ext cx="4283223" cy="212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9050" y="2918200"/>
            <a:ext cx="4237952" cy="186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/>
          <p:nvPr>
            <p:ph type="title"/>
          </p:nvPr>
        </p:nvSpPr>
        <p:spPr>
          <a:xfrm>
            <a:off x="112125" y="334675"/>
            <a:ext cx="6044400" cy="111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3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čem všem se dá na FandiMatu informovat?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7"/>
          <p:cNvSpPr txBox="1"/>
          <p:nvPr/>
        </p:nvSpPr>
        <p:spPr>
          <a:xfrm>
            <a:off x="242125" y="1610750"/>
            <a:ext cx="4491300" cy="25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občanské materiální sbírky na pomoc lidem v tíživé životní situaci</a:t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aktivity měst, institucí, úřadů, organizací </a:t>
            </a:r>
            <a:r>
              <a:rPr lang="cs" sz="15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vztahující</a:t>
            </a:r>
            <a:r>
              <a:rPr lang="cs" sz="15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se k </a:t>
            </a:r>
            <a:r>
              <a:rPr lang="cs" sz="15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materiální</a:t>
            </a:r>
            <a:r>
              <a:rPr lang="cs" sz="15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pomoci</a:t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příklady:</a:t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bazárky ve školkách, materiální podpora konkrétního člověka v nouzi - veřejná sbírka pro Ukrajinu,, materiální sbírky např. sportovní dětský kroužek poptává sportovní vybavení pro děti, sokol/skaut by uvítal společenské hry do klubovny, knihovna nabízí zdarma knihy, úřad nabízí roušky  apod.</a:t>
            </a:r>
            <a:endParaRPr sz="15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3599" y="1714500"/>
            <a:ext cx="3785027" cy="212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 txBox="1"/>
          <p:nvPr>
            <p:ph type="title"/>
          </p:nvPr>
        </p:nvSpPr>
        <p:spPr>
          <a:xfrm>
            <a:off x="116400" y="1241750"/>
            <a:ext cx="4574400" cy="50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D70F5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D70F5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D70F5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c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kce a spolupráce na Fandimatu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b="1" sz="3166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8"/>
          <p:cNvSpPr txBox="1"/>
          <p:nvPr/>
        </p:nvSpPr>
        <p:spPr>
          <a:xfrm>
            <a:off x="380600" y="1428500"/>
            <a:ext cx="3430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rgbClr val="D70F5E"/>
                </a:solidFill>
                <a:latin typeface="Calibri"/>
                <a:ea typeface="Calibri"/>
                <a:cs typeface="Calibri"/>
                <a:sym typeface="Calibri"/>
              </a:rPr>
              <a:t>DARUJTE VÁNOCE LIDEM V NOUZI</a:t>
            </a:r>
            <a:r>
              <a:rPr lang="cs" sz="1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splněné stovky přání </a:t>
            </a:r>
            <a:endParaRPr b="1" sz="182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8"/>
          <p:cNvSpPr txBox="1"/>
          <p:nvPr/>
        </p:nvSpPr>
        <p:spPr>
          <a:xfrm>
            <a:off x="470138" y="3206350"/>
            <a:ext cx="3251400" cy="13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820">
                <a:solidFill>
                  <a:srgbClr val="D70F5E"/>
                </a:solidFill>
                <a:latin typeface="Calibri"/>
                <a:ea typeface="Calibri"/>
                <a:cs typeface="Calibri"/>
                <a:sym typeface="Calibri"/>
              </a:rPr>
              <a:t>PODPORA SBÍRKY POTRAVIN</a:t>
            </a:r>
            <a:r>
              <a:rPr lang="cs" sz="182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2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82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v aplikace se zobrazují místa, kde je možné nakoupit pomoc pro potravinové banky</a:t>
            </a:r>
            <a:endParaRPr sz="182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1450" y="3587350"/>
            <a:ext cx="3318700" cy="146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6625" y="1183800"/>
            <a:ext cx="4104025" cy="157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8"/>
          <p:cNvPicPr preferRelativeResize="0"/>
          <p:nvPr/>
        </p:nvPicPr>
        <p:blipFill rotWithShape="1">
          <a:blip r:embed="rId6">
            <a:alphaModFix/>
          </a:blip>
          <a:srcRect b="-22480" l="0" r="0" t="22480"/>
          <a:stretch/>
        </p:blipFill>
        <p:spPr>
          <a:xfrm>
            <a:off x="6564073" y="2678038"/>
            <a:ext cx="2456749" cy="86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/>
          <p:nvPr/>
        </p:nvSpPr>
        <p:spPr>
          <a:xfrm>
            <a:off x="169325" y="910175"/>
            <a:ext cx="3199500" cy="1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latin typeface="Calibri"/>
                <a:ea typeface="Calibri"/>
                <a:cs typeface="Calibri"/>
                <a:sym typeface="Calibri"/>
              </a:rPr>
              <a:t>jak přidat příspěvek s nabídkou pomoci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9"/>
          <p:cNvSpPr txBox="1"/>
          <p:nvPr>
            <p:ph type="title"/>
          </p:nvPr>
        </p:nvSpPr>
        <p:spPr>
          <a:xfrm>
            <a:off x="90950" y="175950"/>
            <a:ext cx="6044400" cy="111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3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Fandimat v praxi</a:t>
            </a:r>
            <a:endParaRPr sz="334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4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29" title="video návod_jak přidat příspěvek 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0550" y="0"/>
            <a:ext cx="2807375" cy="505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/>
          <p:nvPr/>
        </p:nvSpPr>
        <p:spPr>
          <a:xfrm>
            <a:off x="169325" y="910175"/>
            <a:ext cx="3199500" cy="1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latin typeface="Calibri"/>
                <a:ea typeface="Calibri"/>
                <a:cs typeface="Calibri"/>
                <a:sym typeface="Calibri"/>
              </a:rPr>
              <a:t>jak upravit příspěvek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30"/>
          <p:cNvSpPr txBox="1"/>
          <p:nvPr>
            <p:ph type="title"/>
          </p:nvPr>
        </p:nvSpPr>
        <p:spPr>
          <a:xfrm>
            <a:off x="90950" y="175950"/>
            <a:ext cx="6044400" cy="111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3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Fandimat v praxi</a:t>
            </a:r>
            <a:endParaRPr sz="334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4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30" title="videonavod_jak upravit prispevek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3500" y="211275"/>
            <a:ext cx="2769625" cy="470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/>
          <p:nvPr/>
        </p:nvSpPr>
        <p:spPr>
          <a:xfrm>
            <a:off x="169325" y="910175"/>
            <a:ext cx="3199500" cy="1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latin typeface="Calibri"/>
                <a:ea typeface="Calibri"/>
                <a:cs typeface="Calibri"/>
                <a:sym typeface="Calibri"/>
              </a:rPr>
              <a:t>jak vyhledávat a filtrovat mezi příspěvky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31"/>
          <p:cNvSpPr txBox="1"/>
          <p:nvPr>
            <p:ph type="title"/>
          </p:nvPr>
        </p:nvSpPr>
        <p:spPr>
          <a:xfrm>
            <a:off x="68050" y="103125"/>
            <a:ext cx="6044400" cy="63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3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Fandimat v praxi</a:t>
            </a:r>
            <a:endParaRPr sz="334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31" title="videonavod_filtrovani prispevku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0225" y="152400"/>
            <a:ext cx="2721770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3575"/>
            <a:ext cx="9144000" cy="519707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534925" y="668650"/>
            <a:ext cx="8301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2953325" y="5615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Kdo jsme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7597" y="668647"/>
            <a:ext cx="7056249" cy="396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/>
          <p:nvPr/>
        </p:nvSpPr>
        <p:spPr>
          <a:xfrm>
            <a:off x="169325" y="910175"/>
            <a:ext cx="3199500" cy="1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latin typeface="Calibri"/>
                <a:ea typeface="Calibri"/>
                <a:cs typeface="Calibri"/>
                <a:sym typeface="Calibri"/>
              </a:rPr>
              <a:t>jak reagovat na příspěvek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32"/>
          <p:cNvSpPr txBox="1"/>
          <p:nvPr>
            <p:ph type="title"/>
          </p:nvPr>
        </p:nvSpPr>
        <p:spPr>
          <a:xfrm>
            <a:off x="68050" y="103125"/>
            <a:ext cx="6044400" cy="63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3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Fandimat v praxi</a:t>
            </a:r>
            <a:endParaRPr sz="334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32" title="videonavod_ jak reagovat na prispevek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1275" y="152400"/>
            <a:ext cx="2721770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/>
          <p:nvPr/>
        </p:nvSpPr>
        <p:spPr>
          <a:xfrm>
            <a:off x="169325" y="910175"/>
            <a:ext cx="3199500" cy="1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latin typeface="Calibri"/>
                <a:ea typeface="Calibri"/>
                <a:cs typeface="Calibri"/>
                <a:sym typeface="Calibri"/>
              </a:rPr>
              <a:t>jak smazat příspěvek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3"/>
          <p:cNvSpPr txBox="1"/>
          <p:nvPr>
            <p:ph type="title"/>
          </p:nvPr>
        </p:nvSpPr>
        <p:spPr>
          <a:xfrm>
            <a:off x="90950" y="175950"/>
            <a:ext cx="6044400" cy="111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3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Fandimat v praxi</a:t>
            </a:r>
            <a:endParaRPr sz="334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4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33" title="videonavod_Jak smazat prispevek 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3799" y="159700"/>
            <a:ext cx="2713551" cy="482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3575"/>
            <a:ext cx="9144000" cy="519707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4"/>
          <p:cNvSpPr txBox="1"/>
          <p:nvPr/>
        </p:nvSpPr>
        <p:spPr>
          <a:xfrm>
            <a:off x="534925" y="668650"/>
            <a:ext cx="8301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7675" y="4391847"/>
            <a:ext cx="2302850" cy="44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4"/>
          <p:cNvSpPr txBox="1"/>
          <p:nvPr/>
        </p:nvSpPr>
        <p:spPr>
          <a:xfrm>
            <a:off x="560250" y="1737525"/>
            <a:ext cx="8023500" cy="11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Společně propojujeme lidi, kteří si pomáhají…</a:t>
            </a: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28" name="Google Shape;22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1325" y="4196838"/>
            <a:ext cx="1251900" cy="83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3575"/>
            <a:ext cx="9144000" cy="519707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5"/>
          <p:cNvSpPr txBox="1"/>
          <p:nvPr/>
        </p:nvSpPr>
        <p:spPr>
          <a:xfrm>
            <a:off x="534925" y="668650"/>
            <a:ext cx="8301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5"/>
          <p:cNvSpPr txBox="1"/>
          <p:nvPr/>
        </p:nvSpPr>
        <p:spPr>
          <a:xfrm>
            <a:off x="389075" y="3818275"/>
            <a:ext cx="285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602 360 065</a:t>
            </a:r>
            <a:endParaRPr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petra.kvetova.psenicna@fandimamam.cz</a:t>
            </a:r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35"/>
          <p:cNvSpPr txBox="1"/>
          <p:nvPr/>
        </p:nvSpPr>
        <p:spPr>
          <a:xfrm>
            <a:off x="3248975" y="3859425"/>
            <a:ext cx="2640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606 752 708</a:t>
            </a:r>
            <a:endParaRPr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zaneta.slamova@fandimamam.cz</a:t>
            </a:r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5525" y="1396200"/>
            <a:ext cx="1617880" cy="22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5"/>
          <p:cNvSpPr txBox="1"/>
          <p:nvPr/>
        </p:nvSpPr>
        <p:spPr>
          <a:xfrm>
            <a:off x="6142300" y="3859425"/>
            <a:ext cx="1944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722 892 061</a:t>
            </a:r>
            <a:endParaRPr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info@fandimat.cz</a:t>
            </a:r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5"/>
          <p:cNvSpPr txBox="1"/>
          <p:nvPr/>
        </p:nvSpPr>
        <p:spPr>
          <a:xfrm>
            <a:off x="3069425" y="561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KONTAKTY </a:t>
            </a:r>
            <a:endParaRPr b="1" sz="3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9100" y="1361736"/>
            <a:ext cx="2079850" cy="220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31600" y="1382312"/>
            <a:ext cx="2101284" cy="220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208175" y="836500"/>
            <a:ext cx="4045200" cy="92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 je FandiMat 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5"/>
          <p:cNvSpPr txBox="1"/>
          <p:nvPr>
            <p:ph idx="1" type="subTitle"/>
          </p:nvPr>
        </p:nvSpPr>
        <p:spPr>
          <a:xfrm>
            <a:off x="208175" y="2187325"/>
            <a:ext cx="4045200" cy="169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ojedinělý projekt materiální pomoci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mapa, kde si lidé pomáhají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na webu i jako aplikace v telefonu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0950" y="1078750"/>
            <a:ext cx="4208650" cy="28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2775" y="4262325"/>
            <a:ext cx="2449401" cy="64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219650" y="446875"/>
            <a:ext cx="4966200" cy="148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35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 koho je FandiMat</a:t>
            </a:r>
            <a:r>
              <a:rPr lang="cs" sz="35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?</a:t>
            </a:r>
            <a:endParaRPr sz="354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b="1" sz="3366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8900" y="1791125"/>
            <a:ext cx="7070001" cy="3148800"/>
          </a:xfrm>
          <a:prstGeom prst="rect">
            <a:avLst/>
          </a:prstGeom>
          <a:noFill/>
          <a:ln cap="flat" cmpd="sng" w="9525">
            <a:solidFill>
              <a:srgbClr val="D70F5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5" name="Google Shape;85;p16"/>
          <p:cNvSpPr txBox="1"/>
          <p:nvPr>
            <p:ph idx="1" type="subTitle"/>
          </p:nvPr>
        </p:nvSpPr>
        <p:spPr>
          <a:xfrm>
            <a:off x="1208900" y="1314450"/>
            <a:ext cx="4045200" cy="6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 všechny lidi v nouzi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219650" y="641675"/>
            <a:ext cx="4045200" cy="148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35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Jaká pomoc se na </a:t>
            </a:r>
            <a:r>
              <a:rPr lang="cs" sz="35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FandiMatu nabízí ?</a:t>
            </a:r>
            <a:endParaRPr sz="354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b="1" sz="3366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0575" y="1090375"/>
            <a:ext cx="4574349" cy="287075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>
            <p:ph idx="1" type="subTitle"/>
          </p:nvPr>
        </p:nvSpPr>
        <p:spPr>
          <a:xfrm>
            <a:off x="208175" y="1569825"/>
            <a:ext cx="4574400" cy="35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oblečení a boty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hračky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potraviny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zdravotní materiál a pomůcky drogerie/hygienické potřeby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trvanlivé potraviny, elektronika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spotřebiče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knihy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nábytek/vybavení domácnosti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kojenecké, sportovní nebo školní/vzdělávací potřeby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3575"/>
            <a:ext cx="9144000" cy="519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750" y="910538"/>
            <a:ext cx="4042075" cy="404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7800" y="933575"/>
            <a:ext cx="3996026" cy="399602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>
            <p:ph idx="4294967295" type="title"/>
          </p:nvPr>
        </p:nvSpPr>
        <p:spPr>
          <a:xfrm>
            <a:off x="198500" y="482900"/>
            <a:ext cx="6468900" cy="77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23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duchu udržitelnosti - věci nové i z druhé ruky</a:t>
            </a:r>
            <a:endParaRPr sz="234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b="1" sz="3466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208175" y="222675"/>
            <a:ext cx="4363800" cy="92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36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 FandiMat funguje</a:t>
            </a:r>
            <a:endParaRPr sz="364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9"/>
          <p:cNvSpPr txBox="1"/>
          <p:nvPr>
            <p:ph idx="1" type="subTitle"/>
          </p:nvPr>
        </p:nvSpPr>
        <p:spPr>
          <a:xfrm>
            <a:off x="208175" y="1568574"/>
            <a:ext cx="4045200" cy="32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na bázi mapy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pomoc je</a:t>
            </a:r>
            <a:r>
              <a:rPr lang="c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lokální, konkrétní, transparentní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umožňuje vytvářet příspěvky (nabídka/poptávka pomoci) i v nich vyhledávat 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filtrování dle kategorií, vzdálenosti, ověřeného účtu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7775" y="1517650"/>
            <a:ext cx="4585826" cy="349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4350" y="790172"/>
            <a:ext cx="1608801" cy="1317238"/>
          </a:xfrm>
          <a:prstGeom prst="rect">
            <a:avLst/>
          </a:prstGeom>
          <a:noFill/>
          <a:ln cap="flat" cmpd="sng" w="19050">
            <a:solidFill>
              <a:srgbClr val="D70F5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64625" y="790175"/>
            <a:ext cx="1608801" cy="1612250"/>
          </a:xfrm>
          <a:prstGeom prst="rect">
            <a:avLst/>
          </a:prstGeom>
          <a:noFill/>
          <a:ln cap="flat" cmpd="sng" w="38100">
            <a:solidFill>
              <a:srgbClr val="D70F5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84233" y="3513020"/>
            <a:ext cx="1411235" cy="920100"/>
          </a:xfrm>
          <a:prstGeom prst="rect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>
            <p:ph type="title"/>
          </p:nvPr>
        </p:nvSpPr>
        <p:spPr>
          <a:xfrm>
            <a:off x="-55525" y="1206500"/>
            <a:ext cx="4045200" cy="50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33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FandiMat v číslech </a:t>
            </a:r>
            <a:endParaRPr sz="334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b="1" sz="3366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20"/>
          <p:cNvSpPr txBox="1"/>
          <p:nvPr>
            <p:ph idx="1" type="subTitle"/>
          </p:nvPr>
        </p:nvSpPr>
        <p:spPr>
          <a:xfrm>
            <a:off x="208175" y="1569825"/>
            <a:ext cx="4574400" cy="35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820">
                <a:solidFill>
                  <a:srgbClr val="D70F5E"/>
                </a:solidFill>
                <a:latin typeface="Calibri"/>
                <a:ea typeface="Calibri"/>
                <a:cs typeface="Calibri"/>
                <a:sym typeface="Calibri"/>
              </a:rPr>
              <a:t>6 700</a:t>
            </a:r>
            <a:r>
              <a:rPr lang="cs" sz="182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uživatelů/uživatelek </a:t>
            </a:r>
            <a:endParaRPr sz="182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2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820">
                <a:solidFill>
                  <a:srgbClr val="D70F5E"/>
                </a:solidFill>
                <a:latin typeface="Calibri"/>
                <a:ea typeface="Calibri"/>
                <a:cs typeface="Calibri"/>
                <a:sym typeface="Calibri"/>
              </a:rPr>
              <a:t>200 </a:t>
            </a:r>
            <a:r>
              <a:rPr lang="cs" sz="182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příspěvků s nabídkou/poptávkou pomoci</a:t>
            </a:r>
            <a:endParaRPr sz="182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20">
              <a:solidFill>
                <a:srgbClr val="D70F5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820">
                <a:solidFill>
                  <a:srgbClr val="D70F5E"/>
                </a:solidFill>
                <a:latin typeface="Calibri"/>
                <a:ea typeface="Calibri"/>
                <a:cs typeface="Calibri"/>
                <a:sym typeface="Calibri"/>
              </a:rPr>
              <a:t>24 </a:t>
            </a:r>
            <a:r>
              <a:rPr lang="cs" sz="182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neziskových organizací aplikaci využívá pro své klienty/ky nebo pro svoji potřebu a sebeprezentaci </a:t>
            </a:r>
            <a:endParaRPr sz="1820">
              <a:solidFill>
                <a:srgbClr val="434343"/>
              </a:solidFill>
              <a:highlight>
                <a:srgbClr val="EEEEEE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1975" y="2632025"/>
            <a:ext cx="2586403" cy="225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7875" y="332800"/>
            <a:ext cx="2354600" cy="225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123500" y="466100"/>
            <a:ext cx="5083500" cy="92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33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Kdo se může zapojit ve Středočeském kraji</a:t>
            </a:r>
            <a:r>
              <a:rPr lang="cs" sz="33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34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1"/>
          <p:cNvSpPr txBox="1"/>
          <p:nvPr>
            <p:ph idx="1" type="subTitle"/>
          </p:nvPr>
        </p:nvSpPr>
        <p:spPr>
          <a:xfrm>
            <a:off x="208175" y="1568900"/>
            <a:ext cx="4045200" cy="31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cs" sz="2475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města/</a:t>
            </a:r>
            <a:r>
              <a:rPr lang="cs" sz="2475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obce </a:t>
            </a:r>
            <a:endParaRPr sz="2475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cs" sz="2475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občané/občanky </a:t>
            </a:r>
            <a:endParaRPr sz="2475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cs" sz="2475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neziskové organizace</a:t>
            </a:r>
            <a:endParaRPr sz="2475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cs" sz="2475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azylové domy</a:t>
            </a:r>
            <a:endParaRPr sz="2475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cs" sz="2475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domovy pro seniory</a:t>
            </a:r>
            <a:endParaRPr sz="2475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cs" sz="2475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spolky</a:t>
            </a:r>
            <a:endParaRPr sz="2475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cs" sz="2475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úřady</a:t>
            </a:r>
            <a:endParaRPr sz="2475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cs" sz="2475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školy </a:t>
            </a:r>
            <a:endParaRPr sz="2475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cs" sz="2475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firmy</a:t>
            </a:r>
            <a:endParaRPr sz="2475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cs" sz="2475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aj. </a:t>
            </a:r>
            <a:endParaRPr sz="2475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3050" y="1386200"/>
            <a:ext cx="4045199" cy="2314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0838F"/>
      </a:accent5>
      <a:accent6>
        <a:srgbClr val="F8E71C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