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70" r:id="rId5"/>
    <p:sldId id="271" r:id="rId6"/>
    <p:sldId id="306" r:id="rId7"/>
    <p:sldId id="272" r:id="rId8"/>
    <p:sldId id="279" r:id="rId9"/>
    <p:sldId id="285" r:id="rId10"/>
    <p:sldId id="287" r:id="rId11"/>
    <p:sldId id="289" r:id="rId12"/>
    <p:sldId id="308" r:id="rId13"/>
    <p:sldId id="296" r:id="rId14"/>
    <p:sldId id="294" r:id="rId15"/>
    <p:sldId id="302" r:id="rId16"/>
    <p:sldId id="318" r:id="rId17"/>
    <p:sldId id="319" r:id="rId18"/>
    <p:sldId id="276" r:id="rId19"/>
    <p:sldId id="258" r:id="rId20"/>
    <p:sldId id="310" r:id="rId21"/>
    <p:sldId id="300" r:id="rId22"/>
    <p:sldId id="262" r:id="rId23"/>
    <p:sldId id="312" r:id="rId24"/>
    <p:sldId id="265" r:id="rId25"/>
    <p:sldId id="314" r:id="rId26"/>
    <p:sldId id="263" r:id="rId27"/>
    <p:sldId id="316" r:id="rId28"/>
    <p:sldId id="29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A27E5E-D03E-B741-D7C6-DD9FF1EA7675}" name="Bohatová Martina" initials="MB" userId="S::bohatovam@kr-s.cz::73a06a51-4e59-4833-8309-c2632898b298" providerId="AD"/>
  <p188:author id="{C7DA09AE-0C24-AEC3-1EB4-496CBE8678A5}" name="Drvotová Marie" initials="MD" userId="S::drvotova@kr-s.cz::faf3e331-4974-41b3-8d9a-7e99e69e86bf" providerId="AD"/>
  <p188:author id="{AAFF20C3-6224-BB01-D754-09999262FFAA}" name="Přibylová Renata" initials="RP" userId="S::pribylova@kr-s.cz::7ae40114-1034-4e5a-9429-6ca628678874" providerId="AD"/>
  <p188:author id="{55EBF2DE-0CD2-08A0-579D-ECC15E8D4D52}" name="Fundová Jitka" initials="JF" userId="S::fundova@kr-s.cz::9aa7e02e-2162-4b6e-9a25-b7d5786b95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065" autoAdjust="0"/>
  </p:normalViewPr>
  <p:slideViewPr>
    <p:cSldViewPr snapToGrid="0">
      <p:cViewPr varScale="1">
        <p:scale>
          <a:sx n="105" d="100"/>
          <a:sy n="105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6680-CF47-49A1-9DE1-2879641EC92C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5B1E-C888-4CE2-8A70-7C884DE23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4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5B1E-C888-4CE2-8A70-7C884DE232F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93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5B1E-C888-4CE2-8A70-7C884DE232F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15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658C5-9B33-C12B-EF69-7FE1F732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F769E00-CEA6-E743-3EAB-423E3E647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6D7B09-3859-FEF1-4C9B-405A26BCC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67AA80-2B28-52F8-9ECA-6FD69776D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5B1E-C888-4CE2-8A70-7C884DE232F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45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9D3B9-45C8-A80A-BC43-4B78A0A1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F05E4-4CA0-0E60-AE44-4BD58A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6A2A2-98A8-D1F4-93EE-6E50171C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4EAEB-5C11-2479-ED45-F1D978EB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33DC2E-63CC-BF9A-5961-9EA1A44C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44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E34BF-46A0-CDA0-BE25-EF5A714B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92C029-F470-3475-AC8C-537F5DDA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506E74-B88E-476D-5F1B-707FFE06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C8922-3725-5001-8A54-6B8B89E6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6DDE2E-9CE0-BA23-39FA-2247E23C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6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68137B-AA97-861C-D4D2-E555A00E2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BD241C-30CF-5E80-152A-9918101C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8F18BA-3703-57CB-04A3-65A3F451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355C6-607C-27A5-A6BB-534A68D6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5B407-3709-3734-E327-19B51856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0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25349-802C-4693-E79B-9EA871BB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78ED1-990D-9BA4-AABE-4BC5592F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49ED20-95CD-0A1B-4233-656DDFFB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F6B84-C949-E044-CF96-04E0D183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FBCE7-BCFF-25F5-EAF5-57E55298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0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451DE-A4A7-E466-6FBA-5D212F0F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18B020-AB35-2389-F265-D862423D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95C9B-3C36-A164-55D7-56A950EF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F61C0-26EE-4F8C-B634-A3A33861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D4CCC2-9A0E-277F-780F-F681A5E4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4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49F03-E414-BD77-706E-B41C0A85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07FDAB-7DA0-F590-3636-4CB50172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230C09-5D48-70ED-B311-65C0C73FE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BB39A7-CF6F-15B4-BF9C-2637C305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7BBD87-9F06-BB48-E5D8-32AB42F5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7EEB7C-2AEE-6CE2-FDD5-8B8B71DB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6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F3C8E-45F7-2CE5-02E7-C1CC70BE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055BF4-C7FE-6F87-A7A2-7C13BCE8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DFA424-ADFA-56D3-D4C4-AA5B223F7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9E21C4-25ED-8F7C-430C-ECCF6C9A8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FA41C3-D121-CA73-EDE4-36350D817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FBF666-EE84-3226-2092-4FEAAF5E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3C03A1-B42A-0C3B-F032-37B48B10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C3BE2B-7D3A-EC67-5C3C-87C58E1E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91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A561E-FFB0-761E-86B3-F4FF694D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56CCE6-A2A2-5152-E1E4-32B58A0B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DE9850-B708-F655-84C9-0C7ABC3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B68690-E0AD-BFF7-4296-72BA04F7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61E4C0-CD60-7E0E-D616-8A6237B6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86EE97-018B-372D-22E3-07651134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09581F-4C1D-9A7C-470E-C06F803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3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2095B-CF11-D549-DAE3-490ED1D5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7A636-0471-A833-CE3D-6B2B2117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FFF16D-ED48-2464-2AD6-3B65A185F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0594F3-75BB-45C9-FEDE-AEE16480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14F1EC-6C20-26D8-0D8B-089DDF88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39E6DF-FAE4-E63E-4BF3-E823DE7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B3EBF-30A7-FF9E-1405-C0041FA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E7EA9D-070B-08EA-C653-2F5FAF389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3DED9-8E62-B6A6-5C80-7A73A863D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4370A-79B9-4C92-ED1C-BA58A769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7C0063-72F1-087E-AD34-0B3D473A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A0ECF9-321F-D758-895B-DA77530A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7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9DE415-E107-2A15-EF4F-2DFF0126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41B763-6E44-32FB-D490-37EEE73B9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DA49C6-E286-C546-FF41-E50CAEAAE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C8483-6EB9-4E16-9D80-641D961BD9A0}" type="datetimeFigureOut">
              <a:rPr lang="cs-CZ" smtClean="0"/>
              <a:t>03.07.2025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4E1114-4FE8-21D4-749A-C6A68A77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10B41-9C52-0830-BD50-E12E8929D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0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tredoceskykraj.cz/web/dotace/program-202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rbanovak@kr-s.cz" TargetMode="External"/><Relationship Id="rId2" Type="http://schemas.openxmlformats.org/officeDocument/2006/relationships/hyperlink" Target="mailto:castkova@kr-s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doceskykraj.cz/web/dotace/program-2025-2028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undova@kr-s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ohatovam@kr-s.cz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tace.stredocesky.cz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doceskykraj.cz/web/dotace/program-2025-na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doceskykraj.cz/web/dotace/program-2025-Sk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doceskykraj.cz/web/dotace/pravidla-202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doceskykraj.cz/web/dotace/stredocesky-fond-navratnych-financnich-zdroj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ohatovam@kr-s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redoceskykraj.cz/web/urad/dotac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9E06C-064F-237E-9BB8-79C300E25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cs-CZ" sz="4400" dirty="0"/>
            </a:br>
            <a:endParaRPr lang="cs-CZ" sz="3200" i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91335F1-8C9B-619D-89F1-8A57F4D2E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1276141"/>
            <a:ext cx="9706707" cy="4603549"/>
          </a:xfrm>
        </p:spPr>
        <p:txBody>
          <a:bodyPr>
            <a:normAutofit/>
          </a:bodyPr>
          <a:lstStyle/>
          <a:p>
            <a:endParaRPr lang="cs-CZ" sz="3600" dirty="0"/>
          </a:p>
          <a:p>
            <a:r>
              <a:rPr lang="cs-CZ" sz="3600" b="1" dirty="0"/>
              <a:t>WEBINÁŘ</a:t>
            </a:r>
          </a:p>
          <a:p>
            <a:endParaRPr lang="cs-CZ" sz="3600" b="1" dirty="0"/>
          </a:p>
          <a:p>
            <a:r>
              <a:rPr lang="cs-CZ" sz="3200" b="1" dirty="0"/>
              <a:t>DOTAČNÍ MOŽNOSTI OD STŘEDOČESKÉHO KRAJE</a:t>
            </a:r>
          </a:p>
          <a:p>
            <a:endParaRPr lang="cs-CZ" sz="3200" b="1" dirty="0"/>
          </a:p>
          <a:p>
            <a:r>
              <a:rPr lang="cs-CZ" sz="3200" b="1" dirty="0"/>
              <a:t>10. 7. 2025</a:t>
            </a:r>
          </a:p>
          <a:p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B13F50-D9E8-3975-01B2-0A4B1D3D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1" y="189594"/>
            <a:ext cx="527959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D3C58-A59E-3B35-9B5F-68817679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A27A0F5-E69C-A5B2-901B-5C1A29F2E53E}"/>
              </a:ext>
            </a:extLst>
          </p:cNvPr>
          <p:cNvSpPr txBox="1"/>
          <p:nvPr/>
        </p:nvSpPr>
        <p:spPr>
          <a:xfrm>
            <a:off x="786142" y="1700981"/>
            <a:ext cx="105602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cs typeface="Times New Roman" panose="02020603050405020304" pitchFamily="18" charset="0"/>
              </a:rPr>
              <a:t>Příjemce může zahájit realizaci přípravy projektu ještě před podpisem smlouvy</a:t>
            </a:r>
            <a:r>
              <a:rPr lang="cs-CZ" altLang="cs-CZ" dirty="0">
                <a:cs typeface="Times New Roman" panose="02020603050405020304" pitchFamily="18" charset="0"/>
              </a:rPr>
              <a:t>, respektive před rozhodnutím Zastupitelstva nebo Rady kraje, kterým bylo schváleno poskytnutí dotace příjemci. 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cs-CZ" altLang="cs-CZ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cs-CZ" altLang="cs-CZ" dirty="0">
                <a:cs typeface="Times New Roman" panose="02020603050405020304" pitchFamily="18" charset="0"/>
              </a:rPr>
              <a:t>Uznatelné náklady přípravy projektu jsou náklady vzniklé příjemci v souvislosti s realizací přípravy projektu </a:t>
            </a:r>
            <a:r>
              <a:rPr lang="cs-CZ" altLang="cs-CZ" b="1" dirty="0">
                <a:cs typeface="Times New Roman" panose="02020603050405020304" pitchFamily="18" charset="0"/>
              </a:rPr>
              <a:t>od 1. 1. 2024 </a:t>
            </a:r>
            <a:r>
              <a:rPr lang="cs-CZ" altLang="cs-CZ" dirty="0">
                <a:cs typeface="Times New Roman" panose="02020603050405020304" pitchFamily="18" charset="0"/>
              </a:rPr>
              <a:t>za podmínky, že se jedná o uznatelné náklady přípravy projektu, na kterou byla příjemci dotace poskytnuta.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cs-CZ" altLang="cs-CZ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cs-CZ" altLang="cs-CZ" dirty="0">
                <a:cs typeface="Times New Roman" panose="02020603050405020304" pitchFamily="18" charset="0"/>
              </a:rPr>
              <a:t>Realizace přípravy projektu musí být ukončena nejpozději do dvou let</a:t>
            </a:r>
            <a:r>
              <a:rPr lang="cs-CZ" altLang="cs-CZ" b="1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od oboustranného podpisu veřejnoprávní smlouvy o poskytnutí dotace. 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cs-CZ" altLang="cs-CZ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cs-CZ" dirty="0">
                <a:cs typeface="Times New Roman" panose="02020603050405020304" pitchFamily="18" charset="0"/>
              </a:rPr>
              <a:t>Příjemce má povinnost nejpozději do 30 kalendářních dnů od uplynutí dvou let od ukončení realizace přípravy projektu, na kterou mu byla poskytnuta dotace dle tohoto Programu, informovat písemně poskytovatele o podání nebo o nepodání žádosti o dotaci z veřejných zdrojů.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cs-CZ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cs-CZ" sz="1800" b="1" dirty="0"/>
              <a:t>Informace na webu SK na adrese </a:t>
            </a:r>
            <a:r>
              <a:rPr lang="cs-CZ" dirty="0">
                <a:hlinkClick r:id="rId2"/>
              </a:rPr>
              <a:t>Program 2025 - Webový portál Středočeského kraje</a:t>
            </a:r>
            <a:r>
              <a:rPr lang="cs-CZ" dirty="0"/>
              <a:t>.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23730B2-121B-96CD-A29E-F4F3FE531FCD}"/>
              </a:ext>
            </a:extLst>
          </p:cNvPr>
          <p:cNvSpPr txBox="1">
            <a:spLocks/>
          </p:cNvSpPr>
          <p:nvPr/>
        </p:nvSpPr>
        <p:spPr>
          <a:xfrm>
            <a:off x="2458064" y="220028"/>
            <a:ext cx="8298425" cy="9220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None/>
            </a:pPr>
            <a:r>
              <a:rPr lang="cs-CZ" sz="2400" b="1" kern="100" dirty="0">
                <a:solidFill>
                  <a:srgbClr val="00000A"/>
                </a:solidFill>
                <a:effectLst/>
                <a:latin typeface="+mn-lt"/>
                <a:ea typeface="Arial Unicode MS"/>
                <a:cs typeface="Times New Roman" panose="02020603050405020304" pitchFamily="18" charset="0"/>
              </a:rPr>
              <a:t>Program 2025 pro poskytování dotací z rozpočtu SK</a:t>
            </a:r>
            <a:r>
              <a:rPr lang="cs-CZ" sz="2400" b="1" kern="100" dirty="0">
                <a:effectLst/>
                <a:latin typeface="+mn-lt"/>
                <a:ea typeface="Arial Unicode MS"/>
              </a:rPr>
              <a:t> </a:t>
            </a:r>
          </a:p>
          <a:p>
            <a:pPr algn="ctr">
              <a:buNone/>
            </a:pPr>
            <a:r>
              <a:rPr lang="cs-CZ" sz="2400" b="1" kern="100" dirty="0">
                <a:effectLst/>
                <a:latin typeface="+mn-lt"/>
                <a:ea typeface="Arial Unicode MS"/>
              </a:rPr>
              <a:t>ze Středočeského Fondu podpory včasné přípravy projektů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CE538D-9FCC-2E2C-2207-5A93BE9DC4F7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EE13F9B-9935-C869-82A2-55C2DEAEB8F6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0083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81FC9-0769-2C66-D06B-081A9041F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4CD73A9-3D73-EC19-B4F2-A85A0DA7D428}"/>
              </a:ext>
            </a:extLst>
          </p:cNvPr>
          <p:cNvSpPr txBox="1"/>
          <p:nvPr/>
        </p:nvSpPr>
        <p:spPr>
          <a:xfrm>
            <a:off x="786142" y="1862167"/>
            <a:ext cx="1061971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altLang="cs-CZ" sz="2000" b="1" dirty="0">
                <a:cs typeface="Times New Roman" panose="02020603050405020304" pitchFamily="18" charset="0"/>
              </a:rPr>
              <a:t>Kontakty: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b="1" dirty="0">
                <a:cs typeface="Times New Roman" panose="02020603050405020304" pitchFamily="18" charset="0"/>
              </a:rPr>
              <a:t>Ing. Eva Částková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Tel.: 257 280 130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e-mail: </a:t>
            </a:r>
            <a: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  <a:hlinkClick r:id="rId2"/>
              </a:rPr>
              <a:t>castkova@kr-s.cz</a:t>
            </a:r>
            <a:endParaRPr lang="cs-CZ" alt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b="1" dirty="0">
                <a:cs typeface="Times New Roman" panose="02020603050405020304" pitchFamily="18" charset="0"/>
              </a:rPr>
              <a:t>Mgr. Kateřina Urbanová Mojsejová, Ph.D.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Tel.: 257 280 212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E-mail: </a:t>
            </a:r>
            <a:r>
              <a:rPr lang="cs-CZ" altLang="cs-CZ" sz="2000" dirty="0">
                <a:solidFill>
                  <a:srgbClr val="0965ED"/>
                </a:solidFill>
                <a:cs typeface="Times New Roman" panose="02020603050405020304" pitchFamily="18" charset="0"/>
                <a:hlinkClick r:id="rId3"/>
              </a:rPr>
              <a:t>urbanovak@kr-s.cz</a:t>
            </a:r>
            <a:endParaRPr lang="cs-CZ" altLang="cs-CZ" sz="2000" dirty="0">
              <a:solidFill>
                <a:srgbClr val="0965ED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>
              <a:solidFill>
                <a:srgbClr val="0965ED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2E2ED91-EEFC-150D-2D5E-363306501C37}"/>
              </a:ext>
            </a:extLst>
          </p:cNvPr>
          <p:cNvSpPr txBox="1">
            <a:spLocks/>
          </p:cNvSpPr>
          <p:nvPr/>
        </p:nvSpPr>
        <p:spPr>
          <a:xfrm>
            <a:off x="2128029" y="220027"/>
            <a:ext cx="8638294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None/>
            </a:pPr>
            <a:r>
              <a:rPr lang="cs-CZ" sz="2400" b="1" kern="100" dirty="0">
                <a:solidFill>
                  <a:srgbClr val="00000A"/>
                </a:solidFill>
                <a:effectLst/>
                <a:latin typeface="+mn-lt"/>
                <a:ea typeface="Arial Unicode MS"/>
                <a:cs typeface="Times New Roman" panose="02020603050405020304" pitchFamily="18" charset="0"/>
              </a:rPr>
              <a:t>Program 2025 pro poskytování dotací z rozpočtu SK</a:t>
            </a:r>
            <a:r>
              <a:rPr lang="cs-CZ" sz="2400" b="1" kern="100" dirty="0">
                <a:effectLst/>
                <a:latin typeface="+mn-lt"/>
                <a:ea typeface="Arial Unicode MS"/>
              </a:rPr>
              <a:t> </a:t>
            </a:r>
          </a:p>
          <a:p>
            <a:pPr algn="ctr">
              <a:buNone/>
            </a:pPr>
            <a:r>
              <a:rPr lang="cs-CZ" sz="2400" b="1" kern="100" dirty="0">
                <a:effectLst/>
                <a:latin typeface="+mn-lt"/>
                <a:ea typeface="Arial Unicode MS"/>
              </a:rPr>
              <a:t>ze Středočeského Fondu podpory včasné přípravy projektů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AE3554-65B5-1229-5F62-3488247D105B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A73C006-642D-9420-4C70-40F4BD8C9036}"/>
              </a:ext>
            </a:extLst>
          </p:cNvPr>
          <p:cNvSpPr txBox="1"/>
          <p:nvPr/>
        </p:nvSpPr>
        <p:spPr>
          <a:xfrm>
            <a:off x="442452" y="339882"/>
            <a:ext cx="69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6111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D964B-43BA-2C00-F287-823E6C20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95CF26E-2606-3451-9CB4-44A0BFEE0B9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BB35539-924E-B8C0-B021-9FB3E3E910A3}"/>
              </a:ext>
            </a:extLst>
          </p:cNvPr>
          <p:cNvSpPr txBox="1"/>
          <p:nvPr/>
        </p:nvSpPr>
        <p:spPr>
          <a:xfrm>
            <a:off x="406619" y="1582307"/>
            <a:ext cx="104875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Program 2025-2028 pro poskytování dotací </a:t>
            </a:r>
          </a:p>
          <a:p>
            <a:pPr algn="ctr"/>
            <a:r>
              <a:rPr lang="cs-CZ" sz="36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 rozvoj obcí </a:t>
            </a:r>
          </a:p>
          <a:p>
            <a:pPr algn="ctr"/>
            <a:r>
              <a:rPr lang="cs-CZ" sz="36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 2000 obyvatel </a:t>
            </a:r>
          </a:p>
          <a:p>
            <a:pPr algn="ctr"/>
            <a:r>
              <a:rPr lang="cs-CZ" sz="36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ze Středočeského Fondu obnovy venkova</a:t>
            </a:r>
            <a:endParaRPr lang="cs-CZ" sz="1800" b="1" dirty="0">
              <a:latin typeface="Aptos" panose="020B0004020202020204" pitchFamily="34" charset="0"/>
            </a:endParaRPr>
          </a:p>
          <a:p>
            <a:pPr algn="ctr"/>
            <a:endParaRPr lang="cs-CZ" b="1" dirty="0">
              <a:latin typeface="Aptos" panose="020B0004020202020204" pitchFamily="34" charset="0"/>
            </a:endParaRPr>
          </a:p>
          <a:p>
            <a:pPr algn="ctr"/>
            <a:endParaRPr lang="cs-CZ" sz="1800" b="1" dirty="0">
              <a:latin typeface="Aptos" panose="020B0004020202020204" pitchFamily="34" charset="0"/>
            </a:endParaRPr>
          </a:p>
          <a:p>
            <a:pPr algn="ctr"/>
            <a:endParaRPr lang="cs-CZ" b="1" dirty="0">
              <a:latin typeface="Aptos" panose="020B0004020202020204" pitchFamily="34" charset="0"/>
            </a:endParaRPr>
          </a:p>
          <a:p>
            <a:pPr algn="ctr"/>
            <a:endParaRPr lang="en-US" sz="1800" b="1" dirty="0"/>
          </a:p>
          <a:p>
            <a:pPr algn="just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5868454-BD0C-38AC-D180-9A88AA1C73F4}"/>
              </a:ext>
            </a:extLst>
          </p:cNvPr>
          <p:cNvSpPr txBox="1">
            <a:spLocks/>
          </p:cNvSpPr>
          <p:nvPr/>
        </p:nvSpPr>
        <p:spPr>
          <a:xfrm>
            <a:off x="2487560" y="220028"/>
            <a:ext cx="8504905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CC2C21-083A-2D99-68FD-29A58044D4B0}"/>
              </a:ext>
            </a:extLst>
          </p:cNvPr>
          <p:cNvSpPr txBox="1"/>
          <p:nvPr/>
        </p:nvSpPr>
        <p:spPr>
          <a:xfrm>
            <a:off x="406619" y="339882"/>
            <a:ext cx="70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8476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6CA2-BCAC-BED0-E545-FD4FBAF8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45DF5766-0714-25E1-3CA8-B510DD26401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903E8C7-4735-8555-2D1C-E4D17FCC154F}"/>
              </a:ext>
            </a:extLst>
          </p:cNvPr>
          <p:cNvSpPr txBox="1"/>
          <p:nvPr/>
        </p:nvSpPr>
        <p:spPr>
          <a:xfrm>
            <a:off x="406619" y="1692036"/>
            <a:ext cx="109227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sz="1600" dirty="0"/>
              <a:t>Celkový objem peněžních prostředků v rámci Programu je </a:t>
            </a:r>
            <a:r>
              <a:rPr lang="cs-CZ" sz="1600" b="1" dirty="0"/>
              <a:t>589 000 000 Kč, </a:t>
            </a:r>
            <a:r>
              <a:rPr lang="cs-CZ" sz="1600" dirty="0">
                <a:ea typeface="Aptos" panose="020B0004020202020204" pitchFamily="34" charset="0"/>
                <a:cs typeface="Aptos" panose="020B0004020202020204" pitchFamily="34" charset="0"/>
              </a:rPr>
              <a:t>alokace pro jednotlivé kalendářní roky bude schvalována vždy v rámci rozpočtu SK. </a:t>
            </a:r>
          </a:p>
          <a:p>
            <a:pPr algn="just"/>
            <a:endParaRPr lang="cs-CZ" sz="16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sz="1600" b="1" dirty="0">
                <a:ea typeface="Aptos" panose="020B0004020202020204" pitchFamily="34" charset="0"/>
                <a:cs typeface="Aptos" panose="020B0004020202020204" pitchFamily="34" charset="0"/>
              </a:rPr>
              <a:t>Pro rok 2025 je schváleno 100 000 000 Kč.</a:t>
            </a:r>
            <a:endParaRPr lang="cs-CZ" sz="16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sz="1600" dirty="0"/>
              <a:t>Oprávněným žadatelem je </a:t>
            </a:r>
            <a:r>
              <a:rPr lang="cs-CZ" sz="1600" b="1" dirty="0"/>
              <a:t>obec do 2 000 obyvatel </a:t>
            </a:r>
            <a:r>
              <a:rPr lang="cs-CZ" sz="1600" dirty="0"/>
              <a:t>na území Středočeského kraje.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sz="1600" dirty="0"/>
              <a:t>Rozhodný </a:t>
            </a:r>
            <a:r>
              <a:rPr lang="cs-CZ" sz="1600" b="1" dirty="0"/>
              <a:t>počet obyvatel </a:t>
            </a: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je v průběhu trvání celého Programu stanoven </a:t>
            </a:r>
            <a:r>
              <a:rPr lang="cs-CZ" sz="16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k 1.  1. 2025.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sz="1600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sz="1600" dirty="0"/>
              <a:t>Obec </a:t>
            </a:r>
            <a:r>
              <a:rPr lang="cs-CZ" sz="1600" b="1" dirty="0"/>
              <a:t>do 199 obyvatel </a:t>
            </a:r>
            <a:r>
              <a:rPr lang="cs-CZ" sz="1600" dirty="0"/>
              <a:t>si může podat </a:t>
            </a:r>
            <a:r>
              <a:rPr lang="cs-CZ" sz="1600" b="1" dirty="0"/>
              <a:t>max 2 žádosti </a:t>
            </a:r>
            <a:r>
              <a:rPr lang="cs-CZ" sz="1600" dirty="0"/>
              <a:t>do max souhrnné výše </a:t>
            </a:r>
            <a:r>
              <a:rPr lang="cs-CZ" sz="1600" b="1" dirty="0"/>
              <a:t>200 000 Kč</a:t>
            </a:r>
            <a:r>
              <a:rPr lang="cs-CZ" sz="1600" dirty="0"/>
              <a:t>, minimálně však 50 000 Kč.</a:t>
            </a:r>
          </a:p>
          <a:p>
            <a:pPr lvl="1" algn="just"/>
            <a:endParaRPr lang="cs-CZ" sz="1600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sz="1600" dirty="0"/>
              <a:t>Obec </a:t>
            </a:r>
            <a:r>
              <a:rPr lang="cs-CZ" sz="1600" b="1" dirty="0"/>
              <a:t>od 200 do 2 000 obyvatel </a:t>
            </a:r>
            <a:r>
              <a:rPr lang="cs-CZ" sz="1600" dirty="0"/>
              <a:t>si může podat </a:t>
            </a:r>
            <a:r>
              <a:rPr lang="cs-CZ" sz="1600" b="1" dirty="0"/>
              <a:t>max 2 žádosti </a:t>
            </a:r>
            <a:r>
              <a:rPr lang="cs-CZ" sz="1600" dirty="0"/>
              <a:t>do max souhrnné výše </a:t>
            </a:r>
            <a:r>
              <a:rPr lang="cs-CZ" sz="1600" b="1" dirty="0"/>
              <a:t>1 000 Kč na obyvatele obce</a:t>
            </a:r>
            <a:r>
              <a:rPr lang="cs-CZ" sz="1600" dirty="0"/>
              <a:t>, minimálně však 50 000 Kč.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sz="1600" dirty="0"/>
              <a:t>Dotace se poskytuje do výše max podílu </a:t>
            </a:r>
            <a:r>
              <a:rPr lang="cs-CZ" sz="1600" b="1" dirty="0"/>
              <a:t>85 % </a:t>
            </a:r>
            <a:r>
              <a:rPr lang="cs-CZ" sz="1600" dirty="0"/>
              <a:t>z celkových uznatelných nákladů projektu, minimální spoluúčast žadatele je </a:t>
            </a:r>
            <a:r>
              <a:rPr lang="cs-CZ" sz="1600" b="1" dirty="0"/>
              <a:t>15 %</a:t>
            </a:r>
            <a:r>
              <a:rPr lang="cs-CZ" sz="1600" dirty="0"/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1783D2A-D17B-641F-A527-8EF1E39ACC37}"/>
              </a:ext>
            </a:extLst>
          </p:cNvPr>
          <p:cNvSpPr txBox="1"/>
          <p:nvPr/>
        </p:nvSpPr>
        <p:spPr>
          <a:xfrm>
            <a:off x="406619" y="339882"/>
            <a:ext cx="70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2C56D87-05CB-828C-2547-1C96E9BDC602}"/>
              </a:ext>
            </a:extLst>
          </p:cNvPr>
          <p:cNvSpPr txBox="1">
            <a:spLocks/>
          </p:cNvSpPr>
          <p:nvPr/>
        </p:nvSpPr>
        <p:spPr>
          <a:xfrm>
            <a:off x="2128029" y="220028"/>
            <a:ext cx="8520307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Program 2025-2028 pro poskytování dotací na rozvoj obcí </a:t>
            </a:r>
          </a:p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 2000 obyvatel ze Středočeského Fondu obnovy venkova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256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F02E1-EF4E-0552-8433-B7E09750E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">
            <a:extLst>
              <a:ext uri="{FF2B5EF4-FFF2-40B4-BE49-F238E27FC236}">
                <a16:creationId xmlns:a16="http://schemas.microsoft.com/office/drawing/2014/main" id="{B29D9463-6A93-1AF3-55EF-CAE6B2F8A1D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3170468-C440-A550-FDF7-B1A2158B1A49}"/>
              </a:ext>
            </a:extLst>
          </p:cNvPr>
          <p:cNvSpPr txBox="1">
            <a:spLocks/>
          </p:cNvSpPr>
          <p:nvPr/>
        </p:nvSpPr>
        <p:spPr>
          <a:xfrm>
            <a:off x="2128029" y="220028"/>
            <a:ext cx="8520307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Program 2025-2028 pro poskytování dotací na rozvoj obcí </a:t>
            </a:r>
          </a:p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 2000 obyvatel ze Středočeského Fondu obnovy venkova</a:t>
            </a:r>
            <a:endParaRPr lang="en-US" sz="24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FBA54A-7970-29CF-2EC1-463CE031A59F}"/>
              </a:ext>
            </a:extLst>
          </p:cNvPr>
          <p:cNvSpPr txBox="1"/>
          <p:nvPr/>
        </p:nvSpPr>
        <p:spPr>
          <a:xfrm>
            <a:off x="446008" y="1636807"/>
            <a:ext cx="110970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Dotace se poskytuje na projekty v rámci tematického zadání „</a:t>
            </a:r>
            <a:r>
              <a:rPr lang="cs-CZ" sz="1600" b="1" dirty="0"/>
              <a:t>Veřejná infrastruktura</a:t>
            </a:r>
            <a:r>
              <a:rPr lang="cs-CZ" sz="1600" dirty="0"/>
              <a:t>“ – projekty zaměřené na výstavbu, rekonstrukci, modernizaci, opravy veřejné infrastruktury, digitalizaci a automatizaci v oblastech podpory: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499500" indent="-285750" algn="just" defTabSz="252000">
              <a:buFont typeface="Wingdings" panose="05000000000000000000" pitchFamily="2" charset="2"/>
              <a:buChar char="v"/>
            </a:pPr>
            <a:r>
              <a:rPr lang="cs-CZ" sz="1600" dirty="0"/>
              <a:t>	</a:t>
            </a:r>
            <a:r>
              <a:rPr lang="cs-CZ" sz="1600" b="1" i="1" dirty="0"/>
              <a:t>dopravní infrastruktura </a:t>
            </a:r>
            <a:r>
              <a:rPr lang="cs-CZ" sz="1600" dirty="0"/>
              <a:t>(např. oprava, rekonstrukce, výstavba komunikace, chodníku, autobusové zastávky, parkovací stání a další),</a:t>
            </a:r>
          </a:p>
          <a:p>
            <a:pPr marL="213750" algn="just" defTabSz="252000"/>
            <a:endParaRPr lang="cs-CZ" sz="1600" dirty="0"/>
          </a:p>
          <a:p>
            <a:pPr marL="499500" indent="-285750" algn="just" defTabSz="252000">
              <a:buFont typeface="Wingdings" panose="05000000000000000000" pitchFamily="2" charset="2"/>
              <a:buChar char="v"/>
            </a:pPr>
            <a:r>
              <a:rPr lang="cs-CZ" sz="1600" dirty="0"/>
              <a:t>	</a:t>
            </a:r>
            <a:r>
              <a:rPr lang="cs-CZ" sz="1600" b="1" i="1" dirty="0"/>
              <a:t>technická infrastruktura </a:t>
            </a:r>
            <a:r>
              <a:rPr lang="cs-CZ" sz="1600" dirty="0"/>
              <a:t>(např. veřejné osvětlení, vodovody, kanalizace, čistírny odpadních vod, dešťové vpusti, podzemní kontejnery atd.)</a:t>
            </a:r>
          </a:p>
          <a:p>
            <a:pPr marL="499500" indent="-285750" algn="just" defTabSz="252000"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499500" indent="-285750" algn="just" defTabSz="252000">
              <a:buFont typeface="Wingdings" panose="05000000000000000000" pitchFamily="2" charset="2"/>
              <a:buChar char="v"/>
            </a:pPr>
            <a:r>
              <a:rPr lang="cs-CZ" sz="1600" dirty="0"/>
              <a:t>	</a:t>
            </a:r>
            <a:r>
              <a:rPr lang="cs-CZ" sz="1600" b="1" i="1" dirty="0"/>
              <a:t>občanské vybavení </a:t>
            </a:r>
            <a:r>
              <a:rPr lang="cs-CZ" sz="1600" dirty="0"/>
              <a:t>(např. stavby sloužící pro vzdělávání a výchovu, zdravotní služby, kulturu, sport, MŠ, ZŠ, obecní úřady, dětská hřiště a další),</a:t>
            </a:r>
          </a:p>
          <a:p>
            <a:pPr marL="499500" indent="-285750" algn="just" defTabSz="252000"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499500" indent="-285750" algn="just" defTabSz="252000">
              <a:buFont typeface="Wingdings" panose="05000000000000000000" pitchFamily="2" charset="2"/>
              <a:buChar char="v"/>
            </a:pPr>
            <a:r>
              <a:rPr lang="cs-CZ" sz="1600" dirty="0"/>
              <a:t>	</a:t>
            </a:r>
            <a:r>
              <a:rPr lang="cs-CZ" sz="1600" b="1" i="1" dirty="0"/>
              <a:t>veřejné prostranství </a:t>
            </a:r>
            <a:r>
              <a:rPr lang="cs-CZ" sz="1600" dirty="0"/>
              <a:t>(např. úpravy veřejných prostranství, prořez stromů, revitalizace parků, opravy soch, památek, kapliček, podpora cestovního ruchu – popisky památek, informační stojany, tabule a mapy, stojany na kola apod.),</a:t>
            </a:r>
          </a:p>
          <a:p>
            <a:pPr marL="213750" algn="just" defTabSz="252000"/>
            <a:endParaRPr lang="cs-CZ" sz="1600" dirty="0"/>
          </a:p>
          <a:p>
            <a:pPr marL="499500" indent="-285750" algn="just" defTabSz="252000">
              <a:buFont typeface="Wingdings" panose="05000000000000000000" pitchFamily="2" charset="2"/>
              <a:buChar char="v"/>
            </a:pPr>
            <a:r>
              <a:rPr lang="cs-CZ" sz="1600" dirty="0"/>
              <a:t>	</a:t>
            </a:r>
            <a:r>
              <a:rPr lang="cs-CZ" sz="1600" b="1" i="1" dirty="0"/>
              <a:t>digitalizace a automatizace </a:t>
            </a:r>
            <a:r>
              <a:rPr lang="cs-CZ" sz="1600" dirty="0"/>
              <a:t>(např. elektronická úřední deska, infrastruktura pro rozšíření rychlého internetu (optická síť nad 100 </a:t>
            </a:r>
            <a:r>
              <a:rPr lang="cs-CZ" sz="1600" dirty="0" err="1"/>
              <a:t>Mb</a:t>
            </a:r>
            <a:r>
              <a:rPr lang="cs-CZ" sz="1600" dirty="0"/>
              <a:t>/s).</a:t>
            </a:r>
            <a:endParaRPr lang="cs-CZ" sz="16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E3CC41-06AF-ED03-453B-A1193CB6489E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4874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075A-BE33-054B-7245-0CDB513D2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">
            <a:extLst>
              <a:ext uri="{FF2B5EF4-FFF2-40B4-BE49-F238E27FC236}">
                <a16:creationId xmlns:a16="http://schemas.microsoft.com/office/drawing/2014/main" id="{97D6E77E-C30D-3BD5-5355-6DF0CFD8707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5511EDC-062C-3E58-3AD0-7AC4494D8C85}"/>
              </a:ext>
            </a:extLst>
          </p:cNvPr>
          <p:cNvSpPr txBox="1"/>
          <p:nvPr/>
        </p:nvSpPr>
        <p:spPr>
          <a:xfrm>
            <a:off x="482584" y="1691063"/>
            <a:ext cx="11097063" cy="411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1600" b="1" dirty="0"/>
              <a:t>V rámci Programu </a:t>
            </a:r>
            <a:r>
              <a:rPr lang="cs-CZ" sz="1600" b="1" u="sng" dirty="0"/>
              <a:t>NELZE </a:t>
            </a:r>
            <a:r>
              <a:rPr lang="cs-CZ" sz="1600" b="1" dirty="0"/>
              <a:t>hradit </a:t>
            </a:r>
            <a:r>
              <a:rPr lang="cs-CZ" sz="1600" dirty="0"/>
              <a:t>(neuznatelné náklady):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  <a:p>
            <a:pPr marL="742950" lvl="1" indent="-285750" defTabSz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	zpracování žádosti o dotaci a odměnu projektovému manažerovi,</a:t>
            </a:r>
          </a:p>
          <a:p>
            <a:pPr marL="742950" lvl="1" indent="-285750" defTabSz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	nákup budov či pozemků,</a:t>
            </a:r>
          </a:p>
          <a:p>
            <a:pPr marL="742950" lvl="1" indent="-285750" defTabSz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	</a:t>
            </a:r>
            <a:r>
              <a:rPr lang="cs-CZ" sz="1600" b="1" dirty="0"/>
              <a:t>měřiče rychlosti, ukazatele rychlosti, dopravní značení, dobíjecí stanice na elektromobilitu</a:t>
            </a:r>
            <a:r>
              <a:rPr lang="cs-CZ" sz="1600" dirty="0"/>
              <a:t>,</a:t>
            </a:r>
          </a:p>
          <a:p>
            <a:pPr marL="742950" lvl="1" indent="-285750" defTabSz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	</a:t>
            </a:r>
            <a:r>
              <a:rPr lang="cs-CZ" sz="1600" b="1" dirty="0"/>
              <a:t>obecní nebo veřejný rozhlas, zabezpečovací kamerový systém, tepelná čerpadla, velkoobjemové 	kontejnery</a:t>
            </a:r>
            <a:r>
              <a:rPr lang="cs-CZ" sz="1600" dirty="0"/>
              <a:t>,</a:t>
            </a:r>
          </a:p>
          <a:p>
            <a:pPr marL="742950" lvl="1" indent="-285750" defTabSz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	volně stojící vybavení (kancelářský nábytek, výpočetní technika, elektrické spotřebiče apod.) mimo školní 	kuchyně,</a:t>
            </a:r>
          </a:p>
          <a:p>
            <a:pPr marL="742950" lvl="1" indent="-285750" defTabSz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b="1" dirty="0"/>
              <a:t>	jakýkoliv vestavěný spotřebič mimo spotřebiče školní kuchyně,</a:t>
            </a:r>
          </a:p>
          <a:p>
            <a:pPr marL="742950" lvl="1" indent="-285750" defTabSz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	nákup nářadí do 80 000 bez DPH,</a:t>
            </a:r>
          </a:p>
          <a:p>
            <a:pPr marL="742950" lvl="1" indent="-285750" defTabSz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	výstavbu, rekonstrukci, modernizaci nebo technické zhodnocení komerčně pronajímaných budov, prostor, 	kanceláří, místností apod.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C0A24F9-89B9-4F65-896C-8050B957DF24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20573B1-9782-7EA8-5045-F0C3A889A197}"/>
              </a:ext>
            </a:extLst>
          </p:cNvPr>
          <p:cNvSpPr txBox="1">
            <a:spLocks/>
          </p:cNvSpPr>
          <p:nvPr/>
        </p:nvSpPr>
        <p:spPr>
          <a:xfrm>
            <a:off x="2128029" y="220028"/>
            <a:ext cx="8520307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Program 2025-2028 pro poskytování dotací na rozvoj obcí </a:t>
            </a:r>
          </a:p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 2000 obyvatel ze Středočeského Fondu obnovy venkova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117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0B694-14E1-89BE-32A2-A18A99230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">
            <a:extLst>
              <a:ext uri="{FF2B5EF4-FFF2-40B4-BE49-F238E27FC236}">
                <a16:creationId xmlns:a16="http://schemas.microsoft.com/office/drawing/2014/main" id="{7446363B-4738-28A7-152D-3BADB822BFF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3DD32A6F-17EB-EE6B-D866-457E870D2DBC}"/>
              </a:ext>
            </a:extLst>
          </p:cNvPr>
          <p:cNvSpPr txBox="1">
            <a:spLocks/>
          </p:cNvSpPr>
          <p:nvPr/>
        </p:nvSpPr>
        <p:spPr>
          <a:xfrm>
            <a:off x="2128029" y="220028"/>
            <a:ext cx="8520307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Program 2025-2028 pro poskytování dotací na rozvoj obcí </a:t>
            </a:r>
          </a:p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 2000 obyvatel ze Středočeského Fondu obnovy venkova</a:t>
            </a:r>
            <a:endParaRPr lang="en-US" sz="24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C4D00D-0712-D23D-CBFC-F26DDB0EE292}"/>
              </a:ext>
            </a:extLst>
          </p:cNvPr>
          <p:cNvSpPr txBox="1"/>
          <p:nvPr/>
        </p:nvSpPr>
        <p:spPr>
          <a:xfrm>
            <a:off x="648071" y="1393794"/>
            <a:ext cx="108041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sz="1600" dirty="0"/>
              <a:t>Uznatelné náklady </a:t>
            </a:r>
            <a:r>
              <a:rPr lang="cs-CZ" sz="1600" b="1" dirty="0"/>
              <a:t>od 1. 7. 2024.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altLang="cs-CZ" sz="1600" dirty="0">
                <a:ea typeface="Arial Unicode MS"/>
                <a:cs typeface="Times New Roman" panose="02020603050405020304" pitchFamily="18" charset="0"/>
              </a:rPr>
              <a:t>Lhůta pro podání žádostí je stanovena </a:t>
            </a:r>
            <a:r>
              <a:rPr lang="cs-CZ" altLang="cs-CZ" sz="1600" b="1" dirty="0">
                <a:ea typeface="Arial Unicode MS"/>
                <a:cs typeface="Times New Roman" panose="02020603050405020304" pitchFamily="18" charset="0"/>
              </a:rPr>
              <a:t>od 1. 9. 2025 </a:t>
            </a:r>
            <a:r>
              <a:rPr lang="cs-CZ" altLang="cs-CZ" sz="1600" dirty="0">
                <a:ea typeface="Arial Unicode MS"/>
                <a:cs typeface="Times New Roman" panose="02020603050405020304" pitchFamily="18" charset="0"/>
              </a:rPr>
              <a:t>od 9:00 hodin </a:t>
            </a:r>
            <a:r>
              <a:rPr lang="cs-CZ" altLang="cs-CZ" sz="1600" b="1" dirty="0">
                <a:ea typeface="Arial Unicode MS"/>
                <a:cs typeface="Times New Roman" panose="02020603050405020304" pitchFamily="18" charset="0"/>
              </a:rPr>
              <a:t>do 30. 6. 2028 </a:t>
            </a:r>
            <a:r>
              <a:rPr lang="cs-CZ" altLang="cs-CZ" sz="1600" dirty="0">
                <a:ea typeface="Arial Unicode MS"/>
                <a:cs typeface="Times New Roman" panose="02020603050405020304" pitchFamily="18" charset="0"/>
              </a:rPr>
              <a:t>do 14:00 hodin skrze nový Elektronický dotační portál (EDP) na adrese</a:t>
            </a:r>
            <a:r>
              <a:rPr lang="cs-CZ" altLang="cs-CZ" sz="1600" dirty="0">
                <a:solidFill>
                  <a:srgbClr val="00B0F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cs-CZ" altLang="cs-CZ" sz="1600" b="1" dirty="0">
                <a:solidFill>
                  <a:srgbClr val="00B0F0"/>
                </a:solidFill>
                <a:ea typeface="Arial Unicode MS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r>
              <a:rPr lang="cs-CZ" altLang="cs-CZ" sz="1600" dirty="0">
                <a:ea typeface="Arial Unicode MS"/>
                <a:cs typeface="Times New Roman" panose="02020603050405020304" pitchFamily="18" charset="0"/>
              </a:rPr>
              <a:t>. Zároveň musí být samotná žádost – dokument vygenerovaný z aplikace ve formátu PDF zaslán na Krajský úřad Středočeského kraje datovou schránkou žadatele. Přílohy se datovou schránkou nezasílají.</a:t>
            </a:r>
            <a:endParaRPr lang="cs-CZ" altLang="cs-CZ" sz="1600" b="1" dirty="0">
              <a:solidFill>
                <a:srgbClr val="00B0F0"/>
              </a:solidFill>
              <a:ea typeface="Arial Unicode MS"/>
              <a:cs typeface="Times New Roman" panose="02020603050405020304" pitchFamily="18" charset="0"/>
            </a:endParaRPr>
          </a:p>
          <a:p>
            <a:pPr algn="just"/>
            <a:endParaRPr lang="cs-CZ" altLang="cs-CZ" sz="1600" dirty="0">
              <a:ea typeface="Arial Unicode MS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altLang="cs-CZ" sz="1600" u="sng" dirty="0"/>
              <a:t>Povinné </a:t>
            </a:r>
            <a:r>
              <a:rPr lang="cs-CZ" altLang="cs-CZ" sz="1600" b="1" u="sng" dirty="0"/>
              <a:t>přílohy</a:t>
            </a:r>
            <a:r>
              <a:rPr lang="cs-CZ" altLang="cs-CZ" sz="1600" u="sng" dirty="0"/>
              <a:t> k žádosti:</a:t>
            </a:r>
          </a:p>
          <a:p>
            <a:pPr lvl="1" algn="just"/>
            <a:r>
              <a:rPr lang="cs-CZ" altLang="cs-CZ" sz="1600" dirty="0"/>
              <a:t>a) </a:t>
            </a:r>
            <a:r>
              <a:rPr lang="cs-CZ" altLang="cs-CZ" sz="1600" b="1" dirty="0"/>
              <a:t>Smlouva o dílo </a:t>
            </a:r>
            <a:r>
              <a:rPr lang="cs-CZ" altLang="cs-CZ" sz="1600" dirty="0"/>
              <a:t>nebo kupní smlouva,</a:t>
            </a:r>
          </a:p>
          <a:p>
            <a:pPr lvl="1" algn="just"/>
            <a:r>
              <a:rPr lang="cs-CZ" altLang="cs-CZ" sz="1600" dirty="0"/>
              <a:t>b) </a:t>
            </a:r>
            <a:r>
              <a:rPr lang="cs-CZ" altLang="cs-CZ" sz="1600" b="1" dirty="0"/>
              <a:t>Platné povolení o záměru stavby </a:t>
            </a:r>
            <a:r>
              <a:rPr lang="cs-CZ" altLang="cs-CZ" sz="1600" dirty="0"/>
              <a:t>nebo potvrzení stavebního úřadu, že záměr nevyžaduje povolení,</a:t>
            </a:r>
          </a:p>
          <a:p>
            <a:pPr lvl="1" algn="just"/>
            <a:r>
              <a:rPr lang="cs-CZ" altLang="cs-CZ" sz="1600" dirty="0"/>
              <a:t>c) </a:t>
            </a:r>
            <a:r>
              <a:rPr lang="cs-CZ" altLang="cs-CZ" sz="1600" b="1" dirty="0"/>
              <a:t>Výpis z katastru nemovitostí </a:t>
            </a:r>
            <a:r>
              <a:rPr lang="cs-CZ" altLang="cs-CZ" sz="1600" dirty="0"/>
              <a:t>nebo náhled do katastru nemovitostí, týkající se pozemků nebo staveb, na kterých je 	projekt realizován,</a:t>
            </a:r>
          </a:p>
          <a:p>
            <a:pPr lvl="1" algn="just"/>
            <a:r>
              <a:rPr lang="cs-CZ" altLang="cs-CZ" sz="1600" dirty="0"/>
              <a:t>d) </a:t>
            </a:r>
            <a:r>
              <a:rPr lang="cs-CZ" altLang="cs-CZ" sz="1600" b="1" dirty="0"/>
              <a:t>Písemné souhlasy </a:t>
            </a:r>
            <a:r>
              <a:rPr lang="cs-CZ" altLang="cs-CZ" sz="1600" dirty="0"/>
              <a:t>všech vlastníků pozemků,</a:t>
            </a:r>
          </a:p>
          <a:p>
            <a:pPr lvl="1" algn="just"/>
            <a:r>
              <a:rPr lang="cs-CZ" altLang="cs-CZ" sz="1600" dirty="0"/>
              <a:t>e) </a:t>
            </a:r>
            <a:r>
              <a:rPr lang="cs-CZ" altLang="cs-CZ" sz="1600" b="1" dirty="0"/>
              <a:t>Fotodokumentace </a:t>
            </a:r>
            <a:r>
              <a:rPr lang="cs-CZ" altLang="cs-CZ" sz="1600" dirty="0"/>
              <a:t>(alespoň 2 nebo 3 fotografie) stávajícího stavu realizovaného projektu před zahájením prací,</a:t>
            </a:r>
          </a:p>
          <a:p>
            <a:pPr lvl="1" algn="just"/>
            <a:r>
              <a:rPr lang="cs-CZ" altLang="cs-CZ" sz="1600" dirty="0"/>
              <a:t> f) </a:t>
            </a:r>
            <a:r>
              <a:rPr lang="cs-CZ" altLang="cs-CZ" sz="1600" b="1" dirty="0"/>
              <a:t>Plná moc </a:t>
            </a:r>
            <a:r>
              <a:rPr lang="cs-CZ" altLang="cs-CZ" sz="1600" dirty="0"/>
              <a:t>v případě zastoupení žadatele zmocněncem na základě plné moci.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altLang="cs-CZ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altLang="cs-CZ" sz="1600" dirty="0"/>
              <a:t>Projekt, na který je poskytnuta dotace dle tohoto Programu je možné spolufinancovat z jiných veřejných zdrojů (SR nebo fondy EU), ale není možné podpořit z jiného středočeského fondu s výjimkou Infrastrukturního fondu a Fondu životního prostředí.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F6F92D-39FB-3378-750B-72DCDC879731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4982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2BAD1-3384-7154-55EA-D04811D2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">
            <a:extLst>
              <a:ext uri="{FF2B5EF4-FFF2-40B4-BE49-F238E27FC236}">
                <a16:creationId xmlns:a16="http://schemas.microsoft.com/office/drawing/2014/main" id="{0E905BCB-BF3B-E58E-66D9-F8BDB21108F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4C025654-70C1-170D-959F-6B72A159E965}"/>
              </a:ext>
            </a:extLst>
          </p:cNvPr>
          <p:cNvSpPr txBox="1">
            <a:spLocks/>
          </p:cNvSpPr>
          <p:nvPr/>
        </p:nvSpPr>
        <p:spPr>
          <a:xfrm>
            <a:off x="2128029" y="220028"/>
            <a:ext cx="8520307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Program 2025-2028 pro poskytování dotací na rozvoj obcí </a:t>
            </a:r>
          </a:p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 2000 obyvatel ze Středočeského Fondu obnovy venkova</a:t>
            </a:r>
            <a:endParaRPr lang="en-US" sz="24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076DE3A-7A03-9280-21ED-786B698A3C19}"/>
              </a:ext>
            </a:extLst>
          </p:cNvPr>
          <p:cNvSpPr txBox="1"/>
          <p:nvPr/>
        </p:nvSpPr>
        <p:spPr>
          <a:xfrm>
            <a:off x="648071" y="1622323"/>
            <a:ext cx="1076718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altLang="cs-CZ" sz="1600" b="1" u="sng" dirty="0"/>
              <a:t>ZMĚNY v Programu 2025-2028 oproti předchozímu Programu 2021-2024:</a:t>
            </a:r>
          </a:p>
          <a:p>
            <a:pPr algn="just" eaLnBrk="1" hangingPunct="1">
              <a:defRPr/>
            </a:pPr>
            <a:endParaRPr lang="cs-CZ" altLang="cs-CZ" sz="1600" b="1" u="sng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cs-CZ" altLang="cs-CZ" sz="1600" dirty="0"/>
              <a:t>Rozšíření tematického zadání </a:t>
            </a:r>
            <a:r>
              <a:rPr lang="cs-CZ" altLang="cs-CZ" sz="1600" b="1" dirty="0"/>
              <a:t>o digitalizaci a automatizaci, </a:t>
            </a:r>
            <a:r>
              <a:rPr lang="cs-CZ" sz="1600" dirty="0"/>
              <a:t>kde může žadatel žádat o dotaci například na elektronickou úřední desku, infrastrukturu pro rozšíření rychlého internetu (optická síť nad 100 </a:t>
            </a:r>
            <a:r>
              <a:rPr lang="cs-CZ" sz="1600" dirty="0" err="1"/>
              <a:t>Mb</a:t>
            </a:r>
            <a:r>
              <a:rPr lang="cs-CZ" sz="1600" dirty="0"/>
              <a:t>/s) a další podobné projekty.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cs-CZ" sz="1600" dirty="0"/>
              <a:t>V rámci oblasti podpory </a:t>
            </a:r>
            <a:r>
              <a:rPr lang="cs-CZ" sz="1600" b="1" dirty="0"/>
              <a:t>veřejná prostranství</a:t>
            </a:r>
            <a:r>
              <a:rPr lang="cs-CZ" sz="1600" dirty="0"/>
              <a:t> rozšíření </a:t>
            </a:r>
            <a:r>
              <a:rPr lang="cs-CZ" sz="1600" b="1" dirty="0"/>
              <a:t>o podporu cestovního ruchu </a:t>
            </a:r>
            <a:r>
              <a:rPr lang="cs-CZ" sz="1600" dirty="0"/>
              <a:t>– popisky památek, informační stojany, tabule a mapy, stojany na kola apod.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endParaRPr lang="cs-CZ" altLang="cs-CZ" sz="1600" b="1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cs-CZ" altLang="cs-CZ" sz="1600" dirty="0"/>
              <a:t>Snížení </a:t>
            </a:r>
            <a:r>
              <a:rPr lang="cs-CZ" altLang="cs-CZ" sz="1600" b="1" dirty="0"/>
              <a:t>maximálního počtu žádostí </a:t>
            </a:r>
            <a:r>
              <a:rPr lang="cs-CZ" altLang="cs-CZ" sz="1600" dirty="0"/>
              <a:t>z původních tří na </a:t>
            </a:r>
            <a:r>
              <a:rPr lang="cs-CZ" altLang="cs-CZ" sz="1600" b="1" dirty="0"/>
              <a:t>dvě žádosti.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cs-CZ" altLang="cs-CZ" sz="16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sz="1600" dirty="0"/>
              <a:t>Nově </a:t>
            </a:r>
            <a:r>
              <a:rPr lang="cs-CZ" sz="1600" b="1" dirty="0"/>
              <a:t>NELZE </a:t>
            </a:r>
            <a:r>
              <a:rPr lang="cs-CZ" sz="1600" dirty="0"/>
              <a:t>v rámci Programu 2025-2028 </a:t>
            </a:r>
            <a:r>
              <a:rPr lang="cs-CZ" sz="1600" b="1" dirty="0"/>
              <a:t>hradit</a:t>
            </a:r>
            <a:r>
              <a:rPr lang="cs-CZ" sz="1600" dirty="0"/>
              <a:t> (neuznatelné náklady) měřiče rychlosti, ukazatele rychlostí, dopravní značení, dobíjecí stanice na elektromobilitu, obecní nebo veřejný rozhlas, zabezpečovací kamerový systém, tepelná čerpadla, velkoobjemové kontejnery a jakýkoliv vestavěný spotřebič mimo spotřebiče školní kuchyně.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altLang="cs-CZ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s-CZ" sz="1600" b="1" dirty="0"/>
              <a:t>Informace na webu SK na adrese </a:t>
            </a:r>
            <a:r>
              <a:rPr lang="cs-CZ" sz="1600" dirty="0">
                <a:hlinkClick r:id="rId3"/>
              </a:rPr>
              <a:t>Program 2025-2028 - Webový portál Středočeského kraje</a:t>
            </a:r>
            <a:r>
              <a:rPr lang="cs-CZ" sz="1600" dirty="0"/>
              <a:t>.</a:t>
            </a:r>
            <a:endParaRPr lang="cs-CZ" altLang="cs-CZ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cs-CZ" sz="1600" dirty="0">
              <a:solidFill>
                <a:srgbClr val="FF0000"/>
              </a:solidFill>
            </a:endParaRPr>
          </a:p>
          <a:p>
            <a:r>
              <a:rPr lang="cs-CZ" sz="1400" dirty="0"/>
              <a:t> </a:t>
            </a:r>
            <a:endParaRPr lang="cs-CZ" altLang="cs-CZ" sz="1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5A40650-3413-3E25-BCC0-EB4F9B91E1A5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8890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8100819-83DB-ED01-A8B8-F13CEAED0EF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03BB30C-527D-785E-BBAA-742346C21882}"/>
              </a:ext>
            </a:extLst>
          </p:cNvPr>
          <p:cNvSpPr txBox="1"/>
          <p:nvPr/>
        </p:nvSpPr>
        <p:spPr>
          <a:xfrm>
            <a:off x="2910835" y="1887461"/>
            <a:ext cx="647771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altLang="cs-CZ" sz="2400" b="1" dirty="0">
                <a:cs typeface="Times New Roman" panose="02020603050405020304" pitchFamily="18" charset="0"/>
              </a:rPr>
              <a:t>Kontakty na administrátory žádostí: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cs typeface="Times New Roman" panose="02020603050405020304" pitchFamily="18" charset="0"/>
              </a:rPr>
              <a:t>Žadatelé A-B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Ing. Jitka Fundová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Tel.: 257 280 367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e-mail: </a:t>
            </a:r>
            <a:r>
              <a:rPr lang="cs-CZ" altLang="cs-CZ" sz="16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fundova@kr-s.cz</a:t>
            </a:r>
            <a:endParaRPr lang="cs-CZ" altLang="cs-CZ" sz="1600" dirty="0">
              <a:solidFill>
                <a:schemeClr val="tx2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b="1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cs typeface="Times New Roman" panose="02020603050405020304" pitchFamily="18" charset="0"/>
              </a:rPr>
              <a:t>Žadatelé C-M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Renata Přibylová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Tel.: 257 280 412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E-mail: </a:t>
            </a:r>
            <a:r>
              <a:rPr lang="cs-CZ" altLang="cs-CZ" sz="1600" u="sng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pribyl</a:t>
            </a:r>
            <a:r>
              <a:rPr lang="cs-CZ" altLang="cs-CZ" sz="16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ova@kr-s.cz</a:t>
            </a:r>
            <a:endParaRPr lang="cs-CZ" altLang="cs-CZ" sz="1600" dirty="0">
              <a:solidFill>
                <a:schemeClr val="tx2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sz="1600" b="1" dirty="0">
                <a:cs typeface="Times New Roman" panose="02020603050405020304" pitchFamily="18" charset="0"/>
              </a:rPr>
              <a:t>Žadatelé N-Ž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sz="1600" dirty="0">
                <a:cs typeface="Times New Roman" panose="02020603050405020304" pitchFamily="18" charset="0"/>
              </a:rPr>
              <a:t>Martina Bohatová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sz="1600" dirty="0">
                <a:cs typeface="Times New Roman" panose="02020603050405020304" pitchFamily="18" charset="0"/>
              </a:rPr>
              <a:t>Tel.: 257 280 423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sz="1600" dirty="0">
                <a:cs typeface="Times New Roman" panose="02020603050405020304" pitchFamily="18" charset="0"/>
              </a:rPr>
              <a:t>E-mail: </a:t>
            </a:r>
            <a:r>
              <a:rPr lang="cs-CZ" sz="16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bohatovam</a:t>
            </a:r>
            <a:r>
              <a:rPr lang="cs-CZ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@kr-s.cz</a:t>
            </a:r>
            <a:r>
              <a:rPr lang="cs-CZ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6F92A4-464C-B380-406E-BCAB0416F856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ECC548D-AFB0-B3A6-9B28-3A04334BF370}"/>
              </a:ext>
            </a:extLst>
          </p:cNvPr>
          <p:cNvSpPr txBox="1">
            <a:spLocks/>
          </p:cNvSpPr>
          <p:nvPr/>
        </p:nvSpPr>
        <p:spPr>
          <a:xfrm>
            <a:off x="2128029" y="220028"/>
            <a:ext cx="8520307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Program 2025-2028 pro poskytování dotací na rozvoj obcí </a:t>
            </a:r>
          </a:p>
          <a:p>
            <a:pPr algn="ctr"/>
            <a:r>
              <a:rPr lang="cs-CZ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 2000 obyvatel ze Středočeského Fondu obnovy venkova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7529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76115794-2656-5BE0-3BE7-3BA68B0B95B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2B598454-0A0F-9629-9B19-4493D8D93CA6}"/>
              </a:ext>
            </a:extLst>
          </p:cNvPr>
          <p:cNvSpPr txBox="1">
            <a:spLocks/>
          </p:cNvSpPr>
          <p:nvPr/>
        </p:nvSpPr>
        <p:spPr>
          <a:xfrm>
            <a:off x="707923" y="1268362"/>
            <a:ext cx="10681336" cy="4670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16000">
              <a:lnSpc>
                <a:spcPct val="150000"/>
              </a:lnSpc>
              <a:buNone/>
              <a:tabLst>
                <a:tab pos="252000" algn="l"/>
              </a:tabLst>
            </a:pPr>
            <a:r>
              <a:rPr lang="cs-CZ" sz="3600" b="1" i="0" u="none" strike="noStrike" baseline="0" dirty="0">
                <a:solidFill>
                  <a:srgbClr val="000000"/>
                </a:solidFill>
                <a:latin typeface="+mn-lt"/>
              </a:rPr>
              <a:t>Program 2025 pro poskytování dotací </a:t>
            </a:r>
          </a:p>
          <a:p>
            <a:pPr marL="0" indent="0" algn="ctr" defTabSz="1116000">
              <a:lnSpc>
                <a:spcPct val="150000"/>
              </a:lnSpc>
              <a:buNone/>
              <a:tabLst>
                <a:tab pos="252000" algn="l"/>
              </a:tabLst>
            </a:pPr>
            <a:r>
              <a:rPr lang="cs-CZ" sz="3600" b="1" i="0" u="none" strike="noStrike" baseline="0" dirty="0">
                <a:solidFill>
                  <a:srgbClr val="000000"/>
                </a:solidFill>
                <a:latin typeface="+mn-lt"/>
              </a:rPr>
              <a:t>z rozpočtu Středočeského kraje </a:t>
            </a:r>
          </a:p>
          <a:p>
            <a:pPr marL="0" indent="0" algn="ctr" defTabSz="1116000">
              <a:lnSpc>
                <a:spcPct val="150000"/>
              </a:lnSpc>
              <a:buNone/>
              <a:tabLst>
                <a:tab pos="252000" algn="l"/>
              </a:tabLst>
            </a:pPr>
            <a:r>
              <a:rPr lang="cs-CZ" sz="3600" b="1" i="0" u="none" strike="noStrike" baseline="0" dirty="0">
                <a:solidFill>
                  <a:srgbClr val="000000"/>
                </a:solidFill>
                <a:latin typeface="+mn-lt"/>
              </a:rPr>
              <a:t>ze Středočeského Infrastrukturního fondu – Podpora rozvoje základních škol </a:t>
            </a:r>
          </a:p>
          <a:p>
            <a:pPr marL="0" indent="0" algn="ctr" defTabSz="1116000">
              <a:lnSpc>
                <a:spcPct val="150000"/>
              </a:lnSpc>
              <a:buNone/>
              <a:tabLst>
                <a:tab pos="252000" algn="l"/>
              </a:tabLst>
            </a:pPr>
            <a:r>
              <a:rPr lang="cs-CZ" sz="3600" b="1" i="0" u="none" strike="noStrike" baseline="0" dirty="0">
                <a:solidFill>
                  <a:srgbClr val="000000"/>
                </a:solidFill>
                <a:latin typeface="+mn-lt"/>
              </a:rPr>
              <a:t>– navýšení kapacity</a:t>
            </a:r>
            <a:endParaRPr lang="cs-CZ" b="1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FCAE6F2-4BC8-311E-55DB-BF471CEE69A1}"/>
              </a:ext>
            </a:extLst>
          </p:cNvPr>
          <p:cNvSpPr txBox="1">
            <a:spLocks/>
          </p:cNvSpPr>
          <p:nvPr/>
        </p:nvSpPr>
        <p:spPr>
          <a:xfrm>
            <a:off x="2128028" y="220027"/>
            <a:ext cx="9375713" cy="10483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B30947-720F-1318-61A7-AA70C5E3CAC9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8075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918EA64B-716F-0A1D-D7C9-F43124942822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E1AA7BE-E278-CE05-338E-D683D4F9DC2D}"/>
              </a:ext>
            </a:extLst>
          </p:cNvPr>
          <p:cNvSpPr txBox="1"/>
          <p:nvPr/>
        </p:nvSpPr>
        <p:spPr>
          <a:xfrm>
            <a:off x="576468" y="1374994"/>
            <a:ext cx="45115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Elektronický dotační portál Středočeského kraje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 </a:t>
            </a:r>
          </a:p>
          <a:p>
            <a:pPr algn="ctr"/>
            <a:r>
              <a:rPr lang="cs-CZ" sz="2400" b="1" dirty="0">
                <a:solidFill>
                  <a:schemeClr val="tx2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https://dotace.stredocesky.cz/</a:t>
            </a:r>
            <a:endParaRPr lang="cs-CZ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endParaRPr lang="cs-CZ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endParaRPr lang="cs-CZ" sz="1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cs-CZ" sz="1600" dirty="0"/>
              <a:t>Detailní informace k postupu podání žádosti naleznete na titulní straně webu, kde je ke stažení podrobný </a:t>
            </a:r>
            <a:r>
              <a:rPr lang="cs-CZ" sz="1600" b="1" dirty="0"/>
              <a:t>MANUÁL PRO UŽIVATELE</a:t>
            </a:r>
            <a:r>
              <a:rPr lang="cs-CZ" sz="1600" dirty="0"/>
              <a:t> ve formátu PDF  a také </a:t>
            </a:r>
            <a:r>
              <a:rPr lang="cs-CZ" sz="1600" b="1" dirty="0"/>
              <a:t>VIDEONÁVODY</a:t>
            </a:r>
            <a:r>
              <a:rPr lang="cs-CZ" sz="1600" dirty="0"/>
              <a:t> k registraci a podávání žádostí.</a:t>
            </a:r>
            <a:endParaRPr lang="cs-CZ" sz="1600" i="0" u="none" strike="noStrike" baseline="0" dirty="0"/>
          </a:p>
          <a:p>
            <a:pPr algn="ctr"/>
            <a:r>
              <a:rPr lang="cs-CZ" sz="2400" b="1" dirty="0"/>
              <a:t> </a:t>
            </a:r>
          </a:p>
        </p:txBody>
      </p:sp>
      <p:pic>
        <p:nvPicPr>
          <p:cNvPr id="8" name="Obrázek 7" descr="Obsah obrázku text, snímek obrazovky, Webové stránky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0E545FB5-8C2F-FD08-2D1A-830138ABD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81" y="281412"/>
            <a:ext cx="5458071" cy="616999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CAC7079-8CD3-A623-96DA-7C98A6461312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663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5C3F9-660E-EE49-00EA-E86CE3F1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6CAE65B7-0BE3-D28E-92EF-7400D90A176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3B8A9E1-C283-4121-01FF-702639C6F23E}"/>
              </a:ext>
            </a:extLst>
          </p:cNvPr>
          <p:cNvSpPr txBox="1">
            <a:spLocks/>
          </p:cNvSpPr>
          <p:nvPr/>
        </p:nvSpPr>
        <p:spPr>
          <a:xfrm>
            <a:off x="755332" y="1485733"/>
            <a:ext cx="10681336" cy="5369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1160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252000" algn="l"/>
              </a:tabLst>
            </a:pPr>
            <a:r>
              <a:rPr lang="cs-CZ" sz="6400" dirty="0"/>
              <a:t>Cílem Programu je navýšení kapacity základních škol minimálně o 50 žáků (zároveň musí vzniknout minimálně 2 nové třídy).</a:t>
            </a:r>
          </a:p>
          <a:p>
            <a:pPr algn="just" defTabSz="11160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252000" algn="l"/>
              </a:tabLst>
            </a:pPr>
            <a:r>
              <a:rPr lang="cs-CZ" sz="6400" dirty="0"/>
              <a:t>Program je zaměřen výhradně na projekty, které </a:t>
            </a:r>
            <a:r>
              <a:rPr lang="cs-CZ" sz="6400" b="1" dirty="0"/>
              <a:t>NEJSOU </a:t>
            </a:r>
            <a:r>
              <a:rPr lang="cs-CZ" sz="6400" dirty="0"/>
              <a:t>spolufinancované z jiných veřejných zdrojů.</a:t>
            </a:r>
          </a:p>
          <a:p>
            <a:pPr marL="457200" lvl="1" indent="0" algn="just" defTabSz="1116000">
              <a:lnSpc>
                <a:spcPct val="160000"/>
              </a:lnSpc>
              <a:buNone/>
              <a:tabLst>
                <a:tab pos="252000" algn="l"/>
              </a:tabLst>
            </a:pPr>
            <a:r>
              <a:rPr lang="cs-CZ" sz="6400" i="0" u="none" strike="noStrike" baseline="0" dirty="0">
                <a:solidFill>
                  <a:srgbClr val="000000"/>
                </a:solidFill>
              </a:rPr>
              <a:t>Povinnou přílohou je </a:t>
            </a:r>
            <a:r>
              <a:rPr lang="cs-CZ" sz="6400" b="1" i="0" u="none" strike="noStrike" baseline="0" dirty="0">
                <a:solidFill>
                  <a:srgbClr val="000000"/>
                </a:solidFill>
              </a:rPr>
              <a:t>Potvrzení o neposkytnutí dotace </a:t>
            </a:r>
            <a:r>
              <a:rPr lang="cs-CZ" sz="6400" b="0" i="0" u="none" strike="noStrike" baseline="0" dirty="0">
                <a:solidFill>
                  <a:srgbClr val="000000"/>
                </a:solidFill>
              </a:rPr>
              <a:t>z jiných veřejných zdrojů, než jsou zdroje poskytovatele a příjemce nebo </a:t>
            </a:r>
            <a:r>
              <a:rPr lang="cs-CZ" sz="6400" b="1" i="0" u="none" strike="noStrike" baseline="0" dirty="0"/>
              <a:t>Čestné prohlášení</a:t>
            </a:r>
            <a:r>
              <a:rPr lang="cs-CZ" sz="6400" b="0" i="0" u="none" strike="noStrike" baseline="0" dirty="0"/>
              <a:t>, že žadatel není oprávněným žadatelem o dotaci z jiných veřejných zdrojů, než jsou zdroje poskytovatele a příjemce.</a:t>
            </a:r>
            <a:endParaRPr lang="cs-CZ" sz="6400" dirty="0"/>
          </a:p>
          <a:p>
            <a:pPr algn="just" defTabSz="11160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252000" algn="l"/>
              </a:tabLst>
            </a:pPr>
            <a:r>
              <a:rPr lang="cs-CZ" sz="6400" dirty="0"/>
              <a:t>Dotaci lze poskytnout na </a:t>
            </a:r>
            <a:r>
              <a:rPr lang="cs-CZ" sz="6400" b="1" dirty="0"/>
              <a:t>výstavbu, přístavbu, vestavbu nebo nákup budovy </a:t>
            </a:r>
            <a:r>
              <a:rPr lang="cs-CZ" sz="6400" dirty="0"/>
              <a:t>pro účely provozu ZŠ.</a:t>
            </a:r>
          </a:p>
          <a:p>
            <a:pPr algn="just" defTabSz="11160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252000" algn="l"/>
              </a:tabLst>
            </a:pPr>
            <a:r>
              <a:rPr lang="cs-CZ" sz="6400" dirty="0"/>
              <a:t>Žadatelem o dotaci může být obec ve správním obvodu obcí s rozšířenou působností (ORP) nebo DSO, jehož alespoň jeden člen (obec) spadá do území ORP, která stanoví Odbor školství KÚSK na základě žádostí o pomoc při řešení vzniklých situací v daném území a žádostí o stanovení spádové základní školy, tak i podpůrně podle odvolání proti nepřijetí ke vzdělávání v ZŠ. </a:t>
            </a:r>
          </a:p>
          <a:p>
            <a:pPr algn="just" defTabSz="11160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252000" algn="l"/>
              </a:tabLst>
            </a:pPr>
            <a:r>
              <a:rPr lang="cs-CZ" sz="6400" i="0" u="none" strike="noStrike" baseline="0" dirty="0">
                <a:solidFill>
                  <a:srgbClr val="000000"/>
                </a:solidFill>
              </a:rPr>
              <a:t>Benešov, Beroun, Brandýs nad Labem-Stará Boleslav, Čáslav, Černošice, Český Brod, Dobříš, Hořovice, Kolín, Kralupy nad Vltavou, Mělník, Mladá Boleslav, Mnichovo Hradiště, Neratovice, Nymburk, Poděbrady, Říčany a Slaný.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cs-CZ" sz="5600" dirty="0"/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0723402-D2A5-2ACD-7A2F-7AA49ED41CD4}"/>
              </a:ext>
            </a:extLst>
          </p:cNvPr>
          <p:cNvSpPr txBox="1">
            <a:spLocks/>
          </p:cNvSpPr>
          <p:nvPr/>
        </p:nvSpPr>
        <p:spPr>
          <a:xfrm>
            <a:off x="2128028" y="220027"/>
            <a:ext cx="9375713" cy="10483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Program 2025 </a:t>
            </a:r>
            <a:r>
              <a:rPr lang="cs-CZ" sz="2400" i="0" u="none" strike="noStrike" baseline="0" dirty="0">
                <a:solidFill>
                  <a:srgbClr val="000000"/>
                </a:solidFill>
                <a:latin typeface="+mn-lt"/>
              </a:rPr>
              <a:t>pro poskytování dotací z rozpočtu SK ze Středočeského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 Infrastrukturního fondu – Podpora rozvoje základních škol – navýšení kapacity </a:t>
            </a:r>
            <a:endParaRPr lang="en-US" sz="2400" b="1" dirty="0"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3EAA806-4E7B-F225-FA3F-9BCA3A773E69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93139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CFDE9-6AF1-56C0-C51D-CD87731A8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86533F89-6F8C-019B-C827-05B4DFFB3CB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D2AD7350-B0A0-F799-09AB-B23EF6C4F2BD}"/>
              </a:ext>
            </a:extLst>
          </p:cNvPr>
          <p:cNvSpPr txBox="1">
            <a:spLocks/>
          </p:cNvSpPr>
          <p:nvPr/>
        </p:nvSpPr>
        <p:spPr>
          <a:xfrm>
            <a:off x="698089" y="1671971"/>
            <a:ext cx="10951367" cy="441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 algn="just" defTabSz="12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Alokace do Programu 2025 je předběžně stanovena na 30 000 000 Kč.</a:t>
            </a:r>
          </a:p>
          <a:p>
            <a:pPr indent="-360000" algn="just" defTabSz="12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Maximální výše požadované dotace je </a:t>
            </a:r>
            <a:r>
              <a:rPr lang="cs-CZ" sz="1600" b="1" dirty="0"/>
              <a:t>10 000 000 Kč.</a:t>
            </a:r>
          </a:p>
          <a:p>
            <a:pPr indent="-360000" algn="just" defTabSz="12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b="1" dirty="0"/>
              <a:t>Maximální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výše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požadované a současně poskytnuté dotace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na jedno nově vzniklé místo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je stanovena na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200 000   Kč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 maximálně však ve výši skutečně vynaložených peněžních prostředků.</a:t>
            </a:r>
            <a:endParaRPr lang="cs-CZ" sz="1600" dirty="0"/>
          </a:p>
          <a:p>
            <a:pPr indent="-360000" algn="just" defTabSz="12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b="1" dirty="0"/>
              <a:t>Minimální spoluúčast </a:t>
            </a:r>
            <a:r>
              <a:rPr lang="cs-CZ" sz="1600" dirty="0"/>
              <a:t>příjemce na financování projektu činí </a:t>
            </a:r>
            <a:r>
              <a:rPr lang="cs-CZ" sz="1600" b="1" dirty="0"/>
              <a:t>50 % </a:t>
            </a:r>
            <a:r>
              <a:rPr lang="cs-CZ" sz="1600" dirty="0"/>
              <a:t>z celkových uznatelných nákladů projektu.</a:t>
            </a:r>
          </a:p>
          <a:p>
            <a:pPr indent="-360000" algn="just" defTabSz="12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Uznatelné náklady jsou v programu stanoveny </a:t>
            </a:r>
            <a:r>
              <a:rPr lang="cs-CZ" sz="1600" b="1" dirty="0"/>
              <a:t>od 1. 1. 2025.</a:t>
            </a:r>
          </a:p>
          <a:p>
            <a:pPr indent="-360000" algn="just" defTabSz="12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Příjem žádostí od </a:t>
            </a:r>
            <a:r>
              <a:rPr lang="cs-CZ" sz="1600" b="1" dirty="0"/>
              <a:t>19. května 2025 do 12. prosince 2025.</a:t>
            </a:r>
          </a:p>
          <a:p>
            <a:pPr indent="-360000" algn="just" defTabSz="12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b="1" dirty="0"/>
              <a:t>Informace na webu SK na adrese </a:t>
            </a:r>
            <a:r>
              <a:rPr lang="cs-CZ" sz="1600" dirty="0">
                <a:hlinkClick r:id="rId3"/>
              </a:rPr>
              <a:t>Program 2025 - NAK - Webový portál Středočeského kraje</a:t>
            </a:r>
            <a:r>
              <a:rPr lang="cs-CZ" sz="1600" dirty="0"/>
              <a:t>.</a:t>
            </a:r>
            <a:endParaRPr lang="cs-CZ" sz="1600" b="1" dirty="0"/>
          </a:p>
          <a:p>
            <a:pPr indent="-360000" algn="just" defTabSz="12600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cs-CZ" sz="1800" b="1" dirty="0"/>
          </a:p>
          <a:p>
            <a:pPr marL="0" indent="0" algn="ctr">
              <a:lnSpc>
                <a:spcPct val="110000"/>
              </a:lnSpc>
              <a:buNone/>
            </a:pPr>
            <a:endParaRPr lang="cs-CZ" sz="5600" dirty="0"/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012E0A3-90BA-D389-33B2-4F703BE3995F}"/>
              </a:ext>
            </a:extLst>
          </p:cNvPr>
          <p:cNvSpPr txBox="1">
            <a:spLocks/>
          </p:cNvSpPr>
          <p:nvPr/>
        </p:nvSpPr>
        <p:spPr>
          <a:xfrm>
            <a:off x="2128029" y="220027"/>
            <a:ext cx="9434706" cy="10090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Program 2025 </a:t>
            </a:r>
            <a:r>
              <a:rPr lang="cs-CZ" sz="2400" i="0" u="none" strike="noStrike" baseline="0" dirty="0">
                <a:solidFill>
                  <a:srgbClr val="000000"/>
                </a:solidFill>
                <a:latin typeface="+mn-lt"/>
              </a:rPr>
              <a:t>pro poskytování dotací z rozpočtu SK ze Středočeského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 Infrastrukturního fondu – Podpora rozvoje základních škol – navýšení kapacity </a:t>
            </a:r>
            <a:endParaRPr lang="en-US" sz="2400" b="1" dirty="0"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5F97A04-EE9D-B601-DA9C-A38DF9D427BF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82971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AD6D20F0-4E68-A62A-6C0B-44D792C32AF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F7F8AC12-B17F-E57B-769E-D992E3C54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019" y="1457452"/>
            <a:ext cx="10665614" cy="49388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3600" b="1" i="0" u="none" strike="noStrike" baseline="0" dirty="0">
                <a:solidFill>
                  <a:srgbClr val="000000"/>
                </a:solidFill>
                <a:latin typeface="+mn-lt"/>
              </a:rPr>
              <a:t>Program 2025 pro poskytování dotací </a:t>
            </a:r>
          </a:p>
          <a:p>
            <a:pPr>
              <a:lnSpc>
                <a:spcPct val="110000"/>
              </a:lnSpc>
            </a:pPr>
            <a:r>
              <a:rPr lang="cs-CZ" sz="3600" b="1" i="0" u="none" strike="noStrike" baseline="0" dirty="0">
                <a:solidFill>
                  <a:srgbClr val="000000"/>
                </a:solidFill>
                <a:latin typeface="+mn-lt"/>
              </a:rPr>
              <a:t>z rozpočtu Středočeského kraje </a:t>
            </a:r>
          </a:p>
          <a:p>
            <a:pPr>
              <a:lnSpc>
                <a:spcPct val="110000"/>
              </a:lnSpc>
            </a:pPr>
            <a:r>
              <a:rPr lang="cs-CZ" sz="3600" b="1" i="0" u="none" strike="noStrike" baseline="0" dirty="0">
                <a:solidFill>
                  <a:srgbClr val="000000"/>
                </a:solidFill>
                <a:latin typeface="+mn-lt"/>
              </a:rPr>
              <a:t>ze Středočeského Infrastrukturního fondu – Podpora rozvoje a obnovy ZŠ a MŠ</a:t>
            </a:r>
            <a:endParaRPr lang="cs-CZ" sz="3600" b="1" dirty="0"/>
          </a:p>
          <a:p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5654124-C38F-3992-2830-89A2DEF759D4}"/>
              </a:ext>
            </a:extLst>
          </p:cNvPr>
          <p:cNvSpPr txBox="1">
            <a:spLocks/>
          </p:cNvSpPr>
          <p:nvPr/>
        </p:nvSpPr>
        <p:spPr>
          <a:xfrm>
            <a:off x="2128030" y="220028"/>
            <a:ext cx="9444538" cy="106799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endParaRPr lang="cs-CZ" sz="24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B507DB-3DFC-88E3-FBD6-92DC9CBEEF59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95533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4FDF6-28B5-2262-AA48-9941D21E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5408B8D9-275A-B187-AFC9-4090157F839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7AC2F9CC-F382-2499-525E-625B47FA8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193" y="1699150"/>
            <a:ext cx="10665614" cy="493882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Dotaci z tohoto Programu lze poskytnout na projekt, který řeší </a:t>
            </a:r>
            <a:r>
              <a:rPr lang="cs-CZ" sz="1600" b="1" dirty="0"/>
              <a:t>výstavbu, přístavbu, vestavbu nebo rekonstrukci </a:t>
            </a:r>
            <a:r>
              <a:rPr lang="cs-CZ" sz="1600" dirty="0"/>
              <a:t>ZŠ nebo MŠ zřizované obcí, dobrovolným svazkem nebo společenstvím obcí. 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Současně </a:t>
            </a:r>
            <a:r>
              <a:rPr lang="cs-CZ" sz="1600" b="1" dirty="0"/>
              <a:t>musí</a:t>
            </a:r>
            <a:r>
              <a:rPr lang="cs-CZ" sz="1600" dirty="0"/>
              <a:t> </a:t>
            </a:r>
            <a:r>
              <a:rPr lang="cs-CZ" sz="1600" b="1" dirty="0"/>
              <a:t>být</a:t>
            </a:r>
            <a:r>
              <a:rPr lang="cs-CZ" sz="1600" dirty="0"/>
              <a:t> tento projekt </a:t>
            </a:r>
            <a:r>
              <a:rPr lang="cs-CZ" sz="1600" b="1" dirty="0"/>
              <a:t>spolufinancován</a:t>
            </a:r>
            <a:r>
              <a:rPr lang="cs-CZ" sz="1600" dirty="0"/>
              <a:t> z jiných veřejných zdrojů, než jsou zdroje poskytovatele (národní zdroje, fondy EU/EHP) – nově nejsou konkrétně stanovené programy z těchto zdrojů.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Alokace je předběžně stanovena na 35 000 000 Kč.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Maximální výše požadované dotace je </a:t>
            </a:r>
            <a:r>
              <a:rPr lang="cs-CZ" sz="1600" b="1" dirty="0"/>
              <a:t>10 000 000 Kč.</a:t>
            </a:r>
            <a:endParaRPr lang="cs-CZ" sz="1600" dirty="0"/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Minimální spoluúčast příjemce je </a:t>
            </a:r>
            <a:r>
              <a:rPr lang="cs-CZ" sz="1600" b="1" dirty="0"/>
              <a:t>15 %</a:t>
            </a:r>
            <a:r>
              <a:rPr lang="cs-CZ" sz="1600" dirty="0"/>
              <a:t> z celkových uznatelných nákladů.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Uznatelné náklady </a:t>
            </a:r>
            <a:r>
              <a:rPr lang="cs-CZ" sz="1600" b="1" dirty="0"/>
              <a:t>od 1. 1. 2024.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Příjem žádostí bude od </a:t>
            </a:r>
            <a:r>
              <a:rPr lang="cs-CZ" sz="1600" b="1" dirty="0"/>
              <a:t>4. srpna 2025 do 12. prosince 2025.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1600" b="1" dirty="0"/>
              <a:t>Informace na webu SK na adrese </a:t>
            </a:r>
            <a:r>
              <a:rPr lang="cs-CZ" sz="1600" dirty="0">
                <a:hlinkClick r:id="rId3"/>
              </a:rPr>
              <a:t>Program 2025 - ŠKO - Webový portál Středočeského kraje</a:t>
            </a:r>
            <a:r>
              <a:rPr lang="cs-CZ" sz="1600" dirty="0"/>
              <a:t>.</a:t>
            </a:r>
            <a:endParaRPr lang="cs-CZ" sz="1600" b="1" dirty="0"/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cs-CZ" sz="1800" dirty="0"/>
          </a:p>
          <a:p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DA97CA6-B0F4-DA1C-49B7-72C9465ADAC2}"/>
              </a:ext>
            </a:extLst>
          </p:cNvPr>
          <p:cNvSpPr txBox="1">
            <a:spLocks/>
          </p:cNvSpPr>
          <p:nvPr/>
        </p:nvSpPr>
        <p:spPr>
          <a:xfrm>
            <a:off x="2128030" y="220028"/>
            <a:ext cx="9444538" cy="9220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endParaRPr lang="cs-CZ" sz="24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 Program 2025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+mn-lt"/>
              </a:rPr>
              <a:t>pro poskytování dotací </a:t>
            </a:r>
          </a:p>
          <a:p>
            <a:pPr algn="ctr"/>
            <a:r>
              <a:rPr lang="cs-CZ" sz="2400" b="0" i="0" u="none" strike="noStrike" baseline="0" dirty="0">
                <a:solidFill>
                  <a:srgbClr val="000000"/>
                </a:solidFill>
                <a:latin typeface="+mn-lt"/>
              </a:rPr>
              <a:t>z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Infrastrukturního fondu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Podpora rozvoje a obnovy ZŠ a MŠ</a:t>
            </a:r>
            <a:endParaRPr lang="en-US" sz="24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CD17D8-6093-33F9-D301-9526E71E66B3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1129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AD6D20F0-4E68-A62A-6C0B-44D792C32AF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07605B41-A65E-02D5-462F-71EAA8A6B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923" y="1809135"/>
            <a:ext cx="10319197" cy="4719256"/>
          </a:xfrm>
        </p:spPr>
        <p:txBody>
          <a:bodyPr>
            <a:normAutofit/>
          </a:bodyPr>
          <a:lstStyle/>
          <a:p>
            <a:pPr algn="ctr"/>
            <a:r>
              <a:rPr lang="cs-CZ" sz="3600" b="1" i="0" dirty="0">
                <a:effectLst/>
                <a:latin typeface="+mn-lt"/>
              </a:rPr>
              <a:t>Pravidla 2025 pro poskytování DARŮ</a:t>
            </a:r>
          </a:p>
          <a:p>
            <a:pPr algn="ctr"/>
            <a:r>
              <a:rPr lang="cs-CZ" sz="3600" b="1" i="0" dirty="0">
                <a:effectLst/>
                <a:latin typeface="+mn-lt"/>
              </a:rPr>
              <a:t>z rozpočtu Středočeského kraje </a:t>
            </a:r>
          </a:p>
          <a:p>
            <a:pPr algn="ctr"/>
            <a:r>
              <a:rPr lang="cs-CZ" sz="3600" b="1" i="0" dirty="0">
                <a:effectLst/>
                <a:latin typeface="+mn-lt"/>
              </a:rPr>
              <a:t>ze Středočeského Fondu na podporu</a:t>
            </a:r>
          </a:p>
          <a:p>
            <a:pPr algn="ctr"/>
            <a:r>
              <a:rPr lang="cs-CZ" sz="3600" b="1" i="0" dirty="0">
                <a:effectLst/>
                <a:latin typeface="+mn-lt"/>
              </a:rPr>
              <a:t> participativních rozpočtů obcí a měst </a:t>
            </a:r>
            <a:endParaRPr lang="cs-CZ" sz="3600" b="1" dirty="0">
              <a:latin typeface="+mn-lt"/>
            </a:endParaRP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20DE2C8-A427-C6B2-119A-B17297CBD67C}"/>
              </a:ext>
            </a:extLst>
          </p:cNvPr>
          <p:cNvSpPr txBox="1">
            <a:spLocks/>
          </p:cNvSpPr>
          <p:nvPr/>
        </p:nvSpPr>
        <p:spPr>
          <a:xfrm>
            <a:off x="2128029" y="362823"/>
            <a:ext cx="9100410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400" b="1" dirty="0"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E82A8E-6271-3637-4DC7-4C97E988DDED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81548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DA13-B733-F7EE-2299-36B676E8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0BCE6FC5-4E1A-1E8A-7420-3E62494D547E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D8EFCA40-7E8E-3C40-D84E-E056C7B04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923" y="1809135"/>
            <a:ext cx="10319197" cy="471925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Dar lze poskytnout obci Středočeského kraje </a:t>
            </a:r>
            <a:r>
              <a:rPr lang="cs-CZ" sz="1600" b="1" dirty="0"/>
              <a:t>na přípravu prvního participativního rozpočtu </a:t>
            </a:r>
            <a:r>
              <a:rPr lang="cs-CZ" sz="1600" dirty="0"/>
              <a:t>a dále na realizaci vybraných projektů.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cs-CZ" sz="1600" dirty="0">
                <a:ea typeface="Calibri" panose="020F0502020204030204" pitchFamily="34" charset="0"/>
              </a:rPr>
              <a:t>Žadatelem o dar může být obec nebo město na území Středočeského kraje.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cs-CZ" sz="1600" dirty="0">
                <a:ea typeface="Calibri" panose="020F0502020204030204" pitchFamily="34" charset="0"/>
              </a:rPr>
              <a:t>Maximální výše požadovaného daru </a:t>
            </a:r>
            <a:r>
              <a:rPr lang="cs-CZ" sz="1600" b="1" dirty="0">
                <a:ea typeface="Calibri" panose="020F0502020204030204" pitchFamily="34" charset="0"/>
              </a:rPr>
              <a:t>50 000 Kč.</a:t>
            </a:r>
            <a:endParaRPr lang="cs-CZ" sz="1600" dirty="0">
              <a:ea typeface="Calibri" panose="020F0502020204030204" pitchFamily="34" charset="0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Alokace pro rok 2025 je předběžně stanovena na 400 000 Kč.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Příjem žádostí </a:t>
            </a:r>
            <a:r>
              <a:rPr lang="cs-CZ" sz="1600" b="1" dirty="0"/>
              <a:t>od 19. května 2025 do 12. prosince 2028.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cs-CZ" sz="1600" b="1" dirty="0"/>
              <a:t>Informace na webu SK na adrese </a:t>
            </a:r>
            <a:r>
              <a:rPr lang="cs-CZ" sz="1600" dirty="0">
                <a:hlinkClick r:id="rId3"/>
              </a:rPr>
              <a:t>Pravidla 2025 - Webový portál Středočeského kraje</a:t>
            </a:r>
            <a:r>
              <a:rPr lang="cs-CZ" sz="1600" dirty="0"/>
              <a:t>.</a:t>
            </a:r>
            <a:endParaRPr lang="cs-CZ" sz="1600" b="1" dirty="0"/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09E6114-3275-5034-6317-7F1157EA6DFF}"/>
              </a:ext>
            </a:extLst>
          </p:cNvPr>
          <p:cNvSpPr txBox="1">
            <a:spLocks/>
          </p:cNvSpPr>
          <p:nvPr/>
        </p:nvSpPr>
        <p:spPr>
          <a:xfrm>
            <a:off x="2128029" y="362823"/>
            <a:ext cx="9100410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i="0" dirty="0">
                <a:effectLst/>
                <a:latin typeface="+mn-lt"/>
              </a:rPr>
              <a:t>Pravidla 2025 </a:t>
            </a:r>
            <a:r>
              <a:rPr lang="cs-CZ" sz="2400" b="0" i="0" dirty="0">
                <a:effectLst/>
                <a:latin typeface="+mn-lt"/>
              </a:rPr>
              <a:t>pro poskytování </a:t>
            </a:r>
            <a:r>
              <a:rPr lang="cs-CZ" sz="2400" b="1" i="0" dirty="0">
                <a:effectLst/>
                <a:latin typeface="+mn-lt"/>
              </a:rPr>
              <a:t>DARŮ</a:t>
            </a:r>
          </a:p>
          <a:p>
            <a:pPr algn="ctr"/>
            <a:r>
              <a:rPr lang="cs-CZ" sz="2400" b="0" i="0" dirty="0">
                <a:effectLst/>
                <a:latin typeface="+mn-lt"/>
              </a:rPr>
              <a:t>- </a:t>
            </a:r>
            <a:r>
              <a:rPr lang="cs-CZ" sz="2400" b="1" i="0" dirty="0">
                <a:effectLst/>
                <a:latin typeface="+mn-lt"/>
              </a:rPr>
              <a:t>Fond na podporu participativních rozpočtů obcí a měst </a:t>
            </a:r>
            <a:endParaRPr lang="cs-CZ" sz="2400" b="1" dirty="0"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5153E96-4921-6BC6-72AE-805B42B5D3E4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9596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73F8FE9A-6A25-8FEC-7891-591842C4937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8FEF7E4E-85CB-30D8-C091-0D9281CC9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252" y="1425677"/>
            <a:ext cx="10441858" cy="5212296"/>
          </a:xfrm>
        </p:spPr>
        <p:txBody>
          <a:bodyPr>
            <a:normAutofit/>
          </a:bodyPr>
          <a:lstStyle/>
          <a:p>
            <a:pPr algn="ctr"/>
            <a:r>
              <a:rPr lang="cs-CZ" sz="3600" b="1" i="0" dirty="0">
                <a:effectLst/>
                <a:latin typeface="+mn-lt"/>
              </a:rPr>
              <a:t>Program pro poskytování </a:t>
            </a:r>
          </a:p>
          <a:p>
            <a:pPr algn="ctr"/>
            <a:r>
              <a:rPr lang="cs-CZ" sz="3600" b="1" i="0" dirty="0">
                <a:effectLst/>
                <a:latin typeface="+mn-lt"/>
              </a:rPr>
              <a:t>návratné finanční výpomoci z rozpočtu Středočeského kraje</a:t>
            </a:r>
          </a:p>
          <a:p>
            <a:pPr algn="ctr"/>
            <a:r>
              <a:rPr lang="cs-CZ" sz="3600" b="1" i="0" dirty="0">
                <a:effectLst/>
                <a:latin typeface="+mn-lt"/>
              </a:rPr>
              <a:t>ze Středočeského Fondu návratných </a:t>
            </a:r>
          </a:p>
          <a:p>
            <a:pPr algn="ctr"/>
            <a:r>
              <a:rPr lang="cs-CZ" sz="3600" b="1" i="0" dirty="0">
                <a:effectLst/>
                <a:latin typeface="+mn-lt"/>
              </a:rPr>
              <a:t>finančních zdrojů</a:t>
            </a:r>
            <a:endParaRPr lang="cs-CZ" sz="3600" b="1" dirty="0">
              <a:latin typeface="+mn-lt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75B8DDF-5131-FF55-65CD-DB23A7474FA1}"/>
              </a:ext>
            </a:extLst>
          </p:cNvPr>
          <p:cNvSpPr txBox="1">
            <a:spLocks/>
          </p:cNvSpPr>
          <p:nvPr/>
        </p:nvSpPr>
        <p:spPr>
          <a:xfrm>
            <a:off x="2054942" y="220027"/>
            <a:ext cx="9379974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400" b="1" dirty="0"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61A55F-6E09-D4F4-8415-478432077A54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35528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7E625-46D7-65D1-EBEF-534481292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67EA28BF-9952-1A01-1635-7FA5185B8C7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357EB3CA-8FBF-9B82-6222-C65A65091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252" y="1425677"/>
            <a:ext cx="10441858" cy="521229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b="1" dirty="0">
                <a:ea typeface="Calibri" panose="020F0502020204030204" pitchFamily="34" charset="0"/>
              </a:rPr>
              <a:t>Návratnou finanční výpomoc </a:t>
            </a:r>
            <a:r>
              <a:rPr lang="cs-CZ" sz="1600" dirty="0">
                <a:ea typeface="Calibri" panose="020F0502020204030204" pitchFamily="34" charset="0"/>
              </a:rPr>
              <a:t>(dále NFV) lze poskytnout žadateli na předfinancování projektu spolufinancovaného z </a:t>
            </a:r>
            <a:r>
              <a:rPr lang="cs-CZ" sz="1600" b="1" dirty="0">
                <a:ea typeface="Calibri" panose="020F0502020204030204" pitchFamily="34" charset="0"/>
              </a:rPr>
              <a:t>fondů EU/EHP </a:t>
            </a:r>
            <a:r>
              <a:rPr lang="cs-CZ" sz="1600" dirty="0">
                <a:ea typeface="Calibri" panose="020F0502020204030204" pitchFamily="34" charset="0"/>
              </a:rPr>
              <a:t>nebo z </a:t>
            </a:r>
            <a:r>
              <a:rPr lang="cs-CZ" sz="1600" b="1" dirty="0">
                <a:ea typeface="Calibri" panose="020F0502020204030204" pitchFamily="34" charset="0"/>
              </a:rPr>
              <a:t>národních zdrojů.</a:t>
            </a:r>
            <a:endParaRPr lang="cs-CZ" sz="1600" dirty="0"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Jedná se o peněžní prostředky poskytnuté žadateli bezúročně z rozpočtu SK, které je žadatel povinen vrátit do rozpočtu SK ve smluvně stanovené lhůtě (</a:t>
            </a:r>
            <a:r>
              <a:rPr lang="cs-CZ" sz="1600" b="1" dirty="0"/>
              <a:t>do 30 dnů od poskytnutí dotace</a:t>
            </a:r>
            <a:r>
              <a:rPr lang="cs-CZ" sz="1600" dirty="0"/>
              <a:t>, a maximálně do jednoho roku od poskytnutí NVF).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>
                <a:ea typeface="Calibri" panose="020F0502020204030204" pitchFamily="34" charset="0"/>
              </a:rPr>
              <a:t>Žadatelem o návratnou finanční výpomoc může být obec do</a:t>
            </a:r>
            <a:r>
              <a:rPr lang="cs-CZ" sz="1600" b="1" dirty="0">
                <a:ea typeface="Calibri" panose="020F0502020204030204" pitchFamily="34" charset="0"/>
              </a:rPr>
              <a:t> 3 000</a:t>
            </a:r>
            <a:r>
              <a:rPr lang="cs-CZ" sz="1600" dirty="0">
                <a:ea typeface="Calibri" panose="020F0502020204030204" pitchFamily="34" charset="0"/>
              </a:rPr>
              <a:t> obyvatel.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>
                <a:ea typeface="Calibri" panose="020F0502020204030204" pitchFamily="34" charset="0"/>
              </a:rPr>
              <a:t>Minimální výše požadované NFV je 250 000 Kč, maximální výše požadované NFV je </a:t>
            </a:r>
            <a:r>
              <a:rPr lang="cs-CZ" sz="1600" b="1" dirty="0">
                <a:ea typeface="Calibri" panose="020F0502020204030204" pitchFamily="34" charset="0"/>
              </a:rPr>
              <a:t>4 mil. Kč.</a:t>
            </a:r>
            <a:endParaRPr lang="cs-CZ" sz="1600" dirty="0">
              <a:ea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Alokace pro rok 2025 je předběžně stanovena na 32 000 000 Kč.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dirty="0"/>
              <a:t>Příjem žádostí je </a:t>
            </a:r>
            <a:r>
              <a:rPr lang="cs-CZ" sz="1600" b="1" dirty="0"/>
              <a:t>od 19. května 2025 do 30. června 2028.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600" b="1" dirty="0"/>
              <a:t>Informace na webu SK na adrese </a:t>
            </a:r>
            <a:r>
              <a:rPr lang="cs-CZ" sz="1600" dirty="0">
                <a:hlinkClick r:id="rId3"/>
              </a:rPr>
              <a:t>Středočeský Fond návratných finančních zdrojů - Webový portál Středočeského kraje</a:t>
            </a:r>
            <a:r>
              <a:rPr lang="cs-CZ" sz="1600" dirty="0"/>
              <a:t>.</a:t>
            </a:r>
            <a:endParaRPr lang="cs-CZ" sz="1600" b="1" dirty="0"/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F04B542-1AC0-416F-707B-649C597472EC}"/>
              </a:ext>
            </a:extLst>
          </p:cNvPr>
          <p:cNvSpPr txBox="1">
            <a:spLocks/>
          </p:cNvSpPr>
          <p:nvPr/>
        </p:nvSpPr>
        <p:spPr>
          <a:xfrm>
            <a:off x="2054942" y="220027"/>
            <a:ext cx="9379974" cy="922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i="0" dirty="0">
                <a:effectLst/>
                <a:latin typeface="+mn-lt"/>
              </a:rPr>
              <a:t>Program</a:t>
            </a:r>
            <a:r>
              <a:rPr lang="cs-CZ" sz="2400" b="0" i="0" dirty="0">
                <a:effectLst/>
                <a:latin typeface="+mn-lt"/>
              </a:rPr>
              <a:t> pro poskytování </a:t>
            </a:r>
            <a:r>
              <a:rPr lang="cs-CZ" sz="2400" i="0" dirty="0">
                <a:effectLst/>
                <a:latin typeface="+mn-lt"/>
              </a:rPr>
              <a:t>návratné finanční výpomoci </a:t>
            </a:r>
          </a:p>
          <a:p>
            <a:pPr algn="ctr"/>
            <a:r>
              <a:rPr lang="cs-CZ" sz="2400" dirty="0">
                <a:latin typeface="+mn-lt"/>
              </a:rPr>
              <a:t>- </a:t>
            </a:r>
            <a:r>
              <a:rPr lang="cs-CZ" sz="2400" b="1" i="0" dirty="0">
                <a:effectLst/>
                <a:latin typeface="+mn-lt"/>
              </a:rPr>
              <a:t>Fond návratných finančních zdrojů</a:t>
            </a:r>
            <a:endParaRPr lang="cs-CZ" sz="2400" b="1" dirty="0"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E619BE-4EFD-0077-DCEE-AC3BE75ECCA7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80678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0E3D-A318-658D-EECA-0FD5AA0CD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3F5E9517-6F16-1942-2583-C15B850630B6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5CCFB768-C519-43B0-7221-20D494CD9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684" y="1327355"/>
            <a:ext cx="10245505" cy="53106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cs-CZ" sz="1400" b="1" dirty="0"/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1800" b="1" dirty="0">
                <a:cs typeface="Times New Roman" panose="02020603050405020304" pitchFamily="18" charset="0"/>
              </a:rPr>
              <a:t>Kontakt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pro oba programy </a:t>
            </a:r>
            <a:r>
              <a:rPr lang="cs-CZ" sz="1800" b="1" dirty="0">
                <a:cs typeface="Times New Roman" panose="02020603050405020304" pitchFamily="18" charset="0"/>
              </a:rPr>
              <a:t>Infrastrukturního fondu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pravidla </a:t>
            </a:r>
            <a:r>
              <a:rPr lang="cs-CZ" sz="1800" b="1" dirty="0">
                <a:cs typeface="Times New Roman" panose="02020603050405020304" pitchFamily="18" charset="0"/>
              </a:rPr>
              <a:t>Fondu na podporu participativních rozpočtů obcí a měst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programu</a:t>
            </a:r>
            <a:r>
              <a:rPr lang="cs-CZ" sz="1800" b="1" dirty="0">
                <a:cs typeface="Times New Roman" panose="02020603050405020304" pitchFamily="18" charset="0"/>
              </a:rPr>
              <a:t> Fondu návratných finančních zdrojů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cs-CZ" sz="18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1800" b="1" dirty="0">
                <a:cs typeface="Times New Roman" panose="02020603050405020304" pitchFamily="18" charset="0"/>
              </a:rPr>
              <a:t>Mgr. Lucie Burešová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Tel.: 257 280 969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E-mail: </a:t>
            </a:r>
            <a:r>
              <a:rPr lang="cs-CZ" sz="18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buresoval</a:t>
            </a:r>
            <a:r>
              <a:rPr lang="cs-CZ" sz="1800" dirty="0">
                <a:solidFill>
                  <a:schemeClr val="tx2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@kr-s.cz</a:t>
            </a:r>
            <a:r>
              <a:rPr lang="cs-CZ" sz="1800" dirty="0">
                <a:solidFill>
                  <a:schemeClr val="tx2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sz="1600" b="1" dirty="0"/>
          </a:p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A5775D4-16CD-0C2B-9BA6-D15E34F4934C}"/>
              </a:ext>
            </a:extLst>
          </p:cNvPr>
          <p:cNvSpPr txBox="1">
            <a:spLocks/>
          </p:cNvSpPr>
          <p:nvPr/>
        </p:nvSpPr>
        <p:spPr>
          <a:xfrm>
            <a:off x="2938624" y="461726"/>
            <a:ext cx="7997962" cy="7889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4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28DAA5D-F973-A311-0306-C2638B88BA25}"/>
              </a:ext>
            </a:extLst>
          </p:cNvPr>
          <p:cNvSpPr txBox="1"/>
          <p:nvPr/>
        </p:nvSpPr>
        <p:spPr>
          <a:xfrm>
            <a:off x="353961" y="339882"/>
            <a:ext cx="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96118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">
            <a:extLst>
              <a:ext uri="{FF2B5EF4-FFF2-40B4-BE49-F238E27FC236}">
                <a16:creationId xmlns:a16="http://schemas.microsoft.com/office/drawing/2014/main" id="{B683F03B-7930-05C4-9A59-8AD6F151677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pic>
        <p:nvPicPr>
          <p:cNvPr id="17" name="Obrázek 1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6A01C274-E362-39CF-6032-6B7B07A04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97" y="1216267"/>
            <a:ext cx="7042771" cy="466253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16E393E-7FE7-3798-4890-1460D04AF61A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C3B856-E63F-7080-5267-ABAF6AD0B412}"/>
              </a:ext>
            </a:extLst>
          </p:cNvPr>
          <p:cNvSpPr txBox="1"/>
          <p:nvPr/>
        </p:nvSpPr>
        <p:spPr>
          <a:xfrm>
            <a:off x="516046" y="1631484"/>
            <a:ext cx="36304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4"/>
              </a:buBlip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Metodický pokyn k podávání žádostí</a:t>
            </a:r>
          </a:p>
          <a:p>
            <a:pPr>
              <a:lnSpc>
                <a:spcPct val="100000"/>
              </a:lnSpc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Veškeré středočeské fondy a jejich dotační výzvy naleznete na webovém portálu Středočeského kraje: </a:t>
            </a: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https://stredoceskykraj.cz/web/urad/dotace</a:t>
            </a: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cs-CZ" dirty="0"/>
          </a:p>
          <a:p>
            <a:r>
              <a:rPr lang="cs-CZ" dirty="0"/>
              <a:t>      nebo </a:t>
            </a:r>
          </a:p>
          <a:p>
            <a:endParaRPr lang="cs-CZ" dirty="0"/>
          </a:p>
          <a:p>
            <a:r>
              <a:rPr lang="cs-CZ" dirty="0"/>
              <a:t>      kliknutím na odkaz   </a:t>
            </a:r>
            <a:r>
              <a:rPr lang="cs-CZ" b="1" dirty="0">
                <a:hlinkClick r:id="rId5"/>
              </a:rPr>
              <a:t>Dotace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cs-CZ" sz="1800" b="1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1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A6D28FF6-F8D6-D19B-E96D-1260595BE66C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82152F9-99E2-C517-7F70-E7E18E36709C}"/>
              </a:ext>
            </a:extLst>
          </p:cNvPr>
          <p:cNvSpPr txBox="1"/>
          <p:nvPr/>
        </p:nvSpPr>
        <p:spPr>
          <a:xfrm>
            <a:off x="438668" y="1601357"/>
            <a:ext cx="470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u="none" strike="noStrike" baseline="0" dirty="0">
                <a:solidFill>
                  <a:srgbClr val="C00000"/>
                </a:solidFill>
              </a:rPr>
              <a:t>Otevření formuláře smluv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838BDE7-EB2D-3017-DCD6-CF9C1DBFB537}"/>
              </a:ext>
            </a:extLst>
          </p:cNvPr>
          <p:cNvSpPr txBox="1">
            <a:spLocks/>
          </p:cNvSpPr>
          <p:nvPr/>
        </p:nvSpPr>
        <p:spPr>
          <a:xfrm>
            <a:off x="4106521" y="621262"/>
            <a:ext cx="4376576" cy="52078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/>
              <a:t>PŘÍPRAVA SMLOUVY V EDP</a:t>
            </a:r>
            <a:endParaRPr lang="en-US" sz="2400" b="1" dirty="0"/>
          </a:p>
        </p:txBody>
      </p:sp>
      <p:pic>
        <p:nvPicPr>
          <p:cNvPr id="11" name="Obrázek 10" descr="Obsah obrázku text, snímek obrazovky, software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B89911D8-3323-3568-CC9D-C183C6E36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65" y="1906986"/>
            <a:ext cx="5753903" cy="3439005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F02A2F4-6A0B-5293-E33A-B8170FF5ED6C}"/>
              </a:ext>
            </a:extLst>
          </p:cNvPr>
          <p:cNvCxnSpPr>
            <a:cxnSpLocks/>
          </p:cNvCxnSpPr>
          <p:nvPr/>
        </p:nvCxnSpPr>
        <p:spPr>
          <a:xfrm>
            <a:off x="5685576" y="3626488"/>
            <a:ext cx="5595042" cy="33893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E811DDC-8880-4ED2-0691-F159F5306426}"/>
              </a:ext>
            </a:extLst>
          </p:cNvPr>
          <p:cNvSpPr txBox="1"/>
          <p:nvPr/>
        </p:nvSpPr>
        <p:spPr>
          <a:xfrm>
            <a:off x="648895" y="35965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D1E981F-F278-89C5-EC7B-12F393093488}"/>
              </a:ext>
            </a:extLst>
          </p:cNvPr>
          <p:cNvSpPr txBox="1"/>
          <p:nvPr/>
        </p:nvSpPr>
        <p:spPr>
          <a:xfrm>
            <a:off x="342096" y="2182660"/>
            <a:ext cx="54823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cs-CZ" sz="1400" b="1" dirty="0"/>
              <a:t>Pro editace smlouvy je třeba se standardně přihlásit do aplikace EDP na webu vyplněním e-mailové adresy </a:t>
            </a:r>
            <a:r>
              <a:rPr lang="cs-CZ" sz="1400" dirty="0"/>
              <a:t>a</a:t>
            </a:r>
            <a:r>
              <a:rPr lang="cs-CZ" sz="1400" b="1" dirty="0"/>
              <a:t> hesla</a:t>
            </a:r>
            <a:r>
              <a:rPr lang="cs-CZ" sz="1400" dirty="0"/>
              <a:t>, které byly použity při prvotní registraci do systému</a:t>
            </a:r>
          </a:p>
          <a:p>
            <a:pPr algn="just">
              <a:lnSpc>
                <a:spcPct val="100000"/>
              </a:lnSpc>
            </a:pPr>
            <a:endParaRPr lang="cs-CZ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5"/>
              </a:buBlip>
            </a:pPr>
            <a:r>
              <a:rPr lang="cs-CZ" sz="1400" b="0" i="0" u="none" strike="noStrike" baseline="0" dirty="0">
                <a:solidFill>
                  <a:srgbClr val="000000"/>
                </a:solidFill>
              </a:rPr>
              <a:t>Otevřete záložku </a:t>
            </a:r>
            <a:r>
              <a:rPr lang="cs-CZ" sz="1400" b="1" i="0" u="none" strike="noStrike" baseline="0" dirty="0">
                <a:solidFill>
                  <a:srgbClr val="000000"/>
                </a:solidFill>
              </a:rPr>
              <a:t>MOJE ŽÁDOSTI</a:t>
            </a:r>
          </a:p>
          <a:p>
            <a:pPr algn="just">
              <a:lnSpc>
                <a:spcPct val="100000"/>
              </a:lnSpc>
            </a:pPr>
            <a:endParaRPr lang="cs-CZ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5"/>
              </a:buBlip>
            </a:pPr>
            <a:r>
              <a:rPr lang="cs-CZ" sz="1400" b="0" i="0" u="none" strike="noStrike" baseline="0" dirty="0">
                <a:solidFill>
                  <a:srgbClr val="000000"/>
                </a:solidFill>
              </a:rPr>
              <a:t>           U příslušné žádosti na konci řádku klikněte na „</a:t>
            </a:r>
            <a:r>
              <a:rPr lang="cs-CZ" sz="1400" b="1" i="0" u="none" strike="noStrike" baseline="0" dirty="0">
                <a:solidFill>
                  <a:srgbClr val="000000"/>
                </a:solidFill>
              </a:rPr>
              <a:t>TŘI TEČKY</a:t>
            </a:r>
            <a:r>
              <a:rPr lang="cs-CZ" sz="1400" b="0" i="0" u="none" strike="noStrike" baseline="0" dirty="0">
                <a:solidFill>
                  <a:srgbClr val="000000"/>
                </a:solidFill>
              </a:rPr>
              <a:t>“</a:t>
            </a:r>
          </a:p>
          <a:p>
            <a:pPr algn="just">
              <a:lnSpc>
                <a:spcPct val="100000"/>
              </a:lnSpc>
            </a:pPr>
            <a:endParaRPr lang="cs-CZ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5"/>
              </a:buBlip>
            </a:pPr>
            <a:r>
              <a:rPr lang="cs-CZ" sz="1400" b="0" i="0" u="none" strike="noStrike" baseline="0" dirty="0">
                <a:solidFill>
                  <a:srgbClr val="000000"/>
                </a:solidFill>
              </a:rPr>
              <a:t>Nabídne se možnost „Smlouva/ZVA“ a „Přijaté dokumenty“</a:t>
            </a:r>
          </a:p>
          <a:p>
            <a:pPr algn="just">
              <a:lnSpc>
                <a:spcPct val="100000"/>
              </a:lnSpc>
            </a:pPr>
            <a:endParaRPr lang="cs-CZ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5"/>
              </a:buBlip>
            </a:pPr>
            <a:r>
              <a:rPr lang="cs-CZ" sz="1400" dirty="0">
                <a:solidFill>
                  <a:srgbClr val="000000"/>
                </a:solidFill>
              </a:rPr>
              <a:t>Zvolte možnost „</a:t>
            </a:r>
            <a:r>
              <a:rPr lang="cs-CZ" sz="1400" b="1" dirty="0">
                <a:solidFill>
                  <a:srgbClr val="000000"/>
                </a:solidFill>
              </a:rPr>
              <a:t>Smlouva/ZVA</a:t>
            </a:r>
            <a:r>
              <a:rPr lang="cs-CZ" sz="1400" dirty="0">
                <a:solidFill>
                  <a:srgbClr val="000000"/>
                </a:solidFill>
              </a:rPr>
              <a:t>“ </a:t>
            </a:r>
            <a:r>
              <a:rPr lang="cs-CZ" sz="1400" dirty="0"/>
              <a:t>→ tím se otevře formulář</a:t>
            </a:r>
          </a:p>
          <a:p>
            <a:pPr algn="just">
              <a:lnSpc>
                <a:spcPct val="100000"/>
              </a:lnSpc>
            </a:pPr>
            <a:endParaRPr lang="cs-CZ" sz="1400" dirty="0"/>
          </a:p>
          <a:p>
            <a:pPr marL="285750" indent="-285750" algn="just">
              <a:lnSpc>
                <a:spcPct val="100000"/>
              </a:lnSpc>
              <a:buBlip>
                <a:blip r:embed="rId5"/>
              </a:buBlip>
            </a:pPr>
            <a:r>
              <a:rPr lang="cs-CZ" sz="1400" b="0" i="0" u="none" strike="noStrike" baseline="0" dirty="0">
                <a:solidFill>
                  <a:srgbClr val="000000"/>
                </a:solidFill>
              </a:rPr>
              <a:t>Otevřený formulář obsahuje vydefinované ř</a:t>
            </a:r>
            <a:r>
              <a:rPr lang="cs-CZ" sz="1400" dirty="0">
                <a:solidFill>
                  <a:srgbClr val="000000"/>
                </a:solidFill>
              </a:rPr>
              <a:t>ádky, které je nutné vyplnit</a:t>
            </a:r>
            <a:endParaRPr lang="cs-CZ" sz="14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27" name="Obrázek 26" descr="Obsah obrázku symbol, Grafika, kruh, logo&#10;&#10;Obsah vygenerovaný umělou inteligencí může být nesprávný.">
            <a:extLst>
              <a:ext uri="{FF2B5EF4-FFF2-40B4-BE49-F238E27FC236}">
                <a16:creationId xmlns:a16="http://schemas.microsoft.com/office/drawing/2014/main" id="{85FFB120-116A-5182-EEAE-60BDC79C3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" y="3295379"/>
            <a:ext cx="425450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3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8CF688EC-E74D-592E-A236-BD3F3793F4D9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7" y="220027"/>
            <a:ext cx="1928495" cy="92202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9FE8AB0-FDDF-94BF-3345-A59552C8B28C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CA7698-41D3-110B-090E-B3E1517E2C01}"/>
              </a:ext>
            </a:extLst>
          </p:cNvPr>
          <p:cNvSpPr txBox="1"/>
          <p:nvPr/>
        </p:nvSpPr>
        <p:spPr>
          <a:xfrm>
            <a:off x="416816" y="1552293"/>
            <a:ext cx="534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Ukončení editace dat a nahrání příloh ke smlouvě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838EEA-086A-4411-08CC-69FE6D59F789}"/>
              </a:ext>
            </a:extLst>
          </p:cNvPr>
          <p:cNvSpPr txBox="1"/>
          <p:nvPr/>
        </p:nvSpPr>
        <p:spPr>
          <a:xfrm>
            <a:off x="344389" y="2200570"/>
            <a:ext cx="57516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Po zadání všech požadovaných informací klikn</a:t>
            </a:r>
            <a:r>
              <a:rPr lang="cs-CZ" sz="1600" dirty="0">
                <a:solidFill>
                  <a:srgbClr val="000000"/>
                </a:solidFill>
              </a:rPr>
              <a:t>ěte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 na tlačítko „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Uzavřít editaci dat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“</a:t>
            </a:r>
          </a:p>
          <a:p>
            <a:pPr algn="just">
              <a:lnSpc>
                <a:spcPct val="100000"/>
              </a:lnSpc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Po ukončení editace dat se automaticky otevře stránka k nahrání příloh souvisejících se smlouvou</a:t>
            </a:r>
          </a:p>
          <a:p>
            <a:pPr algn="just">
              <a:lnSpc>
                <a:spcPct val="100000"/>
              </a:lnSpc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600" dirty="0">
                <a:solidFill>
                  <a:srgbClr val="000000"/>
                </a:solidFill>
              </a:rPr>
              <a:t>Poté přílohy uložte a ukončete jejich editaci stisknutím tlačítka „</a:t>
            </a:r>
            <a:r>
              <a:rPr lang="cs-CZ" sz="1600" b="1" dirty="0">
                <a:solidFill>
                  <a:srgbClr val="000000"/>
                </a:solidFill>
              </a:rPr>
              <a:t>Uzavřít editaci příloh</a:t>
            </a:r>
            <a:r>
              <a:rPr lang="cs-CZ" sz="1600" dirty="0">
                <a:solidFill>
                  <a:srgbClr val="000000"/>
                </a:solidFill>
              </a:rPr>
              <a:t>“</a:t>
            </a:r>
          </a:p>
        </p:txBody>
      </p:sp>
      <p:pic>
        <p:nvPicPr>
          <p:cNvPr id="8" name="Obrázek 7" descr="Obsah obrázku text, Písmo, Elektricky modrá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F344E032-E1DD-D402-2A44-0321B49DC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03" y="2200570"/>
            <a:ext cx="1505538" cy="570850"/>
          </a:xfrm>
          <a:prstGeom prst="rect">
            <a:avLst/>
          </a:prstGeom>
        </p:spPr>
      </p:pic>
      <p:pic>
        <p:nvPicPr>
          <p:cNvPr id="9" name="Obrázek 8" descr="Obsah obrázku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37E2BEDB-720B-F48C-CCE7-58A924FBC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169099"/>
            <a:ext cx="7563344" cy="2138235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1C0F915-D285-889D-FD4D-64D3759E66B2}"/>
              </a:ext>
            </a:extLst>
          </p:cNvPr>
          <p:cNvCxnSpPr>
            <a:cxnSpLocks/>
          </p:cNvCxnSpPr>
          <p:nvPr/>
        </p:nvCxnSpPr>
        <p:spPr>
          <a:xfrm>
            <a:off x="3846300" y="4023785"/>
            <a:ext cx="6477714" cy="48526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Nadpis 1">
            <a:extLst>
              <a:ext uri="{FF2B5EF4-FFF2-40B4-BE49-F238E27FC236}">
                <a16:creationId xmlns:a16="http://schemas.microsoft.com/office/drawing/2014/main" id="{7CE02BBB-B057-6761-2E10-30095C9B5473}"/>
              </a:ext>
            </a:extLst>
          </p:cNvPr>
          <p:cNvSpPr txBox="1">
            <a:spLocks/>
          </p:cNvSpPr>
          <p:nvPr/>
        </p:nvSpPr>
        <p:spPr>
          <a:xfrm>
            <a:off x="4106521" y="621262"/>
            <a:ext cx="4376576" cy="52078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/>
              <a:t>PŘÍPRAVA SMLOUVY V EDP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024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3C769-D3FD-A433-AC95-223F0EBC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A5E369E8-78F1-9A58-4F26-5C73C9E69AB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EF09B3-D9BA-A65A-8721-6E6BAF132B75}"/>
              </a:ext>
            </a:extLst>
          </p:cNvPr>
          <p:cNvSpPr txBox="1">
            <a:spLocks/>
          </p:cNvSpPr>
          <p:nvPr/>
        </p:nvSpPr>
        <p:spPr>
          <a:xfrm>
            <a:off x="2241755" y="339882"/>
            <a:ext cx="8554064" cy="80216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None/>
            </a:pPr>
            <a:endParaRPr lang="en-US" sz="2400" b="1" dirty="0">
              <a:latin typeface="+mn-lt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7602CB7E-7176-ECCC-A98D-8F13A8204E5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7" y="220027"/>
            <a:ext cx="1928495" cy="9220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76FC6B-8C37-BDF1-E4F6-9527136389FB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E74DE2-B73D-2E2E-790B-286DEB64678C}"/>
              </a:ext>
            </a:extLst>
          </p:cNvPr>
          <p:cNvSpPr txBox="1"/>
          <p:nvPr/>
        </p:nvSpPr>
        <p:spPr>
          <a:xfrm>
            <a:off x="1494503" y="1868129"/>
            <a:ext cx="8957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Program 2025 pro poskytování dotací z rozpočtu SK</a:t>
            </a:r>
            <a:r>
              <a:rPr kumimoji="0" lang="cs-CZ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+mn-cs"/>
              </a:rPr>
              <a:t>ze Středočeského Fondu podpory včasné přípravy projektů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7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D74FE294-CA8E-D86D-D02B-D168FA27B573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176F1EFD-30FC-AA80-1ADA-A6858889A3DB}"/>
              </a:ext>
            </a:extLst>
          </p:cNvPr>
          <p:cNvSpPr txBox="1">
            <a:spLocks/>
          </p:cNvSpPr>
          <p:nvPr/>
        </p:nvSpPr>
        <p:spPr>
          <a:xfrm>
            <a:off x="2349910" y="417254"/>
            <a:ext cx="8504903" cy="72479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None/>
            </a:pPr>
            <a:r>
              <a:rPr lang="cs-CZ" sz="2400" b="1" kern="100" dirty="0">
                <a:solidFill>
                  <a:srgbClr val="00000A"/>
                </a:solidFill>
                <a:effectLst/>
                <a:latin typeface="+mn-lt"/>
                <a:ea typeface="Arial Unicode MS"/>
                <a:cs typeface="Times New Roman" panose="02020603050405020304" pitchFamily="18" charset="0"/>
              </a:rPr>
              <a:t>Program 2025 pro poskytování dotací z rozpočtu SK</a:t>
            </a:r>
            <a:r>
              <a:rPr lang="cs-CZ" sz="2400" b="1" kern="100" dirty="0">
                <a:effectLst/>
                <a:latin typeface="+mn-lt"/>
                <a:ea typeface="Arial Unicode MS"/>
              </a:rPr>
              <a:t> </a:t>
            </a:r>
          </a:p>
          <a:p>
            <a:pPr algn="ctr">
              <a:buNone/>
            </a:pPr>
            <a:r>
              <a:rPr lang="cs-CZ" sz="2400" b="1" kern="100" dirty="0">
                <a:effectLst/>
                <a:latin typeface="+mn-lt"/>
                <a:ea typeface="Arial Unicode MS"/>
              </a:rPr>
              <a:t>ze Středočeského Fondu podpory včasné přípravy projektů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768F63-D176-8ADE-7E8A-92746CD54BFD}"/>
              </a:ext>
            </a:extLst>
          </p:cNvPr>
          <p:cNvSpPr txBox="1"/>
          <p:nvPr/>
        </p:nvSpPr>
        <p:spPr>
          <a:xfrm>
            <a:off x="764692" y="1603122"/>
            <a:ext cx="11063335" cy="4622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Lhůta pro podání žádostí je stanovena od </a:t>
            </a: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1. 7. 2025 </a:t>
            </a: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od 9:00 hodin </a:t>
            </a: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do 28. 11. 2025 </a:t>
            </a: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do 13:00 hodin.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Žadatelem o dotaci může být: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obec</a:t>
            </a: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 nebo </a:t>
            </a: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příspěvková organizace </a:t>
            </a: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zřízená obcí se sídlem ve Středočeském kraji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dobrovolný svazek obcí </a:t>
            </a: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se sídlem na území Středočeského kraje</a:t>
            </a:r>
          </a:p>
          <a:p>
            <a:pPr marL="742950" lvl="1" indent="-285750">
              <a:lnSpc>
                <a:spcPct val="150000"/>
              </a:lnSpc>
              <a:buSzPct val="120000"/>
              <a:buFont typeface="Wingdings" panose="05000000000000000000" pitchFamily="2" charset="2"/>
              <a:buChar char="ü"/>
            </a:pP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společenství obcí </a:t>
            </a: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se sídlem na území Středočeského kraje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Předpokládaná alokace programu je </a:t>
            </a: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11 mil. Kč</a:t>
            </a:r>
            <a:r>
              <a:rPr lang="cs-CZ" altLang="cs-CZ" dirty="0">
                <a:ea typeface="Arial Unicode MS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Počet podaných žádostí jedním žadatelem není omezen.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b="1" dirty="0">
                <a:ea typeface="Arial Unicode MS"/>
                <a:cs typeface="Times New Roman" panose="02020603050405020304" pitchFamily="18" charset="0"/>
              </a:rPr>
              <a:t>Žádosti se podávají prostřednictvím nového </a:t>
            </a:r>
            <a:r>
              <a:rPr lang="cs-CZ" altLang="cs-CZ" sz="1800" b="1" dirty="0">
                <a:ea typeface="Arial Unicode MS"/>
                <a:cs typeface="Times New Roman" panose="02020603050405020304" pitchFamily="18" charset="0"/>
              </a:rPr>
              <a:t>Elektronického dotačního portálu </a:t>
            </a:r>
            <a:r>
              <a:rPr lang="cs-CZ" altLang="cs-CZ" sz="1800" dirty="0">
                <a:ea typeface="Arial Unicode MS"/>
                <a:cs typeface="Times New Roman" panose="02020603050405020304" pitchFamily="18" charset="0"/>
              </a:rPr>
              <a:t>(EDP) na adrese</a:t>
            </a:r>
            <a:r>
              <a:rPr lang="cs-CZ" altLang="cs-CZ" sz="1800" dirty="0">
                <a:solidFill>
                  <a:srgbClr val="00B0F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00B0F0"/>
                </a:solidFill>
                <a:ea typeface="Arial Unicode MS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r>
              <a:rPr lang="cs-CZ" altLang="cs-CZ" sz="1800" dirty="0">
                <a:ea typeface="Arial Unicode MS"/>
                <a:cs typeface="Times New Roman" panose="02020603050405020304" pitchFamily="18" charset="0"/>
              </a:rPr>
              <a:t>. Zároveň musí být samotná žádost (dokument vygenerovaný ze systému ve formátu PDF) zaslána na Krajský úřad Středočeského kraje datovou schránkou žadatele. Přílohy se datovou schránkou nezasílají.</a:t>
            </a:r>
            <a:endParaRPr lang="cs-CZ" sz="1400" dirty="0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D80F3D6A-32B6-FAA5-0D1B-B9DCEE71BB2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7" y="220027"/>
            <a:ext cx="1928495" cy="9220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E5F2A73-E75D-B89B-8D89-36B65DDD097E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290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88B7F-0322-662D-2671-354820C60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915582F1-B8EC-6487-D947-CC054293D46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5ADF559-3BA1-0D2A-7E14-B4F242ACD5D9}"/>
              </a:ext>
            </a:extLst>
          </p:cNvPr>
          <p:cNvSpPr txBox="1">
            <a:spLocks/>
          </p:cNvSpPr>
          <p:nvPr/>
        </p:nvSpPr>
        <p:spPr>
          <a:xfrm>
            <a:off x="2359742" y="371072"/>
            <a:ext cx="8691716" cy="7709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None/>
            </a:pPr>
            <a:r>
              <a:rPr lang="cs-CZ" sz="2400" b="1" kern="100" dirty="0">
                <a:solidFill>
                  <a:srgbClr val="00000A"/>
                </a:solidFill>
                <a:effectLst/>
                <a:latin typeface="+mn-lt"/>
                <a:ea typeface="Arial Unicode MS"/>
                <a:cs typeface="Times New Roman" panose="02020603050405020304" pitchFamily="18" charset="0"/>
              </a:rPr>
              <a:t>Program 2025 pro poskytování dotací z rozpočtu SK</a:t>
            </a:r>
            <a:r>
              <a:rPr lang="cs-CZ" sz="2400" b="1" kern="100" dirty="0">
                <a:effectLst/>
                <a:latin typeface="+mn-lt"/>
                <a:ea typeface="Arial Unicode MS"/>
              </a:rPr>
              <a:t> </a:t>
            </a:r>
          </a:p>
          <a:p>
            <a:pPr algn="ctr">
              <a:buNone/>
            </a:pPr>
            <a:r>
              <a:rPr lang="cs-CZ" sz="2400" b="1" kern="100" dirty="0">
                <a:effectLst/>
                <a:latin typeface="+mn-lt"/>
                <a:ea typeface="Arial Unicode MS"/>
              </a:rPr>
              <a:t>ze Středočeského Fondu podpory včasné přípravy projektů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26C6A5-956E-A312-6833-5EA10E6A5C64}"/>
              </a:ext>
            </a:extLst>
          </p:cNvPr>
          <p:cNvSpPr txBox="1"/>
          <p:nvPr/>
        </p:nvSpPr>
        <p:spPr>
          <a:xfrm>
            <a:off x="550606" y="1446103"/>
            <a:ext cx="11206828" cy="521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  <a:defRPr/>
            </a:pPr>
            <a:r>
              <a:rPr lang="cs-CZ" b="1" dirty="0">
                <a:cs typeface="Times New Roman" panose="02020603050405020304" pitchFamily="18" charset="0"/>
              </a:rPr>
              <a:t>Životní prostředí</a:t>
            </a:r>
            <a:endParaRPr lang="cs-CZ" sz="1400" b="1" dirty="0"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sz="1600" dirty="0">
                <a:cs typeface="Times New Roman" panose="02020603050405020304" pitchFamily="18" charset="0"/>
              </a:rPr>
              <a:t>Budování, rekonstrukce a odbahnění retenčních nádrží, vodních nádrží a rybníků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sz="1600" dirty="0">
                <a:cs typeface="Times New Roman" panose="02020603050405020304" pitchFamily="18" charset="0"/>
              </a:rPr>
              <a:t>Podpora drobných vodních toků a zlepšení odtokových poměrů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sz="1600" dirty="0">
                <a:cs typeface="Times New Roman" panose="02020603050405020304" pitchFamily="18" charset="0"/>
              </a:rPr>
              <a:t>Protipovodňová ochrana (týká se řešení opatření na realizaci přírodního biotopu v záplavovém území v souladu s ochranou obyvatel a v době bez povodní využitelného jako klidová (odpočinková) zóna pro veřejnost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sz="1600" dirty="0">
                <a:cs typeface="Times New Roman" panose="02020603050405020304" pitchFamily="18" charset="0"/>
              </a:rPr>
              <a:t>Průzkum a budování nových zdrojů vody (průzkumné vrty, které budou následně využity na stavbu k jímání podzemní vody; studny)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t-BR" sz="1600" dirty="0">
                <a:cs typeface="Times New Roman" panose="02020603050405020304" pitchFamily="18" charset="0"/>
              </a:rPr>
              <a:t>Vodovodní a kanalizační infrastruktura</a:t>
            </a:r>
            <a:endParaRPr lang="cs-CZ" sz="1600" dirty="0"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sz="1600" dirty="0">
                <a:cs typeface="Times New Roman" panose="02020603050405020304" pitchFamily="18" charset="0"/>
              </a:rPr>
              <a:t>Prevence vzniku odpadů, udržitelné nakládání s odpady</a:t>
            </a:r>
          </a:p>
          <a:p>
            <a:pPr>
              <a:defRPr/>
            </a:pPr>
            <a:endParaRPr lang="cs-CZ" altLang="cs-CZ" sz="2000" b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b="1" dirty="0">
                <a:cs typeface="Times New Roman" panose="02020603050405020304" pitchFamily="18" charset="0"/>
              </a:rPr>
              <a:t>II. Oblast vzdělávání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Navyšování kapacit mateřských a základních škol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cs-CZ" altLang="cs-CZ" sz="1400" i="1" dirty="0">
                <a:cs typeface="Times New Roman" panose="02020603050405020304" pitchFamily="18" charset="0"/>
              </a:rPr>
              <a:t>Výše dotace na technickou studii je 1 000 Kč na 1 žáka navýšené kapacity, přičemž celkově je minimální výše dotace 50 000 Kč a maximální výše dotace je 810 000 Kč. Výše dotace na přípravu projektové dokumentace je 3 500 Kč na 1 žáka navýšené kapacity, přičemž celkově je minimální výše dotace 200 000 Kč (u obcí do 2 000 obyvatel 50 000 Kč) a maximální výše dotace je 2 835 000 Kč.</a:t>
            </a:r>
            <a:endParaRPr lang="cs-CZ" sz="1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B005EC-7CF1-F393-FD36-FD6C3A2A0650}"/>
              </a:ext>
            </a:extLst>
          </p:cNvPr>
          <p:cNvSpPr txBox="1"/>
          <p:nvPr/>
        </p:nvSpPr>
        <p:spPr>
          <a:xfrm>
            <a:off x="434566" y="3460785"/>
            <a:ext cx="109999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0A86261-2791-F2BC-6C67-672B05BB2703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1743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447F-9CFA-9E78-C55E-320B864AF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63C7B28D-5653-9AB2-5D8B-7DDB7DCB8D1D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E5E6981-0446-222D-1CAB-4A2D84CAB6B8}"/>
              </a:ext>
            </a:extLst>
          </p:cNvPr>
          <p:cNvSpPr txBox="1">
            <a:spLocks/>
          </p:cNvSpPr>
          <p:nvPr/>
        </p:nvSpPr>
        <p:spPr>
          <a:xfrm>
            <a:off x="2128029" y="220028"/>
            <a:ext cx="8913597" cy="9220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None/>
            </a:pPr>
            <a:r>
              <a:rPr lang="cs-CZ" sz="2400" b="1" kern="100" dirty="0">
                <a:solidFill>
                  <a:srgbClr val="00000A"/>
                </a:solidFill>
                <a:effectLst/>
                <a:latin typeface="+mn-lt"/>
                <a:ea typeface="Arial Unicode MS"/>
                <a:cs typeface="Times New Roman" panose="02020603050405020304" pitchFamily="18" charset="0"/>
              </a:rPr>
              <a:t>Program 2025 pro poskytování dotací z rozpočtu SK</a:t>
            </a:r>
            <a:r>
              <a:rPr lang="cs-CZ" sz="2400" b="1" kern="100" dirty="0">
                <a:effectLst/>
                <a:latin typeface="+mn-lt"/>
                <a:ea typeface="Arial Unicode MS"/>
              </a:rPr>
              <a:t> </a:t>
            </a:r>
          </a:p>
          <a:p>
            <a:pPr algn="ctr">
              <a:buNone/>
            </a:pPr>
            <a:r>
              <a:rPr lang="cs-CZ" sz="2400" b="1" kern="100" dirty="0">
                <a:effectLst/>
                <a:latin typeface="+mn-lt"/>
                <a:ea typeface="Arial Unicode MS"/>
              </a:rPr>
              <a:t>ze Středočeského Fondu podpory včasné přípravy projektů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01EC2B-8A1C-D8AC-12D0-231F8B342D3F}"/>
              </a:ext>
            </a:extLst>
          </p:cNvPr>
          <p:cNvSpPr txBox="1"/>
          <p:nvPr/>
        </p:nvSpPr>
        <p:spPr>
          <a:xfrm>
            <a:off x="599768" y="1446104"/>
            <a:ext cx="1072699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cs-CZ" sz="2000" b="1" dirty="0">
                <a:cs typeface="Times New Roman" panose="02020603050405020304" pitchFamily="18" charset="0"/>
              </a:rPr>
              <a:t>III. Revitalizace měst a obcí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Výstavba a rekonstrukce tělocvičen ZŠ a venkovních hřišť ZŠ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Revitalizace veřejného prostranství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Modernizace veřejného osvětlení (veřejné osvětlení bez světelného smogu)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Opravy obecních budov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Energetické úspory veřejných budov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Rekonstrukce a výstavba obecního bydlení</a:t>
            </a:r>
          </a:p>
          <a:p>
            <a:pPr algn="just">
              <a:lnSpc>
                <a:spcPct val="150000"/>
              </a:lnSpc>
              <a:defRPr/>
            </a:pPr>
            <a:endParaRPr lang="cs-CZ" altLang="cs-CZ" i="1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cs-CZ" altLang="cs-CZ" sz="1800" b="1" dirty="0">
                <a:cs typeface="Times New Roman" panose="02020603050405020304" pitchFamily="18" charset="0"/>
              </a:rPr>
              <a:t>IV. Cyklostezky</a:t>
            </a:r>
          </a:p>
          <a:p>
            <a:pPr lvl="1">
              <a:lnSpc>
                <a:spcPct val="150000"/>
              </a:lnSpc>
            </a:pPr>
            <a:r>
              <a:rPr lang="cs-CZ" altLang="cs-CZ" sz="1600" dirty="0">
                <a:cs typeface="Times New Roman" panose="02020603050405020304" pitchFamily="18" charset="0"/>
              </a:rPr>
              <a:t>a) Liniová cyklistická infrastruktura na páteřních cyklotrasách (PT)</a:t>
            </a:r>
          </a:p>
          <a:p>
            <a:pPr lvl="1">
              <a:lnSpc>
                <a:spcPct val="150000"/>
              </a:lnSpc>
            </a:pPr>
            <a:r>
              <a:rPr lang="pl-PL" altLang="cs-CZ" sz="1600" dirty="0">
                <a:cs typeface="Times New Roman" panose="02020603050405020304" pitchFamily="18" charset="0"/>
              </a:rPr>
              <a:t>b) Infrastruktura pro parkování jízdních kol</a:t>
            </a:r>
            <a:endParaRPr lang="cs-CZ" altLang="cs-CZ" sz="1600" i="1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altLang="cs-CZ" i="1" dirty="0"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92905DF-4095-C626-D85F-47ECE6423B1D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95900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2739</Words>
  <Application>Microsoft Office PowerPoint</Application>
  <PresentationFormat>Širokoúhlá obrazovka</PresentationFormat>
  <Paragraphs>298</Paragraphs>
  <Slides>28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Aptos</vt:lpstr>
      <vt:lpstr>Aptos Display</vt:lpstr>
      <vt:lpstr>Arial</vt:lpstr>
      <vt:lpstr>Arial Unicode MS</vt:lpstr>
      <vt:lpstr>Calibri</vt:lpstr>
      <vt:lpstr>Times New Roman</vt:lpstr>
      <vt:lpstr>Wingdings</vt:lpstr>
      <vt:lpstr>Motiv Office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Krajsky urad Stredoceskeho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Bohatová Martina</dc:creator>
  <cp:lastModifiedBy>Bohatová Martina</cp:lastModifiedBy>
  <cp:revision>297</cp:revision>
  <dcterms:created xsi:type="dcterms:W3CDTF">2024-12-04T12:50:01Z</dcterms:created>
  <dcterms:modified xsi:type="dcterms:W3CDTF">2025-07-03T05:18:55Z</dcterms:modified>
</cp:coreProperties>
</file>