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32" r:id="rId4"/>
    <p:sldId id="1143" r:id="rId5"/>
    <p:sldId id="1152" r:id="rId6"/>
    <p:sldId id="1145" r:id="rId7"/>
    <p:sldId id="1144" r:id="rId8"/>
    <p:sldId id="1149" r:id="rId9"/>
    <p:sldId id="1148" r:id="rId10"/>
    <p:sldId id="331" r:id="rId11"/>
    <p:sldId id="1147" r:id="rId12"/>
    <p:sldId id="1151" r:id="rId13"/>
    <p:sldId id="1146" r:id="rId14"/>
    <p:sldId id="1136" r:id="rId15"/>
    <p:sldId id="1139" r:id="rId16"/>
    <p:sldId id="1153" r:id="rId17"/>
    <p:sldId id="1140" r:id="rId18"/>
    <p:sldId id="276" r:id="rId19"/>
    <p:sldId id="531" r:id="rId20"/>
  </p:sldIdLst>
  <p:sldSz cx="18288000" cy="10287000"/>
  <p:notesSz cx="6858000" cy="9144000"/>
  <p:embeddedFontLst>
    <p:embeddedFont>
      <p:font typeface="Barlow Black" panose="020B0604020202020204" charset="-18"/>
      <p:regular r:id="rId22"/>
    </p:embeddedFont>
    <p:embeddedFont>
      <p:font typeface="Barlow Medium" panose="020B0604020202020204" charset="-18"/>
      <p:regular r:id="rId23"/>
    </p:embeddedFont>
    <p:embeddedFont>
      <p:font typeface="Barlow Medium Bold" panose="020B0604020202020204" charset="-18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  <p:embeddedFont>
      <p:font typeface="Roboto Medium" panose="020B0604020202020204" charset="0"/>
      <p:regular r:id="rId33"/>
      <p: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467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6" autoAdjust="0"/>
    <p:restoredTop sz="85026" autoAdjust="0"/>
  </p:normalViewPr>
  <p:slideViewPr>
    <p:cSldViewPr>
      <p:cViewPr varScale="1">
        <p:scale>
          <a:sx n="42" d="100"/>
          <a:sy n="42" d="100"/>
        </p:scale>
        <p:origin x="54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CCCD0-E25D-4F92-A9C1-18096926306D}" type="datetimeFigureOut">
              <a:rPr lang="cs-CZ" smtClean="0"/>
              <a:t>28.05.2024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9B284-2CC0-4DAF-8A8E-D353155C0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77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1717E-F51F-4A57-B9B6-D9A19B1072F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1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13833984" y="1626012"/>
            <a:ext cx="3367168" cy="721536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1079104" y="2978892"/>
            <a:ext cx="11809312" cy="58624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1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73845" marR="0" indent="-273845" algn="l" defTabSz="8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21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1020" marR="0" indent="-257175" algn="l" defTabSz="8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1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35782" marR="0" indent="-261938" algn="l" defTabSz="13716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1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812007" marR="0" indent="-276225" algn="l" defTabSz="13716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1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 hasCustomPrompt="1"/>
          </p:nvPr>
        </p:nvSpPr>
        <p:spPr>
          <a:xfrm>
            <a:off x="1079104" y="1626014"/>
            <a:ext cx="11809312" cy="10823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30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517249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ozlouc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13833984" y="1579104"/>
            <a:ext cx="3367168" cy="7262268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4247456" y="4603440"/>
            <a:ext cx="8460896" cy="15121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4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13608496" y="1579104"/>
            <a:ext cx="0" cy="7236804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 userDrawn="1"/>
        </p:nvCxnSpPr>
        <p:spPr>
          <a:xfrm>
            <a:off x="13608496" y="1579104"/>
            <a:ext cx="0" cy="7236804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21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zalohujme.cz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p.cz/cz/zalohovani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hyperlink" Target="https://www.mzp.cz/cz/kalkulacka_obce" TargetMode="External"/><Relationship Id="rId4" Type="http://schemas.openxmlformats.org/officeDocument/2006/relationships/hyperlink" Target="https://www.mzp.cz/C1257458002F0DC7/cz/zalohovani/$FILE/OK-otazky_a_odpovedi_k_zalohovani-20231114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jan.marsak@mzp.cz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7A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3484" y="1403536"/>
            <a:ext cx="17660980" cy="3169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72"/>
              </a:lnSpc>
            </a:pPr>
            <a:r>
              <a:rPr lang="cs-CZ" sz="7200" u="sng" spc="-234" dirty="0">
                <a:solidFill>
                  <a:srgbClr val="FFFFFF"/>
                </a:solidFill>
                <a:latin typeface="Barlow Black"/>
              </a:rPr>
              <a:t>Povinné zálohování vybraných nápojových obalů v České republice</a:t>
            </a:r>
            <a:endParaRPr lang="en-US" sz="7200" u="sng" spc="-234" dirty="0">
              <a:solidFill>
                <a:srgbClr val="FFFFFF"/>
              </a:solidFill>
              <a:latin typeface="Barlow Black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741053" y="10477500"/>
            <a:ext cx="19447885" cy="30861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458"/>
              </a:lnSpc>
            </a:pPr>
            <a:endParaRPr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7280505" y="8993948"/>
            <a:ext cx="3726990" cy="212646"/>
            <a:chOff x="0" y="0"/>
            <a:chExt cx="3726993" cy="212649"/>
          </a:xfrm>
        </p:grpSpPr>
        <p:sp>
          <p:nvSpPr>
            <p:cNvPr id="8" name="Freeform 8"/>
            <p:cNvSpPr/>
            <p:nvPr/>
          </p:nvSpPr>
          <p:spPr>
            <a:xfrm>
              <a:off x="63500" y="63500"/>
              <a:ext cx="1173480" cy="85598"/>
            </a:xfrm>
            <a:custGeom>
              <a:avLst/>
              <a:gdLst/>
              <a:ahLst/>
              <a:cxnLst/>
              <a:rect l="l" t="t" r="r" b="b"/>
              <a:pathLst>
                <a:path w="1173480" h="85598">
                  <a:moveTo>
                    <a:pt x="1173480" y="85598"/>
                  </a:moveTo>
                  <a:lnTo>
                    <a:pt x="0" y="85598"/>
                  </a:lnTo>
                  <a:lnTo>
                    <a:pt x="0" y="0"/>
                  </a:lnTo>
                  <a:lnTo>
                    <a:pt x="1173480" y="0"/>
                  </a:lnTo>
                  <a:close/>
                </a:path>
              </a:pathLst>
            </a:custGeom>
            <a:solidFill>
              <a:srgbClr val="D9E7BA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276731" y="63500"/>
              <a:ext cx="1173480" cy="85598"/>
            </a:xfrm>
            <a:custGeom>
              <a:avLst/>
              <a:gdLst/>
              <a:ahLst/>
              <a:cxnLst/>
              <a:rect l="l" t="t" r="r" b="b"/>
              <a:pathLst>
                <a:path w="1173480" h="85598">
                  <a:moveTo>
                    <a:pt x="1173480" y="85598"/>
                  </a:moveTo>
                  <a:lnTo>
                    <a:pt x="0" y="85598"/>
                  </a:lnTo>
                  <a:lnTo>
                    <a:pt x="0" y="0"/>
                  </a:lnTo>
                  <a:lnTo>
                    <a:pt x="1173480" y="0"/>
                  </a:lnTo>
                  <a:close/>
                </a:path>
              </a:pathLst>
            </a:custGeom>
            <a:solidFill>
              <a:srgbClr val="83B81A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489962" y="63500"/>
              <a:ext cx="1173480" cy="85598"/>
            </a:xfrm>
            <a:custGeom>
              <a:avLst/>
              <a:gdLst/>
              <a:ahLst/>
              <a:cxnLst/>
              <a:rect l="l" t="t" r="r" b="b"/>
              <a:pathLst>
                <a:path w="1173480" h="85598">
                  <a:moveTo>
                    <a:pt x="1173480" y="85598"/>
                  </a:moveTo>
                  <a:lnTo>
                    <a:pt x="0" y="85598"/>
                  </a:lnTo>
                  <a:lnTo>
                    <a:pt x="0" y="0"/>
                  </a:lnTo>
                  <a:lnTo>
                    <a:pt x="1173480" y="0"/>
                  </a:lnTo>
                  <a:close/>
                </a:path>
              </a:pathLst>
            </a:custGeom>
            <a:solidFill>
              <a:srgbClr val="537B17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7523402" y="9257543"/>
            <a:ext cx="3241196" cy="398459"/>
          </a:xfrm>
          <a:custGeom>
            <a:avLst/>
            <a:gdLst/>
            <a:ahLst/>
            <a:cxnLst/>
            <a:rect l="l" t="t" r="r" b="b"/>
            <a:pathLst>
              <a:path w="3241196" h="398459">
                <a:moveTo>
                  <a:pt x="0" y="0"/>
                </a:moveTo>
                <a:lnTo>
                  <a:pt x="3241196" y="0"/>
                </a:lnTo>
                <a:lnTo>
                  <a:pt x="3241196" y="398459"/>
                </a:lnTo>
                <a:lnTo>
                  <a:pt x="0" y="3984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E652510-0F2C-4B15-922E-E23BBDDF8715}"/>
              </a:ext>
            </a:extLst>
          </p:cNvPr>
          <p:cNvSpPr/>
          <p:nvPr/>
        </p:nvSpPr>
        <p:spPr>
          <a:xfrm>
            <a:off x="1375398" y="4962686"/>
            <a:ext cx="14363674" cy="195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031"/>
              </a:lnSpc>
            </a:pPr>
            <a:r>
              <a:rPr lang="cs-CZ" sz="3900" spc="78" dirty="0">
                <a:solidFill>
                  <a:srgbClr val="FFFFFF"/>
                </a:solidFill>
                <a:latin typeface="Barlow Medium"/>
              </a:rPr>
              <a:t>Ing. Bc. Jan </a:t>
            </a:r>
            <a:r>
              <a:rPr lang="cs-CZ" sz="3900" spc="78" dirty="0" err="1">
                <a:solidFill>
                  <a:srgbClr val="FFFFFF"/>
                </a:solidFill>
                <a:latin typeface="Barlow Medium"/>
              </a:rPr>
              <a:t>Maršák</a:t>
            </a:r>
            <a:r>
              <a:rPr lang="cs-CZ" sz="3900" spc="78" dirty="0">
                <a:solidFill>
                  <a:srgbClr val="FFFFFF"/>
                </a:solidFill>
                <a:latin typeface="Barlow Medium"/>
              </a:rPr>
              <a:t>, Ph.D. </a:t>
            </a:r>
          </a:p>
          <a:p>
            <a:pPr lvl="0" algn="ctr">
              <a:lnSpc>
                <a:spcPts val="5031"/>
              </a:lnSpc>
            </a:pPr>
            <a:r>
              <a:rPr lang="cs-CZ" sz="3900" spc="78" dirty="0">
                <a:solidFill>
                  <a:srgbClr val="FFFFFF"/>
                </a:solidFill>
                <a:latin typeface="Barlow Medium"/>
              </a:rPr>
              <a:t>ředitel odboru cirkulární ekonomiky a odpadů </a:t>
            </a:r>
          </a:p>
          <a:p>
            <a:pPr lvl="0" algn="ctr">
              <a:lnSpc>
                <a:spcPts val="5031"/>
              </a:lnSpc>
            </a:pPr>
            <a:r>
              <a:rPr lang="cs-CZ" sz="3900" spc="78" dirty="0">
                <a:solidFill>
                  <a:srgbClr val="FFFFFF"/>
                </a:solidFill>
                <a:latin typeface="Barlow Medium"/>
              </a:rPr>
              <a:t>Ministerstvo životního prostředí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08285" y="592645"/>
            <a:ext cx="6471430" cy="938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 spc="-118">
                <a:solidFill>
                  <a:srgbClr val="FFFFFF"/>
                </a:solidFill>
                <a:latin typeface="Barlow Black"/>
              </a:rPr>
              <a:t>Aktuální situace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82579" y="1300531"/>
            <a:ext cx="16772021" cy="7802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600" spc="-89" dirty="0">
                <a:latin typeface="Barlow Medium"/>
              </a:rPr>
              <a:t>15 % z nevyplacených záloh, bude operátor obcím platit za to, že obce budou mít stále náklady za úklid, svoz a likvidaci těch obalů, které zákazníci nevrátí do míst určených k odevzdání zálohovaných obalů.</a:t>
            </a:r>
          </a:p>
          <a:p>
            <a:pPr marL="571500" lvl="0" indent="-5715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600" spc="-89" dirty="0">
                <a:latin typeface="Barlow Medium"/>
              </a:rPr>
              <a:t>Povinnost operátora zřídit sběrné místo v obcích nad 300 obyvatel (bez povinného místa, na žádost obce). Možnost obcí se zapojit do sítě sběrných míst.</a:t>
            </a:r>
          </a:p>
          <a:p>
            <a:pPr marL="571500" lvl="0" indent="-5715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600" spc="-89" dirty="0">
                <a:latin typeface="Barlow Medium"/>
              </a:rPr>
              <a:t>Snížení třídících cílů pro obce ze zákona o odpadech z důvodu snížení množství odpadů v obecních systémech.</a:t>
            </a:r>
          </a:p>
          <a:p>
            <a:pPr marL="571500" lvl="0" indent="-5715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600" spc="-89" dirty="0">
                <a:latin typeface="Barlow Medium"/>
              </a:rPr>
              <a:t>Možnost optimalizace svozu plastů a kovů z důvodu snížení množství odpadů v obecních systémech. </a:t>
            </a:r>
          </a:p>
          <a:p>
            <a:pPr marL="571500" lvl="0" indent="-5715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3600" i="1" spc="-89" dirty="0">
              <a:latin typeface="Barlow Medium"/>
            </a:endParaRPr>
          </a:p>
          <a:p>
            <a:pPr marL="571500" lvl="0" indent="-5715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600" i="1" spc="-89" dirty="0">
                <a:latin typeface="Barlow Medium"/>
              </a:rPr>
              <a:t>Zahrnutí reklamních tiskovin do povinnosti rozšířené odpovědnosti výrobců. Další finanční prostředky do systému odpadového hospodářství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8B1DBE1-05F4-4E18-BCC3-137FDB553442}"/>
              </a:ext>
            </a:extLst>
          </p:cNvPr>
          <p:cNvSpPr/>
          <p:nvPr/>
        </p:nvSpPr>
        <p:spPr>
          <a:xfrm>
            <a:off x="982579" y="353336"/>
            <a:ext cx="8477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Dopady na obce </a:t>
            </a:r>
            <a:r>
              <a:rPr lang="cs-CZ" sz="4800" spc="-204" dirty="0">
                <a:solidFill>
                  <a:srgbClr val="467A26"/>
                </a:solidFill>
                <a:latin typeface="Barlow Medium Bold" panose="020B0604020202020204" charset="-18"/>
              </a:rPr>
              <a:t>:</a:t>
            </a:r>
            <a:endParaRPr lang="cs-CZ" sz="4800" dirty="0">
              <a:latin typeface="Barlow Medium 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5742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03938BA-18F1-41D6-A044-9F35DF734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796855"/>
            <a:ext cx="11953875" cy="940117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47C3EAF-915A-42FF-AA31-397A0592D34D}"/>
              </a:ext>
            </a:extLst>
          </p:cNvPr>
          <p:cNvSpPr/>
          <p:nvPr/>
        </p:nvSpPr>
        <p:spPr>
          <a:xfrm>
            <a:off x="6951251" y="88970"/>
            <a:ext cx="4385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40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Kalkulačka pro obce</a:t>
            </a:r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:</a:t>
            </a:r>
            <a:endParaRPr lang="cs-CZ" sz="4000" dirty="0">
              <a:solidFill>
                <a:prstClr val="black"/>
              </a:solidFill>
              <a:latin typeface="Barlow Medium 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43308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89E257A-3622-4685-A8D1-DAC85DAA85D7}"/>
              </a:ext>
            </a:extLst>
          </p:cNvPr>
          <p:cNvSpPr/>
          <p:nvPr/>
        </p:nvSpPr>
        <p:spPr>
          <a:xfrm>
            <a:off x="766011" y="266700"/>
            <a:ext cx="15793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Nařízení o obalech a obalových odpadech – zavádění zálohových systémů</a:t>
            </a:r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: 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342A0-FA09-429E-977A-DC0C77EA93BB}"/>
              </a:ext>
            </a:extLst>
          </p:cNvPr>
          <p:cNvSpPr txBox="1"/>
          <p:nvPr/>
        </p:nvSpPr>
        <p:spPr>
          <a:xfrm>
            <a:off x="766011" y="992148"/>
            <a:ext cx="17064789" cy="7171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Dohodnuto (předpoklad publikace – podzim 2024). 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Zcela nový přímo účinný předpis pro obaly a nakládání s obalovými odpady.</a:t>
            </a:r>
          </a:p>
          <a:p>
            <a:pPr algn="just">
              <a:spcBef>
                <a:spcPts val="1200"/>
              </a:spcBef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Zálohové systémy </a:t>
            </a:r>
          </a:p>
          <a:p>
            <a:pPr algn="just">
              <a:spcBef>
                <a:spcPts val="1200"/>
              </a:spcBef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Povinnost členských zemí – 90% pro plastové nápojové lahve/ kovové nápojové nádoby v roce 2029.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Pokud nechce členský stát zavádět zálohový systém pak musí doložit v roce 2026 plnění 80 % sběru pro plastové nápojové lahve/ kovové nápojové nádoby. Dále musí členský stát předložit Komisi plán, jak dosáhne cíle 90 % sběru v roce 2029.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i="1" spc="-89" dirty="0">
                <a:solidFill>
                  <a:srgbClr val="000000"/>
                </a:solidFill>
                <a:latin typeface="Barlow Medium"/>
              </a:rPr>
              <a:t>ČR v roce 2022: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i="1" spc="-89" dirty="0">
                <a:solidFill>
                  <a:srgbClr val="000000"/>
                </a:solidFill>
                <a:latin typeface="Barlow Medium"/>
              </a:rPr>
              <a:t>Plastové nápojové lahve – cca </a:t>
            </a:r>
            <a:r>
              <a:rPr lang="cs-CZ" sz="3600" b="1" i="1" spc="-89" dirty="0">
                <a:latin typeface="Barlow Medium"/>
              </a:rPr>
              <a:t>76%.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i="1" spc="-89" dirty="0">
                <a:solidFill>
                  <a:srgbClr val="000000"/>
                </a:solidFill>
                <a:latin typeface="Barlow Medium"/>
              </a:rPr>
              <a:t>Kovové nápojové nádoby – hliníkové obaly 30%.</a:t>
            </a:r>
          </a:p>
        </p:txBody>
      </p:sp>
    </p:spTree>
    <p:extLst>
      <p:ext uri="{BB962C8B-B14F-4D97-AF65-F5344CB8AC3E}">
        <p14:creationId xmlns:p14="http://schemas.microsoft.com/office/powerpoint/2010/main" val="133146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D591416-51BF-467F-BDA7-BE17807BD39A}"/>
              </a:ext>
            </a:extLst>
          </p:cNvPr>
          <p:cNvSpPr/>
          <p:nvPr/>
        </p:nvSpPr>
        <p:spPr>
          <a:xfrm>
            <a:off x="14630400" y="9105900"/>
            <a:ext cx="3650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https://zalohujme.cz</a:t>
            </a:r>
            <a:r>
              <a:rPr lang="cs-CZ" dirty="0"/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C7FBE05-0887-4F6F-9725-28F9EFD08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19100"/>
            <a:ext cx="9286875" cy="6477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2B714E3-C322-41CB-ACDC-1242C0CE0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591" y="3390900"/>
            <a:ext cx="801448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66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9"/>
          </p:nvPr>
        </p:nvSpPr>
        <p:spPr>
          <a:xfrm>
            <a:off x="838200" y="1583353"/>
            <a:ext cx="16230600" cy="3560148"/>
          </a:xfrm>
        </p:spPr>
        <p:txBody>
          <a:bodyPr/>
          <a:lstStyle/>
          <a:p>
            <a:pPr marL="1028700" lvl="1" indent="-571500" defTabSz="9144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  <a:ea typeface="+mn-ea"/>
                <a:cs typeface="+mn-cs"/>
              </a:rPr>
              <a:t>Zálohování –  </a:t>
            </a:r>
            <a:r>
              <a:rPr lang="cs-CZ" sz="3600" b="1" spc="-89" dirty="0">
                <a:solidFill>
                  <a:srgbClr val="000000"/>
                </a:solidFill>
                <a:latin typeface="Barlow Medium"/>
                <a:ea typeface="+mn-ea"/>
                <a:cs typeface="+mn-cs"/>
                <a:hlinkClick r:id="rId3"/>
              </a:rPr>
              <a:t>https://www.mzp.cz/cz/zalohovani</a:t>
            </a:r>
            <a:r>
              <a:rPr lang="cs-CZ" sz="3600" b="1" spc="-89" dirty="0">
                <a:solidFill>
                  <a:srgbClr val="000000"/>
                </a:solidFill>
                <a:latin typeface="Barlow Medium"/>
                <a:ea typeface="+mn-ea"/>
                <a:cs typeface="+mn-cs"/>
              </a:rPr>
              <a:t> </a:t>
            </a:r>
          </a:p>
          <a:p>
            <a:pPr marL="1028700" lvl="1" indent="-571500" defTabSz="9144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  <a:ea typeface="+mn-ea"/>
                <a:cs typeface="+mn-cs"/>
              </a:rPr>
              <a:t>Otázky a odpovědi - </a:t>
            </a:r>
            <a:r>
              <a:rPr lang="cs-CZ" sz="3600" b="1" spc="-89" dirty="0">
                <a:solidFill>
                  <a:srgbClr val="000000"/>
                </a:solidFill>
                <a:latin typeface="Barlow Medium"/>
                <a:ea typeface="+mn-ea"/>
                <a:cs typeface="+mn-cs"/>
                <a:hlinkClick r:id="rId4"/>
              </a:rPr>
              <a:t>https://www.mzp.cz/C1257458002F0DC7/cz/zalohovani/$FILE/OK-otazky_a_odpovedi_k_zalohovani-20231114.pdf</a:t>
            </a:r>
            <a:r>
              <a:rPr lang="cs-CZ" sz="3600" b="1" spc="-89" dirty="0">
                <a:solidFill>
                  <a:srgbClr val="000000"/>
                </a:solidFill>
                <a:latin typeface="Barlow Medium"/>
                <a:ea typeface="+mn-ea"/>
                <a:cs typeface="+mn-cs"/>
              </a:rPr>
              <a:t> </a:t>
            </a:r>
          </a:p>
          <a:p>
            <a:pPr marL="1028700" lvl="1" indent="-571500" defTabSz="9144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  <a:ea typeface="+mn-ea"/>
                <a:cs typeface="+mn-cs"/>
              </a:rPr>
              <a:t>Kalkulačka pro obce - </a:t>
            </a:r>
            <a:r>
              <a:rPr lang="cs-CZ" sz="3600" b="1" spc="-89" dirty="0">
                <a:solidFill>
                  <a:srgbClr val="000000"/>
                </a:solidFill>
                <a:latin typeface="Barlow Medium"/>
                <a:ea typeface="+mn-ea"/>
                <a:cs typeface="+mn-cs"/>
                <a:hlinkClick r:id="rId5"/>
              </a:rPr>
              <a:t>https://www.mzp.cz/cz/kalkulacka_obce</a:t>
            </a:r>
            <a:r>
              <a:rPr lang="cs-CZ" sz="3600" b="1" spc="-89" dirty="0">
                <a:solidFill>
                  <a:srgbClr val="000000"/>
                </a:solidFill>
                <a:latin typeface="Barlow Medium"/>
                <a:ea typeface="+mn-ea"/>
                <a:cs typeface="+mn-cs"/>
              </a:rPr>
              <a:t>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647700"/>
            <a:ext cx="13177464" cy="728177"/>
          </a:xfrm>
        </p:spPr>
        <p:txBody>
          <a:bodyPr>
            <a:noAutofit/>
          </a:bodyPr>
          <a:lstStyle/>
          <a:p>
            <a:r>
              <a:rPr lang="cs-CZ" sz="4800" u="sng" kern="1200" spc="-204" dirty="0">
                <a:solidFill>
                  <a:srgbClr val="467A26"/>
                </a:solidFill>
                <a:latin typeface="Barlow Medium Bold" panose="020B0604020202020204" charset="-18"/>
                <a:ea typeface="+mn-ea"/>
                <a:cs typeface="+mn-cs"/>
              </a:rPr>
              <a:t>Důležité informace k zálohování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C415159-6AF6-47B0-8593-16A052BFE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753100"/>
            <a:ext cx="4448175" cy="251191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738BDD8-4937-46E6-8463-7B567BEBB0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0475" y="5753100"/>
            <a:ext cx="4448175" cy="251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29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89E257A-3622-4685-A8D1-DAC85DAA85D7}"/>
              </a:ext>
            </a:extLst>
          </p:cNvPr>
          <p:cNvSpPr/>
          <p:nvPr/>
        </p:nvSpPr>
        <p:spPr>
          <a:xfrm>
            <a:off x="766010" y="514565"/>
            <a:ext cx="13102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Novela zákona o obalech (reklamní letáky)</a:t>
            </a:r>
            <a:r>
              <a:rPr lang="cs-CZ" sz="4800" spc="-204" dirty="0">
                <a:solidFill>
                  <a:srgbClr val="467A26"/>
                </a:solidFill>
                <a:latin typeface="Barlow Medium Bold" panose="020B0604020202020204" charset="-18"/>
              </a:rPr>
              <a:t>:</a:t>
            </a:r>
            <a:endParaRPr lang="cs-CZ" sz="4800" dirty="0">
              <a:latin typeface="Barlow Medium Bold" panose="020B0604020202020204" charset="-18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73DB0DEE-DCAB-412F-B4DB-A274BB54B4DE}"/>
              </a:ext>
            </a:extLst>
          </p:cNvPr>
          <p:cNvSpPr txBox="1"/>
          <p:nvPr/>
        </p:nvSpPr>
        <p:spPr>
          <a:xfrm>
            <a:off x="766010" y="1562100"/>
            <a:ext cx="15196899" cy="5201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Reklamní letáky se objevují v obecních systémech (dle odhadů 20 000 tun/rok). 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Obce mají s jejich sběrem a následným nakládáním náklady, na kterých se výrobci letáků nepodílí. 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Novela zákona o obalech - vymezení reklamního letáku.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Stanovení povinností jako pro obaly.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Rozšířená odpovědnost výrobců – zajištění účasti na nakládání s odpadními letáky.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i="1" u="sng" spc="-89" dirty="0">
                <a:solidFill>
                  <a:srgbClr val="000000"/>
                </a:solidFill>
                <a:latin typeface="Barlow Medium"/>
              </a:rPr>
              <a:t>Požadavek obcí</a:t>
            </a: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0763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89E257A-3622-4685-A8D1-DAC85DAA85D7}"/>
              </a:ext>
            </a:extLst>
          </p:cNvPr>
          <p:cNvSpPr/>
          <p:nvPr/>
        </p:nvSpPr>
        <p:spPr>
          <a:xfrm>
            <a:off x="766010" y="514565"/>
            <a:ext cx="13102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Novela zákona o obalech (nápojové kartony)</a:t>
            </a:r>
            <a:r>
              <a:rPr lang="cs-CZ" sz="4800" spc="-204" dirty="0">
                <a:solidFill>
                  <a:srgbClr val="467A26"/>
                </a:solidFill>
                <a:latin typeface="Barlow Medium Bold" panose="020B0604020202020204" charset="-18"/>
              </a:rPr>
              <a:t>:</a:t>
            </a:r>
            <a:endParaRPr lang="cs-CZ" sz="4800" dirty="0">
              <a:latin typeface="Barlow Medium Bold" panose="020B0604020202020204" charset="-18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73DB0DEE-DCAB-412F-B4DB-A274BB54B4DE}"/>
              </a:ext>
            </a:extLst>
          </p:cNvPr>
          <p:cNvSpPr txBox="1"/>
          <p:nvPr/>
        </p:nvSpPr>
        <p:spPr>
          <a:xfrm>
            <a:off x="766010" y="1562100"/>
            <a:ext cx="15196899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Nápojové kartony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Vymezení nápojového kartonu.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MŽP navrhlo povinné specifické cíle sběru a recyklace pro nápojové kartony.</a:t>
            </a:r>
            <a:endParaRPr lang="cs-CZ" sz="3600" b="1" u="sng" spc="-89" dirty="0">
              <a:solidFill>
                <a:srgbClr val="000000"/>
              </a:solidFill>
              <a:latin typeface="Barlow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51830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89E257A-3622-4685-A8D1-DAC85DAA85D7}"/>
              </a:ext>
            </a:extLst>
          </p:cNvPr>
          <p:cNvSpPr/>
          <p:nvPr/>
        </p:nvSpPr>
        <p:spPr>
          <a:xfrm>
            <a:off x="766011" y="342900"/>
            <a:ext cx="8477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Novela zákona o odpadech</a:t>
            </a:r>
            <a:r>
              <a:rPr lang="cs-CZ" sz="4800" spc="-204" dirty="0">
                <a:solidFill>
                  <a:srgbClr val="467A26"/>
                </a:solidFill>
                <a:latin typeface="Barlow Medium Bold" panose="020B0604020202020204" charset="-18"/>
              </a:rPr>
              <a:t>:</a:t>
            </a:r>
            <a:endParaRPr lang="cs-CZ" sz="4800" dirty="0">
              <a:latin typeface="Barlow Medium Bold" panose="020B0604020202020204" charset="-18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73DB0DEE-DCAB-412F-B4DB-A274BB54B4DE}"/>
              </a:ext>
            </a:extLst>
          </p:cNvPr>
          <p:cNvSpPr txBox="1"/>
          <p:nvPr/>
        </p:nvSpPr>
        <p:spPr>
          <a:xfrm>
            <a:off x="766011" y="1485900"/>
            <a:ext cx="15196899" cy="7171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Úprava cílů třídění pro obce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Snížení třídících cílů obcí odpovídající předpokládanému množství obalových odpadů (plastových nápojových lahví a kovových plechovek), které budou řešeny prostřednictvím zálohového systému. 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Požadavek obcí v souvislosti se zaváděním zálohování.</a:t>
            </a:r>
          </a:p>
          <a:p>
            <a:pPr algn="just">
              <a:spcBef>
                <a:spcPts val="1200"/>
              </a:spcBef>
            </a:pPr>
            <a:endParaRPr lang="cs-CZ" sz="3600" b="1" spc="-89" dirty="0">
              <a:solidFill>
                <a:srgbClr val="000000"/>
              </a:solidFill>
              <a:latin typeface="Barlow Medium"/>
            </a:endParaRPr>
          </a:p>
          <a:p>
            <a:pPr algn="just">
              <a:spcBef>
                <a:spcPts val="1200"/>
              </a:spcBef>
            </a:pPr>
            <a:endParaRPr lang="cs-CZ" sz="3600" b="1" spc="-89" dirty="0">
              <a:solidFill>
                <a:srgbClr val="000000"/>
              </a:solidFill>
              <a:latin typeface="Barlow Medium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 err="1">
                <a:solidFill>
                  <a:srgbClr val="000000"/>
                </a:solidFill>
                <a:latin typeface="Barlow Medium"/>
              </a:rPr>
              <a:t>Multikomoditní</a:t>
            </a: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 sběr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Rozšíření možností </a:t>
            </a:r>
            <a:r>
              <a:rPr lang="cs-CZ" sz="3600" b="1" spc="-89" dirty="0" err="1">
                <a:solidFill>
                  <a:srgbClr val="000000"/>
                </a:solidFill>
                <a:latin typeface="Barlow Medium"/>
              </a:rPr>
              <a:t>multikomoditního</a:t>
            </a: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 sběru tříděných složek komunálních odpadů v obcích.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Doplnění: Papír, nápojový karton, kompozitní karton. </a:t>
            </a:r>
            <a:endParaRPr lang="cs-CZ" sz="3600" b="1" u="sng" spc="-89" dirty="0">
              <a:solidFill>
                <a:srgbClr val="000000"/>
              </a:solidFill>
              <a:latin typeface="Barlow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47270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7A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34935" y="4546311"/>
            <a:ext cx="11618131" cy="1280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5"/>
              </a:lnSpc>
            </a:pPr>
            <a:r>
              <a:rPr lang="en-US" sz="8996" spc="-179" dirty="0">
                <a:solidFill>
                  <a:srgbClr val="FFFFFF"/>
                </a:solidFill>
                <a:latin typeface="Barlow Black"/>
              </a:rPr>
              <a:t>Děkuj</a:t>
            </a:r>
            <a:r>
              <a:rPr lang="cs-CZ" sz="8996" spc="-179" dirty="0">
                <a:solidFill>
                  <a:srgbClr val="FFFFFF"/>
                </a:solidFill>
                <a:latin typeface="Barlow Black"/>
              </a:rPr>
              <a:t>i</a:t>
            </a:r>
            <a:r>
              <a:rPr lang="en-US" sz="8996" spc="-179" dirty="0">
                <a:solidFill>
                  <a:srgbClr val="FFFFFF"/>
                </a:solidFill>
                <a:latin typeface="Barlow Black"/>
              </a:rPr>
              <a:t> za pozornost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A1B7EC3-A82E-4077-B33A-7A2795D5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320" y="5036345"/>
            <a:ext cx="8315325" cy="2376488"/>
          </a:xfrm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cs-CZ" altLang="cs-CZ" sz="3000" cap="none" dirty="0">
                <a:solidFill>
                  <a:srgbClr val="000000"/>
                </a:solidFill>
                <a:latin typeface="Barlow Medium" panose="020B0604020202020204" charset="-18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Ing. Bc. Jan </a:t>
            </a:r>
            <a:r>
              <a:rPr lang="cs-CZ" altLang="cs-CZ" sz="3000" cap="none" dirty="0" err="1">
                <a:solidFill>
                  <a:srgbClr val="000000"/>
                </a:solidFill>
                <a:latin typeface="Barlow Medium" panose="020B0604020202020204" charset="-18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Maršák</a:t>
            </a:r>
            <a:r>
              <a:rPr lang="cs-CZ" altLang="cs-CZ" sz="3000" cap="none" dirty="0">
                <a:solidFill>
                  <a:srgbClr val="000000"/>
                </a:solidFill>
                <a:latin typeface="Barlow Medium" panose="020B0604020202020204" charset="-18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, Ph.D.</a:t>
            </a:r>
            <a:br>
              <a:rPr lang="cs-CZ" altLang="cs-CZ" sz="3000" cap="none" dirty="0">
                <a:solidFill>
                  <a:srgbClr val="000000"/>
                </a:solidFill>
                <a:latin typeface="Barlow Medium" panose="020B0604020202020204" charset="-18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lang="cs-CZ" altLang="cs-CZ" sz="3000" cap="none" dirty="0">
                <a:solidFill>
                  <a:srgbClr val="000000"/>
                </a:solidFill>
                <a:latin typeface="Barlow Medium" panose="020B0604020202020204" charset="-18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ředitel odboru</a:t>
            </a:r>
            <a:br>
              <a:rPr lang="cs-CZ" altLang="cs-CZ" sz="3000" cap="none" dirty="0">
                <a:solidFill>
                  <a:srgbClr val="000000"/>
                </a:solidFill>
                <a:latin typeface="Barlow Medium" panose="020B0604020202020204" charset="-18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lang="cs-CZ" altLang="cs-CZ" sz="3000" b="0" cap="none" dirty="0">
                <a:solidFill>
                  <a:srgbClr val="000000"/>
                </a:solidFill>
                <a:latin typeface="Barlow Medium" panose="020B0604020202020204" charset="-18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Odbor cirkulární ekonomiky a odpadů</a:t>
            </a:r>
            <a:br>
              <a:rPr lang="cs-CZ" altLang="cs-CZ" sz="3000" b="0" cap="none" dirty="0">
                <a:solidFill>
                  <a:srgbClr val="000000"/>
                </a:solidFill>
                <a:latin typeface="Barlow Medium" panose="020B0604020202020204" charset="-18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lang="cs-CZ" altLang="cs-CZ" sz="3000" b="0" cap="none" dirty="0">
                <a:solidFill>
                  <a:srgbClr val="000000"/>
                </a:solidFill>
                <a:latin typeface="Barlow Medium" panose="020B0604020202020204" charset="-18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Ministerstvo životního prostředí</a:t>
            </a:r>
            <a:br>
              <a:rPr lang="cs-CZ" altLang="cs-CZ" sz="3000" b="0" cap="none" dirty="0">
                <a:solidFill>
                  <a:srgbClr val="000000"/>
                </a:solidFill>
                <a:latin typeface="Barlow Medium" panose="020B0604020202020204" charset="-18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lang="cs-CZ" altLang="cs-CZ" sz="3000" b="0" cap="none" dirty="0">
                <a:solidFill>
                  <a:srgbClr val="92D050"/>
                </a:solidFill>
                <a:latin typeface="Barlow Medium" panose="020B0604020202020204" charset="-18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  <a:hlinkClick r:id="rId2"/>
              </a:rPr>
              <a:t>jan.marsak@mzp.cz</a:t>
            </a:r>
            <a:r>
              <a:rPr lang="cs-CZ" altLang="cs-CZ" sz="3000" b="0" cap="none" dirty="0">
                <a:solidFill>
                  <a:srgbClr val="92D050"/>
                </a:solidFill>
                <a:latin typeface="Barlow Medium" panose="020B0604020202020204" charset="-18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 </a:t>
            </a:r>
            <a:br>
              <a:rPr lang="cs-CZ" altLang="cs-CZ" sz="3000" cap="none" dirty="0">
                <a:latin typeface="Barlow Medium" panose="020B0604020202020204" charset="-18"/>
                <a:cs typeface="Roboto" panose="020B0604020202020204" charset="0"/>
              </a:rPr>
            </a:br>
            <a:endParaRPr lang="cs-CZ" altLang="cs-CZ" sz="3000" cap="none" dirty="0">
              <a:latin typeface="Barlow Medium" panose="020B0604020202020204" charset="-18"/>
              <a:cs typeface="Roboto" panose="020B0604020202020204" charset="0"/>
            </a:endParaRPr>
          </a:p>
        </p:txBody>
      </p:sp>
      <p:pic>
        <p:nvPicPr>
          <p:cNvPr id="28675" name="Obrázek 3">
            <a:extLst>
              <a:ext uri="{FF2B5EF4-FFF2-40B4-BE49-F238E27FC236}">
                <a16:creationId xmlns:a16="http://schemas.microsoft.com/office/drawing/2014/main" id="{BFE09EFE-0911-48C2-84AF-D772DBFA4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45" y="823913"/>
            <a:ext cx="2886075" cy="384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08285" y="592645"/>
            <a:ext cx="6471430" cy="938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 spc="-118">
                <a:solidFill>
                  <a:srgbClr val="FFFFFF"/>
                </a:solidFill>
                <a:latin typeface="Barlow Black"/>
              </a:rPr>
              <a:t>Aktuální situace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29916" y="1334620"/>
            <a:ext cx="16948484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800" b="1" u="sng" spc="-89" dirty="0">
                <a:solidFill>
                  <a:srgbClr val="000000"/>
                </a:solidFill>
                <a:latin typeface="Barlow Medium"/>
              </a:rPr>
              <a:t>16. května 2023</a:t>
            </a:r>
            <a:r>
              <a:rPr lang="cs-CZ" sz="3800" spc="-89" dirty="0">
                <a:solidFill>
                  <a:srgbClr val="000000"/>
                </a:solidFill>
                <a:latin typeface="Barlow Medium"/>
              </a:rPr>
              <a:t> představeny teze k nastavení zálohového systému na PET lahve a plechovky.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800" b="1" u="sng" spc="-89" dirty="0">
                <a:solidFill>
                  <a:srgbClr val="000000"/>
                </a:solidFill>
                <a:latin typeface="Barlow Medium"/>
              </a:rPr>
              <a:t>7. listopadu 2023</a:t>
            </a:r>
            <a:r>
              <a:rPr lang="cs-CZ" sz="3800" spc="-89" dirty="0">
                <a:solidFill>
                  <a:srgbClr val="000000"/>
                </a:solidFill>
                <a:latin typeface="Barlow Medium"/>
              </a:rPr>
              <a:t> představeny bližší parametry zálohového systému a dopady na obce.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800" b="1" u="sng" spc="-89" dirty="0">
                <a:solidFill>
                  <a:srgbClr val="000000"/>
                </a:solidFill>
                <a:latin typeface="Barlow Medium"/>
              </a:rPr>
              <a:t>4. prosince 2023</a:t>
            </a:r>
            <a:r>
              <a:rPr lang="cs-CZ" sz="3800" spc="-89" dirty="0">
                <a:solidFill>
                  <a:srgbClr val="000000"/>
                </a:solidFill>
                <a:latin typeface="Barlow Medium"/>
              </a:rPr>
              <a:t> návrh rozeslán do meziresortního připomínkového řízení.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800" b="1" u="sng" spc="-89" dirty="0">
                <a:solidFill>
                  <a:srgbClr val="000000"/>
                </a:solidFill>
                <a:latin typeface="Barlow Medium"/>
              </a:rPr>
              <a:t>8. ledna 2024 </a:t>
            </a:r>
            <a:r>
              <a:rPr lang="cs-CZ" sz="3800" spc="-89" dirty="0">
                <a:solidFill>
                  <a:srgbClr val="000000"/>
                </a:solidFill>
                <a:latin typeface="Barlow Medium"/>
              </a:rPr>
              <a:t>konec meziresortního připomínkového řízení.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800" b="1" u="sng" spc="-89" dirty="0">
                <a:solidFill>
                  <a:srgbClr val="000000"/>
                </a:solidFill>
                <a:latin typeface="Barlow Medium"/>
              </a:rPr>
              <a:t>11. dubna 2024 </a:t>
            </a:r>
            <a:r>
              <a:rPr lang="cs-CZ" sz="3800" spc="-89" dirty="0">
                <a:solidFill>
                  <a:srgbClr val="000000"/>
                </a:solidFill>
                <a:latin typeface="Barlow Medium"/>
              </a:rPr>
              <a:t>vypořádání připomínek z meziresortního připomínkového řízení.</a:t>
            </a:r>
            <a:endParaRPr lang="cs-CZ" sz="3800" b="1" u="sng" spc="-89" dirty="0">
              <a:solidFill>
                <a:srgbClr val="000000"/>
              </a:solidFill>
              <a:latin typeface="Barlow Medium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800" b="1" u="sng" spc="-89" dirty="0">
                <a:solidFill>
                  <a:srgbClr val="000000"/>
                </a:solidFill>
                <a:latin typeface="Barlow Medium"/>
              </a:rPr>
              <a:t>Předložení na vládu – polovina roku 2024.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800" spc="-89" dirty="0">
                <a:solidFill>
                  <a:srgbClr val="000000"/>
                </a:solidFill>
                <a:latin typeface="Barlow Medium"/>
              </a:rPr>
              <a:t>Účinnost novely zákona o obalech </a:t>
            </a:r>
            <a:r>
              <a:rPr lang="cs-CZ" sz="3800" b="1" u="sng" spc="-89" dirty="0">
                <a:solidFill>
                  <a:srgbClr val="000000"/>
                </a:solidFill>
                <a:latin typeface="Barlow Medium"/>
              </a:rPr>
              <a:t>od 1. 1. 2025</a:t>
            </a:r>
            <a:r>
              <a:rPr lang="cs-CZ" sz="3800" spc="-89" dirty="0">
                <a:solidFill>
                  <a:srgbClr val="000000"/>
                </a:solidFill>
                <a:latin typeface="Barlow Medium"/>
              </a:rPr>
              <a:t>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800" b="1" u="sng" spc="-89" dirty="0">
                <a:solidFill>
                  <a:srgbClr val="000000"/>
                </a:solidFill>
                <a:latin typeface="Barlow Medium"/>
              </a:rPr>
              <a:t>Spuštění systému 1. 1. 2026</a:t>
            </a:r>
            <a:r>
              <a:rPr lang="cs-CZ" sz="3800" spc="-89" dirty="0">
                <a:solidFill>
                  <a:srgbClr val="000000"/>
                </a:solidFill>
                <a:latin typeface="Barlow Medium"/>
              </a:rPr>
              <a:t>.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A57BD03-D37E-4278-9B09-9B86BE822B7E}"/>
              </a:ext>
            </a:extLst>
          </p:cNvPr>
          <p:cNvSpPr/>
          <p:nvPr/>
        </p:nvSpPr>
        <p:spPr>
          <a:xfrm>
            <a:off x="766011" y="495300"/>
            <a:ext cx="84779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Aktuální stav projednávání legislativy</a:t>
            </a:r>
            <a:r>
              <a:rPr lang="cs-CZ" sz="4400" spc="-204" dirty="0">
                <a:solidFill>
                  <a:srgbClr val="467A26"/>
                </a:solidFill>
                <a:latin typeface="Barlow Medium Bold" panose="020B0604020202020204" charset="-18"/>
              </a:rPr>
              <a:t>:</a:t>
            </a:r>
            <a:endParaRPr lang="cs-CZ" sz="4400" dirty="0">
              <a:latin typeface="Barlow Medium Bold" panose="020B0604020202020204" charset="-1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89E257A-3622-4685-A8D1-DAC85DAA85D7}"/>
              </a:ext>
            </a:extLst>
          </p:cNvPr>
          <p:cNvSpPr/>
          <p:nvPr/>
        </p:nvSpPr>
        <p:spPr>
          <a:xfrm>
            <a:off x="818482" y="952500"/>
            <a:ext cx="17164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Novela zákona o obalech - Principy legislativní úpravy </a:t>
            </a:r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: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73DB0DEE-DCAB-412F-B4DB-A274BB54B4DE}"/>
              </a:ext>
            </a:extLst>
          </p:cNvPr>
          <p:cNvSpPr txBox="1"/>
          <p:nvPr/>
        </p:nvSpPr>
        <p:spPr>
          <a:xfrm>
            <a:off x="766011" y="1762327"/>
            <a:ext cx="16607589" cy="7325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Zlepšení </a:t>
            </a:r>
            <a:r>
              <a:rPr lang="cs-CZ" sz="3600" b="1" spc="-89" dirty="0" err="1">
                <a:solidFill>
                  <a:srgbClr val="000000"/>
                </a:solidFill>
                <a:latin typeface="Barlow Medium"/>
              </a:rPr>
              <a:t>cirkularity</a:t>
            </a: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 u zálohovaných obalů.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Nastavení ambiciózních cílů pro zálohový systém.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Dosažení cílů požadovaných evropskou legislativou (sběr plastových nápojových lahví a plechovek, obsah recyklátu v plastových nápojových lahví).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Snížení množství volně pohozených odpadků. 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Komfort pro zákazníky – hustá sběrná síť a zapojení on-line prodejců.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Nastavení funkčního systému v podmínkách ČR. Nenarušení stávajícího systému nakládání s komunálními odpady v ČR.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Zohlednění požadavků obcí.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600" b="1" i="1" u="sng" spc="-89" dirty="0">
              <a:solidFill>
                <a:srgbClr val="000000"/>
              </a:solidFill>
              <a:latin typeface="Barlow Medium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i="1" u="sng" spc="-89" dirty="0">
                <a:solidFill>
                  <a:srgbClr val="000000"/>
                </a:solidFill>
                <a:latin typeface="Barlow Medium"/>
              </a:rPr>
              <a:t>Zahrnutí dalších komodit do principu rozšířené odpovědnosti výrobců</a:t>
            </a: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.</a:t>
            </a:r>
            <a:endParaRPr lang="cs-CZ" sz="3600" b="1" u="sng" spc="-89" dirty="0">
              <a:solidFill>
                <a:srgbClr val="000000"/>
              </a:solidFill>
              <a:latin typeface="Barlow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8582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89E257A-3622-4685-A8D1-DAC85DAA85D7}"/>
              </a:ext>
            </a:extLst>
          </p:cNvPr>
          <p:cNvSpPr/>
          <p:nvPr/>
        </p:nvSpPr>
        <p:spPr>
          <a:xfrm>
            <a:off x="766011" y="207076"/>
            <a:ext cx="8477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Zálohované obaly</a:t>
            </a:r>
            <a:r>
              <a:rPr lang="cs-CZ" sz="4800" spc="-204" dirty="0">
                <a:solidFill>
                  <a:srgbClr val="467A26"/>
                </a:solidFill>
                <a:latin typeface="Barlow Medium Bold" panose="020B0604020202020204" charset="-18"/>
              </a:rPr>
              <a:t>:</a:t>
            </a:r>
            <a:endParaRPr lang="cs-CZ" sz="4800" dirty="0">
              <a:latin typeface="Barlow Medium Bold" panose="020B0604020202020204" charset="-1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342A0-FA09-429E-977A-DC0C77EA93BB}"/>
              </a:ext>
            </a:extLst>
          </p:cNvPr>
          <p:cNvSpPr txBox="1"/>
          <p:nvPr/>
        </p:nvSpPr>
        <p:spPr>
          <a:xfrm>
            <a:off x="766011" y="1231347"/>
            <a:ext cx="17064789" cy="8433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Plastové nápojové lahve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0,1 – 3 litry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všechny nealkoholické nápoje v plastových nápojových lahvích s výjimkou mléka a mléčných nápojů a alkoholické nápoje do 15 % alkoholu v plastových nápojových lahvích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cca 1,8 mld. ks/rok = cca 47 000 t/rok (2022)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600" b="1" spc="-89" dirty="0">
              <a:solidFill>
                <a:srgbClr val="000000"/>
              </a:solidFill>
              <a:latin typeface="Barlow Medium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Kovové nápojové nádoby/plechovky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0,1 – 3 litry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všechny nealkoholické nápoje v kovových nápojových nádobách s výjimkou mléka a mléčných nápojů a alkoholické nápoje do 15 % alkoholu v kovových nápojových nádobách/plechovkách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cca 0,8 mld. ks/rok  = cca 15 000 t/rok (2022)</a:t>
            </a: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88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9FC7354-7008-4307-B194-F67FEC4E3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19100"/>
            <a:ext cx="17145000" cy="93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0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89E257A-3622-4685-A8D1-DAC85DAA85D7}"/>
              </a:ext>
            </a:extLst>
          </p:cNvPr>
          <p:cNvSpPr/>
          <p:nvPr/>
        </p:nvSpPr>
        <p:spPr>
          <a:xfrm>
            <a:off x="766011" y="647700"/>
            <a:ext cx="8477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Sběrná síť</a:t>
            </a:r>
            <a:r>
              <a:rPr lang="cs-CZ" sz="4800" spc="-204" dirty="0">
                <a:solidFill>
                  <a:srgbClr val="467A26"/>
                </a:solidFill>
                <a:latin typeface="Barlow Medium Bold" panose="020B0604020202020204" charset="-18"/>
              </a:rPr>
              <a:t>:</a:t>
            </a:r>
            <a:endParaRPr lang="cs-CZ" sz="4800" dirty="0">
              <a:latin typeface="Barlow Medium Bold" panose="020B0604020202020204" charset="-1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342A0-FA09-429E-977A-DC0C77EA93BB}"/>
              </a:ext>
            </a:extLst>
          </p:cNvPr>
          <p:cNvSpPr txBox="1"/>
          <p:nvPr/>
        </p:nvSpPr>
        <p:spPr>
          <a:xfrm>
            <a:off x="766011" y="1762327"/>
            <a:ext cx="17064789" cy="7325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POVINNÁ SBĚRNÁ MÍSTA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prodejny potravin a nápojů nad 50 m2 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čerpací stanice nad 50 m2 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on-line prodej (nevytváří fyzické sběrné místo, odebírá množství odpovídající obvyklé objednávce)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DOBROVOLNĚ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prodejny pod 50 m2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ostatní potenciální sběrná místa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DOBROVOLNĚ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Obec nad 300 obyvatel bez povinně zapojené provozovny může požádat operátora o zřízení sběrného místa - operátor je povinen sběrné místo zřídit.</a:t>
            </a:r>
          </a:p>
        </p:txBody>
      </p:sp>
    </p:spTree>
    <p:extLst>
      <p:ext uri="{BB962C8B-B14F-4D97-AF65-F5344CB8AC3E}">
        <p14:creationId xmlns:p14="http://schemas.microsoft.com/office/powerpoint/2010/main" val="177731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89E257A-3622-4685-A8D1-DAC85DAA85D7}"/>
              </a:ext>
            </a:extLst>
          </p:cNvPr>
          <p:cNvSpPr/>
          <p:nvPr/>
        </p:nvSpPr>
        <p:spPr>
          <a:xfrm>
            <a:off x="766011" y="647700"/>
            <a:ext cx="8477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Záloha</a:t>
            </a:r>
            <a:r>
              <a:rPr lang="cs-CZ" sz="4800" spc="-204" dirty="0">
                <a:solidFill>
                  <a:srgbClr val="467A26"/>
                </a:solidFill>
                <a:latin typeface="Barlow Medium Bold" panose="020B0604020202020204" charset="-18"/>
              </a:rPr>
              <a:t>:</a:t>
            </a:r>
            <a:endParaRPr lang="cs-CZ" sz="4800" dirty="0">
              <a:latin typeface="Barlow Medium Bold" panose="020B0604020202020204" charset="-1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342A0-FA09-429E-977A-DC0C77EA93BB}"/>
              </a:ext>
            </a:extLst>
          </p:cNvPr>
          <p:cNvSpPr txBox="1"/>
          <p:nvPr/>
        </p:nvSpPr>
        <p:spPr>
          <a:xfrm>
            <a:off x="766011" y="1762327"/>
            <a:ext cx="17064789" cy="449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Jednotná pro všechny druhy zálohovaných jednorázových obalů.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Zobrazovaná a účtována odděleně od ceny produktu.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Spotřebiteli vrácena v plné výši při vrácení prázdného obalu (bez vazby na nákup dalšího zboží) .       	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Minimální výše stanovená prováděcím předpisem: </a:t>
            </a: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4 Kč</a:t>
            </a: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 (operátor může stanovit vyšší zálohu).</a:t>
            </a:r>
            <a:endParaRPr lang="cs-CZ" sz="3600" b="1" u="sng" spc="-89" dirty="0">
              <a:solidFill>
                <a:srgbClr val="000000"/>
              </a:solidFill>
              <a:latin typeface="Barlow Medium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Při změně zálohy musí operátor povinné subjekty i spotřebitele předem informovat . </a:t>
            </a:r>
          </a:p>
        </p:txBody>
      </p:sp>
    </p:spTree>
    <p:extLst>
      <p:ext uri="{BB962C8B-B14F-4D97-AF65-F5344CB8AC3E}">
        <p14:creationId xmlns:p14="http://schemas.microsoft.com/office/powerpoint/2010/main" val="1766739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89E257A-3622-4685-A8D1-DAC85DAA85D7}"/>
              </a:ext>
            </a:extLst>
          </p:cNvPr>
          <p:cNvSpPr/>
          <p:nvPr/>
        </p:nvSpPr>
        <p:spPr>
          <a:xfrm>
            <a:off x="818482" y="952500"/>
            <a:ext cx="8477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Cíle</a:t>
            </a:r>
            <a:r>
              <a:rPr lang="cs-CZ" sz="4800" spc="-204" dirty="0">
                <a:solidFill>
                  <a:srgbClr val="467A26"/>
                </a:solidFill>
                <a:latin typeface="Barlow Medium Bold" panose="020B0604020202020204" charset="-18"/>
              </a:rPr>
              <a:t>:</a:t>
            </a:r>
            <a:endParaRPr lang="cs-CZ" sz="4800" dirty="0">
              <a:latin typeface="Barlow Medium Bold" panose="020B0604020202020204" charset="-18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C59EC83-FB93-42B8-A42B-0553B9352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2066925"/>
            <a:ext cx="13935075" cy="726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85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89E257A-3622-4685-A8D1-DAC85DAA85D7}"/>
              </a:ext>
            </a:extLst>
          </p:cNvPr>
          <p:cNvSpPr/>
          <p:nvPr/>
        </p:nvSpPr>
        <p:spPr>
          <a:xfrm>
            <a:off x="766011" y="571500"/>
            <a:ext cx="8477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Operátor</a:t>
            </a:r>
            <a:r>
              <a:rPr lang="cs-CZ" sz="4800" spc="-204" dirty="0">
                <a:solidFill>
                  <a:srgbClr val="467A26"/>
                </a:solidFill>
                <a:latin typeface="Barlow Medium Bold" panose="020B0604020202020204" charset="-18"/>
              </a:rPr>
              <a:t>: </a:t>
            </a:r>
            <a:endParaRPr lang="cs-CZ" sz="4800" dirty="0">
              <a:latin typeface="Barlow Medium Bold" panose="020B0604020202020204" charset="-1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342A0-FA09-429E-977A-DC0C77EA93BB}"/>
              </a:ext>
            </a:extLst>
          </p:cNvPr>
          <p:cNvSpPr txBox="1"/>
          <p:nvPr/>
        </p:nvSpPr>
        <p:spPr>
          <a:xfrm>
            <a:off x="766011" y="1638300"/>
            <a:ext cx="17064789" cy="661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Jeden operátor ze zákona.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Organizace založená výrobci a prodejci zálohovaných obalů. 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Operátora bude autorizovat Ministerstvo životního prostředí.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Operátor bude mít za povinnost vytvořit, spravovat, koordinovat a financovat celý zálohový systém včetně zajištění plnění stanovených cílů.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Operátor bude mít zakázáno budovat vlastní odpadovou infrastrukturu. 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Operátor bude mít na starosti rovněž osvětu a zajištění informací pro spotřebitele.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Financování: poplatky od výrobců, výnosy z prodeje vysbíraného obalového odpadu, nevrácené zálohy.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Operátor bude povinně transferovat část nevyplacených záloh obcím</a:t>
            </a: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355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13643</TotalTime>
  <Words>1050</Words>
  <Application>Microsoft Office PowerPoint</Application>
  <PresentationFormat>Vlastní</PresentationFormat>
  <Paragraphs>106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Barlow Medium</vt:lpstr>
      <vt:lpstr>Barlow Medium Bold</vt:lpstr>
      <vt:lpstr>Barlow Black</vt:lpstr>
      <vt:lpstr>Verdana</vt:lpstr>
      <vt:lpstr>Arial</vt:lpstr>
      <vt:lpstr>Calibri</vt:lpstr>
      <vt:lpstr>Roboto Medium</vt:lpstr>
      <vt:lpstr>Roboto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Důležité informace k zálohování</vt:lpstr>
      <vt:lpstr>Prezentace aplikace PowerPoint</vt:lpstr>
      <vt:lpstr>Prezentace aplikace PowerPoint</vt:lpstr>
      <vt:lpstr>Prezentace aplikace PowerPoint</vt:lpstr>
      <vt:lpstr>Prezentace aplikace PowerPoint</vt:lpstr>
      <vt:lpstr>Ing. Bc. Jan Maršák, Ph.D. ředitel odboru Odbor cirkulární ekonomiky a odpadů Ministerstvo životního prostředí jan.marsak@mzp.cz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Listopad -  Zálohový systém</dc:title>
  <dc:creator>Surý David</dc:creator>
  <cp:lastModifiedBy>jan.marsak</cp:lastModifiedBy>
  <cp:revision>131</cp:revision>
  <dcterms:created xsi:type="dcterms:W3CDTF">2006-08-16T00:00:00Z</dcterms:created>
  <dcterms:modified xsi:type="dcterms:W3CDTF">2024-05-28T17:56:03Z</dcterms:modified>
  <dc:identifier>DAFzCGpdflY</dc:identifier>
</cp:coreProperties>
</file>