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8"/>
  </p:notesMasterIdLst>
  <p:sldIdLst>
    <p:sldId id="273" r:id="rId5"/>
    <p:sldId id="272" r:id="rId6"/>
    <p:sldId id="291" r:id="rId7"/>
    <p:sldId id="282" r:id="rId8"/>
    <p:sldId id="293" r:id="rId9"/>
    <p:sldId id="274" r:id="rId10"/>
    <p:sldId id="278" r:id="rId11"/>
    <p:sldId id="281" r:id="rId12"/>
    <p:sldId id="292" r:id="rId13"/>
    <p:sldId id="285" r:id="rId14"/>
    <p:sldId id="290" r:id="rId15"/>
    <p:sldId id="288" r:id="rId16"/>
    <p:sldId id="268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2BDE9"/>
    <a:srgbClr val="0650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00A1CD-47F4-44E3-BCC3-FE197CA4512C}" v="2" dt="2025-06-23T11:54:49.92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28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0AE86D-5835-477E-86AC-EE25E9996E9F}" type="datetimeFigureOut">
              <a:rPr lang="cs-CZ" smtClean="0"/>
              <a:t>26.06.2025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FFCE3-EB5B-45B7-AB16-03B331CFE1F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5043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4FFCE3-EB5B-45B7-AB16-03B331CFE1F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4575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2E3C36-CAE9-582A-ED27-E28CF07B3E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2492AB21-CB79-4E95-9A0D-B55BBFBF2C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69E46C-836A-CA76-4273-E320900DA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D6D25-0915-4A8D-8AEA-6CCAA16CBA79}" type="datetime1">
              <a:rPr lang="cs-CZ" smtClean="0"/>
              <a:t>26.06.2025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C1F49D-8500-958D-19AB-BBC85AEC5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3A66E1-96A2-85E9-A4C8-89A368C32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CAB6-A05C-4A95-8CFC-CBC4B30854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6917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572A9D3-5B52-4D5E-4184-41BE6B2D18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791BB4B-A1A1-8127-3A0C-34627E602E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4A78B3F-EC43-CE7F-25C4-D7DB8E1BD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4A9BE-0AC8-4775-9B5B-B8FF54DB9E03}" type="datetime1">
              <a:rPr lang="cs-CZ" smtClean="0"/>
              <a:t>26.06.2025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EBFBFEF-3231-822F-C522-55A03B0E6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7C8664A-C706-A24B-FBFC-206E5FCF9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CAB6-A05C-4A95-8CFC-CBC4B30854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31846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379FC64D-F8FD-CBBE-8C83-D36DA8718E9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F1101E7B-F409-7A1E-357E-4ABDD98570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BAA3428-107C-A342-FA81-072E8B39D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01BE6-0BEF-4728-877F-C2E6DFB4CB64}" type="datetime1">
              <a:rPr lang="cs-CZ" smtClean="0"/>
              <a:t>26.06.2025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7F163CE-E641-CE9F-218A-596277149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592D4C-C543-FDC3-6E64-637D2420B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CAB6-A05C-4A95-8CFC-CBC4B30854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4646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1036DB-933F-362E-970E-537BEEF92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875AB5-9EA2-B81C-5C77-8BCB624E6C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5A2E133-6E4E-668C-C10D-265827531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DBEA1-9517-4552-8921-B747E4B2EC81}" type="datetime1">
              <a:rPr lang="cs-CZ" smtClean="0"/>
              <a:t>26.06.2025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83767C1-A281-D987-F91F-90E1212A4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6C84C4C-730C-8F2D-A093-542727576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CAB6-A05C-4A95-8CFC-CBC4B30854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549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AA5E4FC-0E14-3F42-C7FD-3FF30E776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08553A7-84B8-5B44-2CC4-0471770E8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CFAB098-C33A-5F63-0E8C-850288830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AE7534-EF32-42A3-AF89-9CF2F78BBAD5}" type="datetime1">
              <a:rPr lang="cs-CZ" smtClean="0"/>
              <a:t>26.06.2025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58A820A-50A1-3422-9727-50759FC72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1BFC96C-B385-6FA5-A7EA-65165D40D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CAB6-A05C-4A95-8CFC-CBC4B30854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4278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2219A4-F4A6-BC62-B8EC-D1F4C22FE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EA306C-232C-E0EA-7965-E85E6DD706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EA2B9477-4FAD-BEB3-AB55-4D70A23A36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FDEC35D-15AF-1800-3E46-207A55BC4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2A210A-1FEC-4D82-B5C3-A2504EA6768D}" type="datetime1">
              <a:rPr lang="cs-CZ" smtClean="0"/>
              <a:t>26.06.2025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7176355-ED2F-B5E7-9472-74923D26F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41DB65A3-DA58-EE6B-1E63-3D72ACB64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CAB6-A05C-4A95-8CFC-CBC4B30854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0629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9084A78-0DEA-F358-B7B9-4912F67E8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FBCAE78-DB18-FA38-6DB1-7A49D86BDF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41AB1A6-1AD5-5322-23B4-96ABB355BC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8320A1BC-9FC6-AD52-134C-C78B8236D9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0F50BAFC-ABED-4092-8B2C-0A55BBFF27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9E7EC3D-7372-F610-A798-8284BB55D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3E8FA-C752-4B89-A0EC-BAD385A2574B}" type="datetime1">
              <a:rPr lang="cs-CZ" smtClean="0"/>
              <a:t>26.06.2025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B232EF27-1892-75E8-28EC-2D74076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89992374-3BB3-A350-AC2D-45DE1591A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CAB6-A05C-4A95-8CFC-CBC4B30854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2753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C2A284-1185-D245-C807-CC2003E20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AE6B212-F371-D311-AE49-AAEDAB8F9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C3D48-A268-4A74-96FA-456312C1D914}" type="datetime1">
              <a:rPr lang="cs-CZ" smtClean="0"/>
              <a:t>26.06.2025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44423A3F-ADF8-F006-EA18-15BDDD038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585A373-50C3-64DC-5E5C-BEA928524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CAB6-A05C-4A95-8CFC-CBC4B30854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3365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D1B20C86-F0BF-13DF-033F-1A9099BDB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6656BE-B73F-458D-A2FC-D7638CCBCD27}" type="datetime1">
              <a:rPr lang="cs-CZ" smtClean="0"/>
              <a:t>26.06.2025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489A9D2-B099-B998-B603-AB8595BA3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10EA383-A5A2-44F3-C566-D806ED0F8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CAB6-A05C-4A95-8CFC-CBC4B30854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2419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4092D7-3CD4-338A-3DBF-14FB0CA0F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94EDC9A-1835-CE21-6350-E9E24A3B6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E2059A1D-9618-33E6-74FF-3356B13ABE3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A9311D7E-ABDB-1ACB-19B3-E19DA3B6A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C66763-996A-4980-8863-4E6BC6E7EC7E}" type="datetime1">
              <a:rPr lang="cs-CZ" smtClean="0"/>
              <a:t>26.06.2025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7A31B5C-FE69-4EEA-B924-8ABE0E605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C253173-212B-D683-AEB4-234240C42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CAB6-A05C-4A95-8CFC-CBC4B30854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0611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B716BF-4D00-2F6C-5186-92DB5621B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C97289C7-DD7A-878C-6D64-F718AD4186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270AD015-E7F5-4185-A3AB-BE48198635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6BBC509-C3EB-A91F-AB31-948844280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508C3-B3BB-45D5-8B14-3B40BF95F086}" type="datetime1">
              <a:rPr lang="cs-CZ" smtClean="0"/>
              <a:t>26.06.2025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4C6B5F4-B320-145E-900A-B3D7F4E21C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7B97907-5620-AF21-68EF-AA1E0C289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CAB6-A05C-4A95-8CFC-CBC4B30854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9915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8DC2C5BD-D080-F338-F3DF-D68053ECB6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40D811C-F334-8E6D-B4DC-80A217284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0C0A1E8-4407-890C-A97F-F9F43D42B9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1C16041-C437-4B10-8665-247306315BB3}" type="datetime1">
              <a:rPr lang="cs-CZ" smtClean="0"/>
              <a:t>26.06.2025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31287DE-13CF-4329-12AA-7F81592225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FEB75A9-7D4A-376C-CE40-7656167900C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49CAB6-A05C-4A95-8CFC-CBC4B30854B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8597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256F66-B23D-518C-D0D4-B760F232F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CAB6-A05C-4A95-8CFC-CBC4B30854B9}" type="slidenum">
              <a:rPr lang="cs-CZ" smtClean="0"/>
              <a:t>1</a:t>
            </a:fld>
            <a:endParaRPr lang="cs-CZ"/>
          </a:p>
        </p:txBody>
      </p:sp>
      <p:pic>
        <p:nvPicPr>
          <p:cNvPr id="4" name="Obrázek 3" descr="Obsah obrázku text, snímek obrazovky, design&#10;&#10;Obsah vygenerovaný umělou inteligencí může být nesprávný.">
            <a:extLst>
              <a:ext uri="{FF2B5EF4-FFF2-40B4-BE49-F238E27FC236}">
                <a16:creationId xmlns:a16="http://schemas.microsoft.com/office/drawing/2014/main" id="{919522F3-2F80-837B-7736-4B2373AF27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3B8FFAB2-2240-D559-90F2-F09AE71A7631}"/>
              </a:ext>
            </a:extLst>
          </p:cNvPr>
          <p:cNvSpPr txBox="1"/>
          <p:nvPr/>
        </p:nvSpPr>
        <p:spPr>
          <a:xfrm>
            <a:off x="3009534" y="3420876"/>
            <a:ext cx="8799356" cy="126188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cs-CZ" sz="4000" b="1" dirty="0">
                <a:solidFill>
                  <a:srgbClr val="06508C"/>
                </a:solidFill>
                <a:latin typeface="Aptos Display"/>
              </a:rPr>
              <a:t>NOVELY ŠKOLSKÉHO ZÁKONA</a:t>
            </a:r>
            <a:br>
              <a:rPr lang="cs-CZ" sz="3600" dirty="0">
                <a:solidFill>
                  <a:srgbClr val="06508C"/>
                </a:solidFill>
                <a:latin typeface="Aptos Display"/>
              </a:rPr>
            </a:br>
            <a:endParaRPr lang="cs-CZ" sz="3600" dirty="0">
              <a:solidFill>
                <a:srgbClr val="000000"/>
              </a:solidFill>
              <a:latin typeface="Aptos Display"/>
            </a:endParaRPr>
          </a:p>
        </p:txBody>
      </p:sp>
    </p:spTree>
    <p:extLst>
      <p:ext uri="{BB962C8B-B14F-4D97-AF65-F5344CB8AC3E}">
        <p14:creationId xmlns:p14="http://schemas.microsoft.com/office/powerpoint/2010/main" val="1130997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E289E2-C470-25A7-8FFB-9E7F8A13AE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řada/pruh&#10;&#10;Obsah vygenerovaný umělou inteligencí může být nesprávný.">
            <a:extLst>
              <a:ext uri="{FF2B5EF4-FFF2-40B4-BE49-F238E27FC236}">
                <a16:creationId xmlns:a16="http://schemas.microsoft.com/office/drawing/2014/main" id="{80630394-2B2D-EC10-DF19-C27DB2A962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7235820-14B0-0265-BFDF-31998CDD63CA}"/>
              </a:ext>
            </a:extLst>
          </p:cNvPr>
          <p:cNvSpPr txBox="1"/>
          <p:nvPr/>
        </p:nvSpPr>
        <p:spPr>
          <a:xfrm>
            <a:off x="808263" y="889843"/>
            <a:ext cx="10493829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dirty="0">
                <a:solidFill>
                  <a:srgbClr val="06508C"/>
                </a:solidFill>
                <a:latin typeface="+mj-lt"/>
              </a:rPr>
              <a:t>VELKÁ NOVELA ŠKOLSKÉHO ZÁKONA</a:t>
            </a:r>
            <a:br>
              <a:rPr lang="cs-CZ" sz="1800" dirty="0">
                <a:solidFill>
                  <a:srgbClr val="06508C"/>
                </a:solidFill>
              </a:rPr>
            </a:b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305F564-8CCB-320B-5591-0C42216F5B6C}"/>
              </a:ext>
            </a:extLst>
          </p:cNvPr>
          <p:cNvSpPr txBox="1"/>
          <p:nvPr/>
        </p:nvSpPr>
        <p:spPr>
          <a:xfrm>
            <a:off x="827313" y="2265783"/>
            <a:ext cx="1064622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6508C"/>
                </a:solidFill>
              </a:rPr>
              <a:t>ŘÍZENÍ ŠKOL A ŠKOLSKÝCH ZAŘÍZENÍCH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novinky v konkurzním řízení na ředitele 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změny ve školských radách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zveřejňování způsobem umožňujícím dálkový přístup – ŠR, ŠVP, školní řád a výroční zpráva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zrušení dokládání stanoviska KHS</a:t>
            </a:r>
          </a:p>
          <a:p>
            <a:endParaRPr lang="cs-CZ" dirty="0">
              <a:solidFill>
                <a:srgbClr val="06508C"/>
              </a:solidFill>
            </a:endParaRPr>
          </a:p>
          <a:p>
            <a:endParaRPr lang="cs-CZ" dirty="0">
              <a:solidFill>
                <a:srgbClr val="06508C"/>
              </a:solidFill>
            </a:endParaRPr>
          </a:p>
          <a:p>
            <a:endParaRPr lang="cs-CZ" dirty="0">
              <a:solidFill>
                <a:srgbClr val="06508C"/>
              </a:solidFill>
            </a:endParaRPr>
          </a:p>
          <a:p>
            <a:endParaRPr lang="cs-CZ" dirty="0">
              <a:solidFill>
                <a:srgbClr val="06508C"/>
              </a:solidFill>
            </a:endParaRPr>
          </a:p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9DACA50-8049-188F-160F-D416BCF3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CAB6-A05C-4A95-8CFC-CBC4B30854B9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82336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00DE1B-AF5D-2CA5-2046-64E727E08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řada/pruh&#10;&#10;Obsah vygenerovaný umělou inteligencí může být nesprávný.">
            <a:extLst>
              <a:ext uri="{FF2B5EF4-FFF2-40B4-BE49-F238E27FC236}">
                <a16:creationId xmlns:a16="http://schemas.microsoft.com/office/drawing/2014/main" id="{32C27C8E-B79D-7E5E-6979-76B71FBDF4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57065BB-11BB-0D78-0311-E04A0796645C}"/>
              </a:ext>
            </a:extLst>
          </p:cNvPr>
          <p:cNvSpPr txBox="1"/>
          <p:nvPr/>
        </p:nvSpPr>
        <p:spPr>
          <a:xfrm>
            <a:off x="808263" y="889843"/>
            <a:ext cx="10493829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dirty="0">
                <a:solidFill>
                  <a:srgbClr val="06508C"/>
                </a:solidFill>
                <a:latin typeface="+mj-lt"/>
              </a:rPr>
              <a:t>VELKÁ NOVELA ŠKOLSKÉHO ZÁKONA</a:t>
            </a:r>
            <a:br>
              <a:rPr lang="cs-CZ" sz="1800" dirty="0">
                <a:solidFill>
                  <a:srgbClr val="06508C"/>
                </a:solidFill>
              </a:rPr>
            </a:b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EC2D2874-71F0-8637-387A-C74F34D72683}"/>
              </a:ext>
            </a:extLst>
          </p:cNvPr>
          <p:cNvSpPr txBox="1"/>
          <p:nvPr/>
        </p:nvSpPr>
        <p:spPr>
          <a:xfrm>
            <a:off x="827313" y="1720840"/>
            <a:ext cx="10646229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6508C"/>
                </a:solidFill>
              </a:rPr>
              <a:t>FINANCOVÁNÍ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financování školního psychologa a školního speciálního pedagoga v ZŠ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indexace škol – zohlednění náročnosti poskytování vzdělávání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regulace růstu PH</a:t>
            </a:r>
          </a:p>
          <a:p>
            <a:endParaRPr lang="cs-CZ" dirty="0">
              <a:solidFill>
                <a:srgbClr val="06508C"/>
              </a:solidFill>
            </a:endParaRPr>
          </a:p>
          <a:p>
            <a:endParaRPr lang="cs-CZ" dirty="0">
              <a:solidFill>
                <a:srgbClr val="06508C"/>
              </a:solidFill>
            </a:endParaRPr>
          </a:p>
          <a:p>
            <a:endParaRPr lang="cs-CZ" dirty="0">
              <a:solidFill>
                <a:srgbClr val="06508C"/>
              </a:solidFill>
            </a:endParaRPr>
          </a:p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6CAF431-B4DE-8757-C66B-9CDF880B7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CAB6-A05C-4A95-8CFC-CBC4B30854B9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85846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35E0E0-9A48-7C79-B20F-5A4359535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řada/pruh&#10;&#10;Obsah vygenerovaný umělou inteligencí může být nesprávný.">
            <a:extLst>
              <a:ext uri="{FF2B5EF4-FFF2-40B4-BE49-F238E27FC236}">
                <a16:creationId xmlns:a16="http://schemas.microsoft.com/office/drawing/2014/main" id="{4575ED33-0184-6A3F-5B62-65D5634C2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6525"/>
            <a:ext cx="12192000" cy="68580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F7D8E4AD-3C3B-B693-2AB9-757C3787060A}"/>
              </a:ext>
            </a:extLst>
          </p:cNvPr>
          <p:cNvSpPr txBox="1"/>
          <p:nvPr/>
        </p:nvSpPr>
        <p:spPr>
          <a:xfrm>
            <a:off x="808263" y="889843"/>
            <a:ext cx="10493829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dirty="0">
                <a:solidFill>
                  <a:srgbClr val="06508C"/>
                </a:solidFill>
                <a:latin typeface="+mj-lt"/>
              </a:rPr>
              <a:t>VELKÁ NOVELA ŠKOLSKÉHO ZÁKONA</a:t>
            </a:r>
            <a:br>
              <a:rPr lang="cs-CZ" sz="1800" dirty="0">
                <a:solidFill>
                  <a:srgbClr val="06508C"/>
                </a:solidFill>
              </a:rPr>
            </a:b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C4FF6EC7-3160-B0C5-D2DE-FC909E0741A8}"/>
              </a:ext>
            </a:extLst>
          </p:cNvPr>
          <p:cNvSpPr txBox="1"/>
          <p:nvPr/>
        </p:nvSpPr>
        <p:spPr>
          <a:xfrm>
            <a:off x="827313" y="2459747"/>
            <a:ext cx="10646229" cy="2178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6508C"/>
                </a:solidFill>
              </a:rPr>
              <a:t>ZMĚNA FINANCOVÁNÍ NEPEDAGOGICKÉ PRÁCE</a:t>
            </a:r>
          </a:p>
          <a:p>
            <a:pPr>
              <a:lnSpc>
                <a:spcPct val="107000"/>
              </a:lnSpc>
              <a:spcAft>
                <a:spcPts val="500"/>
              </a:spcAft>
              <a:buNone/>
              <a:tabLst>
                <a:tab pos="5753100" algn="r"/>
              </a:tabLst>
            </a:pPr>
            <a:endParaRPr lang="cs-CZ" sz="2000" dirty="0"/>
          </a:p>
          <a:p>
            <a:endParaRPr lang="cs-CZ" dirty="0">
              <a:solidFill>
                <a:srgbClr val="06508C"/>
              </a:solidFill>
            </a:endParaRPr>
          </a:p>
          <a:p>
            <a:endParaRPr lang="cs-CZ" dirty="0">
              <a:solidFill>
                <a:srgbClr val="06508C"/>
              </a:solidFill>
            </a:endParaRPr>
          </a:p>
          <a:p>
            <a:endParaRPr lang="cs-CZ" dirty="0">
              <a:solidFill>
                <a:srgbClr val="06508C"/>
              </a:solidFill>
            </a:endParaRPr>
          </a:p>
          <a:p>
            <a:endParaRPr lang="cs-CZ" dirty="0">
              <a:solidFill>
                <a:srgbClr val="06508C"/>
              </a:solidFill>
            </a:endParaRPr>
          </a:p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6C568919-14DE-29E3-99DE-093B5D07E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CAB6-A05C-4A95-8CFC-CBC4B30854B9}" type="slidenum">
              <a:rPr lang="cs-CZ" smtClean="0"/>
              <a:t>12</a:t>
            </a:fld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FFED239-8ED6-F988-2127-08A5E3F9048B}"/>
              </a:ext>
            </a:extLst>
          </p:cNvPr>
          <p:cNvSpPr txBox="1"/>
          <p:nvPr/>
        </p:nvSpPr>
        <p:spPr>
          <a:xfrm>
            <a:off x="718458" y="4619357"/>
            <a:ext cx="60960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cs-CZ" sz="1800" dirty="0">
              <a:solidFill>
                <a:srgbClr val="06508C"/>
              </a:solidFill>
            </a:endParaRPr>
          </a:p>
          <a:p>
            <a:r>
              <a:rPr lang="cs-CZ" sz="1800" dirty="0">
                <a:solidFill>
                  <a:srgbClr val="06508C"/>
                </a:solidFill>
              </a:rPr>
              <a:t>                    </a:t>
            </a:r>
            <a:r>
              <a:rPr lang="cs-CZ" sz="2000" dirty="0">
                <a:solidFill>
                  <a:srgbClr val="06508C"/>
                </a:solidFill>
              </a:rPr>
              <a:t>Prostor pro vaše dotazy</a:t>
            </a:r>
            <a:endParaRPr lang="cs-CZ" sz="2000" dirty="0"/>
          </a:p>
        </p:txBody>
      </p:sp>
      <p:pic>
        <p:nvPicPr>
          <p:cNvPr id="5" name="Obrázek 4" descr="Obsah obrázku kruh, symbol, log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8A447A31-C4BC-D664-0398-128119392A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58" y="4388055"/>
            <a:ext cx="989446" cy="989446"/>
          </a:xfrm>
          <a:prstGeom prst="rect">
            <a:avLst/>
          </a:prstGeom>
        </p:spPr>
      </p:pic>
      <p:pic>
        <p:nvPicPr>
          <p:cNvPr id="14" name="Obrázek 13" descr="Obsah obrázku oblečení, osoba, Lidská tvář, interakce&#10;&#10;Obsah vygenerovaný umělou inteligencí může být nesprávný.">
            <a:extLst>
              <a:ext uri="{FF2B5EF4-FFF2-40B4-BE49-F238E27FC236}">
                <a16:creationId xmlns:a16="http://schemas.microsoft.com/office/drawing/2014/main" id="{C681DB39-6D4E-132F-4398-DDE4A673B2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26" y="3024836"/>
            <a:ext cx="4295774" cy="3037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210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design&#10;&#10;Obsah vygenerovaný umělou inteligencí může být nesprávný.">
            <a:extLst>
              <a:ext uri="{FF2B5EF4-FFF2-40B4-BE49-F238E27FC236}">
                <a16:creationId xmlns:a16="http://schemas.microsoft.com/office/drawing/2014/main" id="{EF953292-BDBA-0A02-9070-FFEA59CB63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6"/>
            <a:ext cx="12192000" cy="6860032"/>
          </a:xfrm>
          <a:prstGeom prst="rect">
            <a:avLst/>
          </a:prstGeom>
        </p:spPr>
      </p:pic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1F69E50-F632-D2AC-676F-DD691B8AE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CAB6-A05C-4A95-8CFC-CBC4B30854B9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12663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390C5F-D677-523E-4640-F0152A9938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Zástupný obsah 11" descr="Obsah obrázku text, snímek obrazovky, řada/pruh&#10;&#10;Obsah vygenerovaný umělou inteligencí může být nesprávný.">
            <a:extLst>
              <a:ext uri="{FF2B5EF4-FFF2-40B4-BE49-F238E27FC236}">
                <a16:creationId xmlns:a16="http://schemas.microsoft.com/office/drawing/2014/main" id="{B9499317-056E-0E6B-4453-844074A8FE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80" y="0"/>
            <a:ext cx="12201280" cy="6858000"/>
          </a:xfr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EBC2B4AF-591E-9A7E-6B92-71D9B8E28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33600"/>
            <a:ext cx="10515600" cy="2362201"/>
          </a:xfrm>
        </p:spPr>
        <p:txBody>
          <a:bodyPr>
            <a:normAutofit fontScale="90000"/>
          </a:bodyPr>
          <a:lstStyle/>
          <a:p>
            <a:r>
              <a:rPr lang="cs-CZ" sz="4000" b="1" dirty="0">
                <a:solidFill>
                  <a:srgbClr val="06508C"/>
                </a:solidFill>
              </a:rPr>
              <a:t>NOVELY ŠKOLSKÉHO ZÁKONA</a:t>
            </a:r>
            <a:br>
              <a:rPr lang="cs-CZ" sz="4000" b="1" dirty="0">
                <a:solidFill>
                  <a:srgbClr val="06508C"/>
                </a:solidFill>
              </a:rPr>
            </a:br>
            <a:br>
              <a:rPr lang="cs-CZ" sz="4000" b="1" dirty="0">
                <a:solidFill>
                  <a:srgbClr val="06508C"/>
                </a:solidFill>
              </a:rPr>
            </a:br>
            <a:r>
              <a:rPr lang="cs-CZ" sz="4000" dirty="0">
                <a:solidFill>
                  <a:srgbClr val="06508C"/>
                </a:solidFill>
              </a:rPr>
              <a:t>a) ODKLADOVÁ NOVELA </a:t>
            </a:r>
            <a:br>
              <a:rPr lang="cs-CZ" sz="4000" dirty="0">
                <a:solidFill>
                  <a:srgbClr val="06508C"/>
                </a:solidFill>
              </a:rPr>
            </a:br>
            <a:r>
              <a:rPr lang="cs-CZ" sz="2700" dirty="0">
                <a:solidFill>
                  <a:srgbClr val="06508C"/>
                </a:solidFill>
              </a:rPr>
              <a:t>Zuzana </a:t>
            </a:r>
            <a:r>
              <a:rPr lang="cs-CZ" sz="2700" dirty="0" err="1">
                <a:solidFill>
                  <a:srgbClr val="06508C"/>
                </a:solidFill>
              </a:rPr>
              <a:t>Najvárková</a:t>
            </a:r>
            <a:r>
              <a:rPr lang="cs-CZ" sz="2700" dirty="0">
                <a:solidFill>
                  <a:srgbClr val="06508C"/>
                </a:solidFill>
              </a:rPr>
              <a:t>, </a:t>
            </a:r>
            <a:br>
              <a:rPr lang="cs-CZ" sz="2700" dirty="0">
                <a:solidFill>
                  <a:srgbClr val="06508C"/>
                </a:solidFill>
              </a:rPr>
            </a:br>
            <a:r>
              <a:rPr lang="cs-CZ" sz="2700" dirty="0">
                <a:solidFill>
                  <a:srgbClr val="06508C"/>
                </a:solidFill>
              </a:rPr>
              <a:t>vedoucí týmu středního článku</a:t>
            </a:r>
            <a:br>
              <a:rPr lang="cs-CZ" sz="4000" dirty="0">
                <a:solidFill>
                  <a:srgbClr val="06508C"/>
                </a:solidFill>
              </a:rPr>
            </a:br>
            <a:br>
              <a:rPr lang="cs-CZ" sz="4000" dirty="0">
                <a:solidFill>
                  <a:srgbClr val="06508C"/>
                </a:solidFill>
              </a:rPr>
            </a:br>
            <a:r>
              <a:rPr lang="cs-CZ" sz="4000" dirty="0">
                <a:solidFill>
                  <a:srgbClr val="06508C"/>
                </a:solidFill>
              </a:rPr>
              <a:t>b) VELKÁ NOVELA</a:t>
            </a:r>
            <a:br>
              <a:rPr lang="cs-CZ" sz="4000" dirty="0">
                <a:solidFill>
                  <a:srgbClr val="06508C"/>
                </a:solidFill>
              </a:rPr>
            </a:br>
            <a:r>
              <a:rPr lang="cs-CZ" sz="2700" dirty="0">
                <a:solidFill>
                  <a:srgbClr val="06508C"/>
                </a:solidFill>
              </a:rPr>
              <a:t>Martina Běťáková,</a:t>
            </a:r>
            <a:br>
              <a:rPr lang="cs-CZ" sz="2700" dirty="0">
                <a:solidFill>
                  <a:srgbClr val="06508C"/>
                </a:solidFill>
              </a:rPr>
            </a:br>
            <a:r>
              <a:rPr lang="cs-CZ" sz="2700" dirty="0">
                <a:solidFill>
                  <a:srgbClr val="06508C"/>
                </a:solidFill>
              </a:rPr>
              <a:t>ředitelka odboru podpory škol a zřizovatelů</a:t>
            </a:r>
            <a:br>
              <a:rPr lang="cs-CZ" sz="2700" dirty="0">
                <a:solidFill>
                  <a:srgbClr val="06508C"/>
                </a:solidFill>
              </a:rPr>
            </a:br>
            <a:endParaRPr lang="cs-CZ" sz="2700" dirty="0">
              <a:solidFill>
                <a:srgbClr val="06508C"/>
              </a:solidFill>
            </a:endParaRPr>
          </a:p>
        </p:txBody>
      </p:sp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5EBA5ED9-A5AA-5621-BC37-8EF01C622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CAB6-A05C-4A95-8CFC-CBC4B30854B9}" type="slidenum">
              <a:rPr lang="cs-CZ" smtClean="0"/>
              <a:t>2</a:t>
            </a:fld>
            <a:endParaRPr lang="cs-CZ" dirty="0"/>
          </a:p>
        </p:txBody>
      </p:sp>
      <p:pic>
        <p:nvPicPr>
          <p:cNvPr id="9" name="Obrázek 8" descr="Obsah obrázku oblečení, boty, džínsy, osoba&#10;&#10;Obsah vygenerovaný umělou inteligencí může být nesprávný.">
            <a:extLst>
              <a:ext uri="{FF2B5EF4-FFF2-40B4-BE49-F238E27FC236}">
                <a16:creationId xmlns:a16="http://schemas.microsoft.com/office/drawing/2014/main" id="{1FA2C3C9-1B52-0B96-F228-5EE8177506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446" y="2643979"/>
            <a:ext cx="5057774" cy="357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1309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8C990B-F614-51FE-CCA0-E23B0924DD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CF254BA7-6723-0844-9850-D49D74CB4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CAB6-A05C-4A95-8CFC-CBC4B30854B9}" type="slidenum">
              <a:rPr lang="cs-CZ" smtClean="0"/>
              <a:t>3</a:t>
            </a:fld>
            <a:endParaRPr lang="cs-CZ" dirty="0"/>
          </a:p>
        </p:txBody>
      </p:sp>
      <p:pic>
        <p:nvPicPr>
          <p:cNvPr id="12" name="Zástupný obsah 11" descr="Obsah obrázku text, snímek obrazovky, řada/pruh&#10;&#10;Obsah vygenerovaný umělou inteligencí může být nesprávný.">
            <a:extLst>
              <a:ext uri="{FF2B5EF4-FFF2-40B4-BE49-F238E27FC236}">
                <a16:creationId xmlns:a16="http://schemas.microsoft.com/office/drawing/2014/main" id="{FE7FE968-09BD-F172-B7CC-D6179BB23390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5" y="0"/>
            <a:ext cx="12201525" cy="6858000"/>
          </a:xfr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E902DD1C-2969-871C-A74A-D57B725AB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7420" y="538162"/>
            <a:ext cx="9743768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267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CB9594-ACAA-8F6E-6460-7FFED7644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řada/pruh&#10;&#10;Obsah vygenerovaný umělou inteligencí může být nesprávný.">
            <a:extLst>
              <a:ext uri="{FF2B5EF4-FFF2-40B4-BE49-F238E27FC236}">
                <a16:creationId xmlns:a16="http://schemas.microsoft.com/office/drawing/2014/main" id="{F1AD6B92-D569-EAD0-A125-0A83E465AA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23" y="136525"/>
            <a:ext cx="12192000" cy="68580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C49DFB1-FDB7-F84B-0821-AF09B9ED21F3}"/>
              </a:ext>
            </a:extLst>
          </p:cNvPr>
          <p:cNvSpPr txBox="1"/>
          <p:nvPr/>
        </p:nvSpPr>
        <p:spPr>
          <a:xfrm>
            <a:off x="808263" y="889843"/>
            <a:ext cx="10493829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dirty="0">
                <a:solidFill>
                  <a:srgbClr val="06508C"/>
                </a:solidFill>
                <a:latin typeface="+mj-lt"/>
              </a:rPr>
              <a:t>ODKLADOVÁ NOVELA</a:t>
            </a:r>
            <a:br>
              <a:rPr lang="cs-CZ" sz="1800" dirty="0">
                <a:solidFill>
                  <a:srgbClr val="06508C"/>
                </a:solidFill>
              </a:rPr>
            </a:b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95FD8289-264B-F240-352C-8F900774DA67}"/>
              </a:ext>
            </a:extLst>
          </p:cNvPr>
          <p:cNvSpPr txBox="1"/>
          <p:nvPr/>
        </p:nvSpPr>
        <p:spPr>
          <a:xfrm>
            <a:off x="827313" y="1720840"/>
            <a:ext cx="10646229" cy="22159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přináší zásadní změny v oblasti odkladů povinné školní docházky (PŠD) a přípravných tříd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dne 18. června 2025 vrácena Senátem zpět Poslanecké sněmovně s pozměňovacími návrhy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dne 25. června 2025 Poslaneckou sněmovou schválena</a:t>
            </a:r>
          </a:p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CA238594-A418-18A8-335A-7B4770000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CAB6-A05C-4A95-8CFC-CBC4B30854B9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2720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9259A-4683-91C9-4E91-C4828A222B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řada/pruh&#10;&#10;Obsah vygenerovaný umělou inteligencí může být nesprávný.">
            <a:extLst>
              <a:ext uri="{FF2B5EF4-FFF2-40B4-BE49-F238E27FC236}">
                <a16:creationId xmlns:a16="http://schemas.microsoft.com/office/drawing/2014/main" id="{939AE7AD-7219-E9FB-4192-64476E5593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3768"/>
            <a:ext cx="12192000" cy="68580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5A1F7ACD-06CC-49A1-EF67-61161EA16BA6}"/>
              </a:ext>
            </a:extLst>
          </p:cNvPr>
          <p:cNvSpPr txBox="1"/>
          <p:nvPr/>
        </p:nvSpPr>
        <p:spPr>
          <a:xfrm>
            <a:off x="808263" y="889843"/>
            <a:ext cx="10493829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dirty="0">
                <a:solidFill>
                  <a:srgbClr val="06508C"/>
                </a:solidFill>
                <a:latin typeface="+mj-lt"/>
              </a:rPr>
              <a:t>ODKLADOVÁ NOVELA</a:t>
            </a:r>
            <a:br>
              <a:rPr lang="cs-CZ" sz="1800" dirty="0">
                <a:solidFill>
                  <a:srgbClr val="06508C"/>
                </a:solidFill>
              </a:rPr>
            </a:b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DFBA3DB-A8EA-393E-A895-D82ED3685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CAB6-A05C-4A95-8CFC-CBC4B30854B9}" type="slidenum">
              <a:rPr lang="cs-CZ" smtClean="0"/>
              <a:t>5</a:t>
            </a:fld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6748CFA2-8B79-FB97-21F4-9801642C97C1}"/>
              </a:ext>
            </a:extLst>
          </p:cNvPr>
          <p:cNvSpPr txBox="1"/>
          <p:nvPr/>
        </p:nvSpPr>
        <p:spPr>
          <a:xfrm>
            <a:off x="808263" y="2410628"/>
            <a:ext cx="83490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6508C"/>
                </a:solidFill>
              </a:rPr>
              <a:t>ZMĚNA OBDOBÍ PRO ZÁPIS DO </a:t>
            </a:r>
            <a:r>
              <a:rPr lang="cs-CZ" sz="2000" b="1" dirty="0">
                <a:solidFill>
                  <a:srgbClr val="06508C"/>
                </a:solidFill>
              </a:rPr>
              <a:t>MŠ</a:t>
            </a:r>
            <a:br>
              <a:rPr lang="cs-CZ" sz="2000" dirty="0">
                <a:solidFill>
                  <a:srgbClr val="06508C"/>
                </a:solidFill>
              </a:rPr>
            </a:br>
            <a:endParaRPr lang="cs-CZ" sz="2000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4517443-5659-1977-4928-BE0D54290D46}"/>
              </a:ext>
            </a:extLst>
          </p:cNvPr>
          <p:cNvSpPr txBox="1"/>
          <p:nvPr/>
        </p:nvSpPr>
        <p:spPr>
          <a:xfrm>
            <a:off x="808263" y="4189391"/>
            <a:ext cx="61606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na období 15. ledna až 15. února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B38D428C-9C13-D196-496B-95FE00204162}"/>
              </a:ext>
            </a:extLst>
          </p:cNvPr>
          <p:cNvSpPr txBox="1"/>
          <p:nvPr/>
        </p:nvSpPr>
        <p:spPr>
          <a:xfrm>
            <a:off x="808263" y="3681560"/>
            <a:ext cx="83490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6508C"/>
                </a:solidFill>
              </a:rPr>
              <a:t>ZMĚNA TERMÍNU ZÁPISU DO </a:t>
            </a:r>
            <a:r>
              <a:rPr lang="cs-CZ" sz="2000" b="1" dirty="0">
                <a:solidFill>
                  <a:srgbClr val="06508C"/>
                </a:solidFill>
              </a:rPr>
              <a:t>ZŠ</a:t>
            </a:r>
            <a:br>
              <a:rPr lang="cs-CZ" sz="2000" dirty="0">
                <a:solidFill>
                  <a:srgbClr val="06508C"/>
                </a:solidFill>
              </a:rPr>
            </a:br>
            <a:endParaRPr lang="cs-CZ" sz="200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24031A69-D7F5-3B59-94F8-08669A8C72B5}"/>
              </a:ext>
            </a:extLst>
          </p:cNvPr>
          <p:cNvSpPr txBox="1"/>
          <p:nvPr/>
        </p:nvSpPr>
        <p:spPr>
          <a:xfrm>
            <a:off x="808263" y="2915122"/>
            <a:ext cx="61606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na období 15. března až 15. dubna</a:t>
            </a:r>
          </a:p>
        </p:txBody>
      </p:sp>
    </p:spTree>
    <p:extLst>
      <p:ext uri="{BB962C8B-B14F-4D97-AF65-F5344CB8AC3E}">
        <p14:creationId xmlns:p14="http://schemas.microsoft.com/office/powerpoint/2010/main" val="11888838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A1200C-C20D-1C9C-0054-FA76140555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řada/pruh&#10;&#10;Obsah vygenerovaný umělou inteligencí může být nesprávný.">
            <a:extLst>
              <a:ext uri="{FF2B5EF4-FFF2-40B4-BE49-F238E27FC236}">
                <a16:creationId xmlns:a16="http://schemas.microsoft.com/office/drawing/2014/main" id="{21B47047-BC20-31E5-68BF-6143A25410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389"/>
            <a:ext cx="12192000" cy="68580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A8B394A0-32F9-73AC-D9F5-050FC7BA5A29}"/>
              </a:ext>
            </a:extLst>
          </p:cNvPr>
          <p:cNvSpPr txBox="1"/>
          <p:nvPr/>
        </p:nvSpPr>
        <p:spPr>
          <a:xfrm>
            <a:off x="808263" y="889843"/>
            <a:ext cx="10493829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dirty="0">
                <a:solidFill>
                  <a:srgbClr val="06508C"/>
                </a:solidFill>
                <a:latin typeface="+mj-lt"/>
              </a:rPr>
              <a:t>ODKLADOVÁ NOVELA</a:t>
            </a:r>
            <a:br>
              <a:rPr lang="cs-CZ" sz="1800" dirty="0">
                <a:solidFill>
                  <a:srgbClr val="06508C"/>
                </a:solidFill>
              </a:rPr>
            </a:b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AC82008-0537-08C3-456D-D0965A3B132F}"/>
              </a:ext>
            </a:extLst>
          </p:cNvPr>
          <p:cNvSpPr txBox="1"/>
          <p:nvPr/>
        </p:nvSpPr>
        <p:spPr>
          <a:xfrm>
            <a:off x="849003" y="1715391"/>
            <a:ext cx="10646229" cy="40010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6508C"/>
                </a:solidFill>
              </a:rPr>
              <a:t>ZMĚNY MOŽNOSTI ODKLADU PŠD</a:t>
            </a:r>
            <a:endParaRPr lang="cs-CZ" dirty="0">
              <a:solidFill>
                <a:srgbClr val="06508C"/>
              </a:solidFill>
            </a:endParaRP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důvod odkladu PŠD - pouze zdravotní stav, potvrzení lékařem specialistou a ŠPZ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ŠPZ vydává nově </a:t>
            </a:r>
            <a:r>
              <a:rPr lang="cs-CZ" sz="2000" b="1" dirty="0"/>
              <a:t>vždy</a:t>
            </a:r>
            <a:r>
              <a:rPr lang="cs-CZ" sz="2000" dirty="0"/>
              <a:t> doporučení podpůrného opatření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zrušení povinnosti ZŠ informovat o možnosti odkladu PŠD v době zápisu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endParaRPr lang="cs-CZ" dirty="0">
              <a:solidFill>
                <a:srgbClr val="06508C"/>
              </a:solidFill>
            </a:endParaRPr>
          </a:p>
          <a:p>
            <a:endParaRPr lang="cs-CZ" dirty="0">
              <a:solidFill>
                <a:srgbClr val="06508C"/>
              </a:solidFill>
            </a:endParaRPr>
          </a:p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5C167CC-4FCD-B4B8-DC65-DA26648A8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CAB6-A05C-4A95-8CFC-CBC4B30854B9}" type="slidenum">
              <a:rPr lang="cs-CZ" smtClean="0"/>
              <a:t>6</a:t>
            </a:fld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86E841A-B7F4-E4A5-EA2C-7A54F89B7890}"/>
              </a:ext>
            </a:extLst>
          </p:cNvPr>
          <p:cNvSpPr txBox="1"/>
          <p:nvPr/>
        </p:nvSpPr>
        <p:spPr>
          <a:xfrm>
            <a:off x="951345" y="4528313"/>
            <a:ext cx="840047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6508C"/>
                </a:solidFill>
              </a:rPr>
              <a:t>ASISTENTI PEDAGOGA V 1. ROČNÍCÍCH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v každé třídě s min. 15 žáky 1.ročníku</a:t>
            </a:r>
          </a:p>
        </p:txBody>
      </p:sp>
    </p:spTree>
    <p:extLst>
      <p:ext uri="{BB962C8B-B14F-4D97-AF65-F5344CB8AC3E}">
        <p14:creationId xmlns:p14="http://schemas.microsoft.com/office/powerpoint/2010/main" val="1885503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8D45C9-5F7E-8821-9734-0BC3BB1432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>
            <a:extLst>
              <a:ext uri="{FF2B5EF4-FFF2-40B4-BE49-F238E27FC236}">
                <a16:creationId xmlns:a16="http://schemas.microsoft.com/office/drawing/2014/main" id="{B448F6CB-BDAC-0A70-5956-3565DC70641B}"/>
              </a:ext>
            </a:extLst>
          </p:cNvPr>
          <p:cNvSpPr txBox="1"/>
          <p:nvPr/>
        </p:nvSpPr>
        <p:spPr>
          <a:xfrm>
            <a:off x="808263" y="889843"/>
            <a:ext cx="10493829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dirty="0">
                <a:solidFill>
                  <a:srgbClr val="06508C"/>
                </a:solidFill>
                <a:latin typeface="+mj-lt"/>
              </a:rPr>
              <a:t>ODKLADOVÁ NOVELA</a:t>
            </a:r>
            <a:br>
              <a:rPr lang="cs-CZ" sz="1800" dirty="0">
                <a:solidFill>
                  <a:srgbClr val="06508C"/>
                </a:solidFill>
              </a:rPr>
            </a:b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8DA7CBC4-9D99-C79A-D7F7-511345A9C97C}"/>
              </a:ext>
            </a:extLst>
          </p:cNvPr>
          <p:cNvSpPr txBox="1"/>
          <p:nvPr/>
        </p:nvSpPr>
        <p:spPr>
          <a:xfrm>
            <a:off x="808263" y="1711315"/>
            <a:ext cx="10646229" cy="52322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6508C"/>
                </a:solidFill>
              </a:rPr>
              <a:t>POVINNOST PŘEDÁVÁNÍ VÝSLEDKŮ PEDAGOGICKÉ DIAGNOSTIKY A VYHODNOCENÍ POSKYTOVANÝCH PODPŮRNÝCH OPATŘENÍ Z MŠ DO NÁSTUPNÍ ZŠ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6508C"/>
                </a:solidFill>
              </a:rPr>
              <a:t>ZRUŠENÍ PŘÍPRAVNÝCH TŘÍD (k 1.9.2029)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6508C"/>
                </a:solidFill>
              </a:rPr>
              <a:t>OMEZENÍ OPAKOVÁNÍ 1. ROČNÍKU ZŠ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6508C"/>
                </a:solidFill>
              </a:rPr>
              <a:t>SLOVNÍ HODNOCENÍ v 1. a 2. ročníku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6508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6508C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6508C"/>
              </a:solidFill>
            </a:endParaRPr>
          </a:p>
          <a:p>
            <a:r>
              <a:rPr lang="cs-CZ" sz="2000" dirty="0">
                <a:solidFill>
                  <a:srgbClr val="06508C"/>
                </a:solidFill>
              </a:rPr>
              <a:t>                    Prostor pro vaše dotazy</a:t>
            </a:r>
            <a:endParaRPr lang="cs-CZ" sz="2000" dirty="0"/>
          </a:p>
          <a:p>
            <a:endParaRPr lang="cs-CZ" dirty="0">
              <a:solidFill>
                <a:srgbClr val="06508C"/>
              </a:solidFill>
            </a:endParaRPr>
          </a:p>
          <a:p>
            <a:endParaRPr lang="cs-CZ" dirty="0">
              <a:solidFill>
                <a:srgbClr val="06508C"/>
              </a:solidFill>
            </a:endParaRPr>
          </a:p>
          <a:p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DA68013-0277-B35B-C9D7-411B63B9A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CAB6-A05C-4A95-8CFC-CBC4B30854B9}" type="slidenum">
              <a:rPr lang="cs-CZ" smtClean="0"/>
              <a:t>7</a:t>
            </a:fld>
            <a:endParaRPr lang="cs-CZ"/>
          </a:p>
        </p:txBody>
      </p:sp>
      <p:pic>
        <p:nvPicPr>
          <p:cNvPr id="6" name="Obrázek 5" descr="Obsah obrázku kruh, symbol, logo, Grafika&#10;&#10;Obsah vygenerovaný umělou inteligencí může být nesprávný.">
            <a:extLst>
              <a:ext uri="{FF2B5EF4-FFF2-40B4-BE49-F238E27FC236}">
                <a16:creationId xmlns:a16="http://schemas.microsoft.com/office/drawing/2014/main" id="{FEEF8649-D67A-6ABA-1D56-3B0AAB8EDB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08" y="5181620"/>
            <a:ext cx="989446" cy="98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953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C5B0E9-8D63-71B2-9F31-A3175A36A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řada/pruh&#10;&#10;Obsah vygenerovaný umělou inteligencí může být nesprávný.">
            <a:extLst>
              <a:ext uri="{FF2B5EF4-FFF2-40B4-BE49-F238E27FC236}">
                <a16:creationId xmlns:a16="http://schemas.microsoft.com/office/drawing/2014/main" id="{983F7E4F-B163-4057-7F61-1F584CBEE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A820DEB-11C5-C71A-DBE6-C862D8D433D1}"/>
              </a:ext>
            </a:extLst>
          </p:cNvPr>
          <p:cNvSpPr txBox="1"/>
          <p:nvPr/>
        </p:nvSpPr>
        <p:spPr>
          <a:xfrm>
            <a:off x="808263" y="889843"/>
            <a:ext cx="10493829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dirty="0">
                <a:solidFill>
                  <a:srgbClr val="06508C"/>
                </a:solidFill>
                <a:latin typeface="+mj-lt"/>
              </a:rPr>
              <a:t>VELKÁ NOVELA ŠKOLSKÉHO ZÁKONA</a:t>
            </a:r>
            <a:br>
              <a:rPr lang="cs-CZ" sz="1800" dirty="0">
                <a:solidFill>
                  <a:srgbClr val="06508C"/>
                </a:solidFill>
              </a:rPr>
            </a:br>
            <a:endParaRPr lang="cs-CZ" dirty="0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6496BF0B-3E94-FC8A-86C4-F54D69FD0856}"/>
              </a:ext>
            </a:extLst>
          </p:cNvPr>
          <p:cNvSpPr txBox="1"/>
          <p:nvPr/>
        </p:nvSpPr>
        <p:spPr>
          <a:xfrm>
            <a:off x="772885" y="1739313"/>
            <a:ext cx="10646229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novela čeká na projednání Senátem v prvním červencovém týdnu</a:t>
            </a:r>
          </a:p>
          <a:p>
            <a:endParaRPr lang="cs-CZ" dirty="0">
              <a:solidFill>
                <a:srgbClr val="06508C"/>
              </a:solidFill>
            </a:endParaRPr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F2378417-A7FE-0976-1DC3-9563B5859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CAB6-A05C-4A95-8CFC-CBC4B30854B9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6345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51EF53-D1FA-302C-4FFC-67BF35ADF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text, snímek obrazovky, řada/pruh&#10;&#10;Obsah vygenerovaný umělou inteligencí může být nesprávný.">
            <a:extLst>
              <a:ext uri="{FF2B5EF4-FFF2-40B4-BE49-F238E27FC236}">
                <a16:creationId xmlns:a16="http://schemas.microsoft.com/office/drawing/2014/main" id="{A02C9315-60CE-7ED5-45A6-B4C3AFD885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310CB8C6-2794-3CD5-9241-05B0D619328F}"/>
              </a:ext>
            </a:extLst>
          </p:cNvPr>
          <p:cNvSpPr txBox="1"/>
          <p:nvPr/>
        </p:nvSpPr>
        <p:spPr>
          <a:xfrm>
            <a:off x="808263" y="889843"/>
            <a:ext cx="10493829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4000" dirty="0">
                <a:solidFill>
                  <a:srgbClr val="06508C"/>
                </a:solidFill>
                <a:latin typeface="+mj-lt"/>
              </a:rPr>
              <a:t>VELKÁ NOVELA ŠKOLSKÉHO ZÁKONA</a:t>
            </a:r>
            <a:br>
              <a:rPr lang="cs-CZ" sz="1800" dirty="0">
                <a:solidFill>
                  <a:srgbClr val="06508C"/>
                </a:solidFill>
              </a:rPr>
            </a:br>
            <a:endParaRPr lang="cs-CZ" dirty="0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9D0EBE03-3F5E-4A99-360D-C7C27BFAC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CAB6-A05C-4A95-8CFC-CBC4B30854B9}" type="slidenum">
              <a:rPr lang="cs-CZ" smtClean="0"/>
              <a:t>9</a:t>
            </a:fld>
            <a:endParaRPr lang="cs-CZ"/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FE5F9780-619A-4B3F-4E16-1E8C6C63AFA4}"/>
              </a:ext>
            </a:extLst>
          </p:cNvPr>
          <p:cNvSpPr txBox="1"/>
          <p:nvPr/>
        </p:nvSpPr>
        <p:spPr>
          <a:xfrm>
            <a:off x="808263" y="2403989"/>
            <a:ext cx="9571842" cy="3395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000" dirty="0">
                <a:solidFill>
                  <a:srgbClr val="06508C"/>
                </a:solidFill>
              </a:rPr>
              <a:t>ŘÍZENÍ VZDĚLÁVACÍHO SYSTÉMU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slučování škol do 180 žáků u jednoho zřizovatele</a:t>
            </a:r>
          </a:p>
          <a:p>
            <a:pPr marL="342900" indent="-3429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2000" dirty="0"/>
              <a:t>nové možnosti školské právnické osoby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organizační jednotky s vlastními názvy, spádovostí i ŠVP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možnost více zřizovatelů</a:t>
            </a:r>
          </a:p>
          <a:p>
            <a:pPr marL="800100" lvl="1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cs-CZ" sz="2000" dirty="0"/>
              <a:t>financování přes RUD</a:t>
            </a:r>
          </a:p>
        </p:txBody>
      </p:sp>
    </p:spTree>
    <p:extLst>
      <p:ext uri="{BB962C8B-B14F-4D97-AF65-F5344CB8AC3E}">
        <p14:creationId xmlns:p14="http://schemas.microsoft.com/office/powerpoint/2010/main" val="248338966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C2BD794ED12744B86EA453870176FFB" ma:contentTypeVersion="16" ma:contentTypeDescription="Vytvoří nový dokument" ma:contentTypeScope="" ma:versionID="3049b489070aa74773eb92d969000d6a">
  <xsd:schema xmlns:xsd="http://www.w3.org/2001/XMLSchema" xmlns:xs="http://www.w3.org/2001/XMLSchema" xmlns:p="http://schemas.microsoft.com/office/2006/metadata/properties" xmlns:ns2="34145d75-59bc-4472-81a1-d827339417fc" xmlns:ns3="d920ea67-c1be-4b14-bb94-c25a00c21e60" targetNamespace="http://schemas.microsoft.com/office/2006/metadata/properties" ma:root="true" ma:fieldsID="25513e9b9e114fd90502d068bda14428" ns2:_="" ns3:_="">
    <xsd:import namespace="34145d75-59bc-4472-81a1-d827339417fc"/>
    <xsd:import namespace="d920ea67-c1be-4b14-bb94-c25a00c21e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145d75-59bc-4472-81a1-d827339417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Značky obrázků" ma:readOnly="false" ma:fieldId="{5cf76f15-5ced-4ddc-b409-7134ff3c332f}" ma:taxonomyMulti="true" ma:sspId="7705af95-af8b-4274-9321-7e268ee483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20ea67-c1be-4b14-bb94-c25a00c21e6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bbe496bc-78dd-4645-a267-b92e828bc86c}" ma:internalName="TaxCatchAll" ma:showField="CatchAllData" ma:web="d920ea67-c1be-4b14-bb94-c25a00c21e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920ea67-c1be-4b14-bb94-c25a00c21e60" xsi:nil="true"/>
    <lcf76f155ced4ddcb4097134ff3c332f xmlns="34145d75-59bc-4472-81a1-d827339417fc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4EC0C2B-F179-4F8A-A2F4-8E85863C7DD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145d75-59bc-4472-81a1-d827339417fc"/>
    <ds:schemaRef ds:uri="d920ea67-c1be-4b14-bb94-c25a00c21e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C91A81-98D4-434F-877D-F58029C27261}">
  <ds:schemaRefs>
    <ds:schemaRef ds:uri="http://schemas.microsoft.com/office/2006/metadata/properties"/>
    <ds:schemaRef ds:uri="http://purl.org/dc/elements/1.1/"/>
    <ds:schemaRef ds:uri="34145d75-59bc-4472-81a1-d827339417fc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d920ea67-c1be-4b14-bb94-c25a00c21e60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C86680F0-E261-44E0-BF87-16B917DCBE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492</TotalTime>
  <Words>357</Words>
  <Application>Microsoft Office PowerPoint</Application>
  <PresentationFormat>Širokoúhlá obrazovka</PresentationFormat>
  <Paragraphs>78</Paragraphs>
  <Slides>13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Wingdings</vt:lpstr>
      <vt:lpstr>Motiv Office</vt:lpstr>
      <vt:lpstr>Prezentace aplikace PowerPoint</vt:lpstr>
      <vt:lpstr>NOVELY ŠKOLSKÉHO ZÁKONA  a) ODKLADOVÁ NOVELA  Zuzana Najvárková,  vedoucí týmu středního článku  b) VELKÁ NOVELA Martina Běťáková, ředitelka odboru podpory škol a zřizovatelů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Novotná Taťána</dc:creator>
  <cp:lastModifiedBy>Najvárková Zuzana</cp:lastModifiedBy>
  <cp:revision>58</cp:revision>
  <dcterms:created xsi:type="dcterms:W3CDTF">2025-05-18T16:16:48Z</dcterms:created>
  <dcterms:modified xsi:type="dcterms:W3CDTF">2025-06-26T09:55:56Z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0x0101007C2BD794ED12744B86EA453870176FFB</vt:lpwstr>
  </property>
  <property fmtid="{D5CDD505-2E9C-101B-9397-08002B2CF9AE}" pid="3" name="MediaServiceImageTags">
    <vt:lpwstr/>
  </property>
</Properties>
</file>