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363" r:id="rId3"/>
    <p:sldId id="347" r:id="rId4"/>
    <p:sldId id="348" r:id="rId5"/>
    <p:sldId id="343" r:id="rId6"/>
    <p:sldId id="344" r:id="rId7"/>
    <p:sldId id="349" r:id="rId8"/>
    <p:sldId id="350" r:id="rId9"/>
    <p:sldId id="364" r:id="rId10"/>
    <p:sldId id="358" r:id="rId11"/>
    <p:sldId id="341" r:id="rId12"/>
    <p:sldId id="345" r:id="rId13"/>
    <p:sldId id="351" r:id="rId14"/>
    <p:sldId id="361" r:id="rId15"/>
    <p:sldId id="353" r:id="rId16"/>
    <p:sldId id="354" r:id="rId17"/>
    <p:sldId id="338" r:id="rId18"/>
    <p:sldId id="355" r:id="rId19"/>
    <p:sldId id="365" r:id="rId20"/>
    <p:sldId id="362" r:id="rId21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cko Jiří" initials="VJ" lastIdx="7" clrIdx="0">
    <p:extLst>
      <p:ext uri="{19B8F6BF-5375-455C-9EA6-DF929625EA0E}">
        <p15:presenceInfo xmlns:p15="http://schemas.microsoft.com/office/powerpoint/2012/main" userId="S-1-5-21-3329745585-684482089-2949057816-10200" providerId="AD"/>
      </p:ext>
    </p:extLst>
  </p:cmAuthor>
  <p:cmAuthor id="2" name="Winter Pavel" initials="WP" lastIdx="2" clrIdx="1">
    <p:extLst>
      <p:ext uri="{19B8F6BF-5375-455C-9EA6-DF929625EA0E}">
        <p15:presenceInfo xmlns:p15="http://schemas.microsoft.com/office/powerpoint/2012/main" userId="S-1-5-21-3329745585-684482089-2949057816-11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01B"/>
    <a:srgbClr val="CC00CC"/>
    <a:srgbClr val="43B02A"/>
    <a:srgbClr val="40B02A"/>
    <a:srgbClr val="DC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526" autoAdjust="0"/>
  </p:normalViewPr>
  <p:slideViewPr>
    <p:cSldViewPr snapToGrid="0" showGuides="1">
      <p:cViewPr varScale="1">
        <p:scale>
          <a:sx n="82" d="100"/>
          <a:sy n="82" d="100"/>
        </p:scale>
        <p:origin x="672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/>
              <a:t>Průměrný</a:t>
            </a:r>
            <a:r>
              <a:rPr lang="cs-CZ" sz="1800" b="1" baseline="0" dirty="0"/>
              <a:t> počet</a:t>
            </a:r>
            <a:r>
              <a:rPr lang="cs-CZ" sz="1800" b="1" dirty="0"/>
              <a:t> </a:t>
            </a:r>
            <a:r>
              <a:rPr lang="cs-CZ" sz="1800" b="1" u="sng" dirty="0"/>
              <a:t>všech</a:t>
            </a:r>
            <a:r>
              <a:rPr lang="cs-CZ" sz="1800" b="1" dirty="0"/>
              <a:t> vlaků v úseku Praha-Libeň</a:t>
            </a:r>
            <a:r>
              <a:rPr lang="cs-CZ" sz="1800" b="1" baseline="0" dirty="0"/>
              <a:t> - </a:t>
            </a:r>
            <a:r>
              <a:rPr lang="cs-CZ" sz="1800" b="1" baseline="0" dirty="0" smtClean="0"/>
              <a:t>Praha-Běchovice v pracovní </a:t>
            </a:r>
            <a:r>
              <a:rPr lang="cs-CZ" sz="1800" b="1" baseline="0" dirty="0"/>
              <a:t>den</a:t>
            </a:r>
            <a:endParaRPr lang="cs-CZ" sz="1800" b="1" dirty="0"/>
          </a:p>
        </c:rich>
      </c:tx>
      <c:layout>
        <c:manualLayout>
          <c:xMode val="edge"/>
          <c:yMode val="edge"/>
          <c:x val="0.11394429469901168"/>
          <c:y val="2.81162136832239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DC301B"/>
              </a:solidFill>
              <a:round/>
            </a:ln>
            <a:effectLst/>
          </c:spPr>
          <c:marker>
            <c:symbol val="none"/>
          </c:marker>
          <c:cat>
            <c:numRef>
              <c:f>List1!$A$15:$A$30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List1!$B$15:$B$30</c:f>
              <c:numCache>
                <c:formatCode>General</c:formatCode>
                <c:ptCount val="16"/>
                <c:pt idx="0">
                  <c:v>260</c:v>
                </c:pt>
                <c:pt idx="1">
                  <c:v>330</c:v>
                </c:pt>
                <c:pt idx="2">
                  <c:v>335</c:v>
                </c:pt>
                <c:pt idx="3">
                  <c:v>340</c:v>
                </c:pt>
                <c:pt idx="4">
                  <c:v>352</c:v>
                </c:pt>
                <c:pt idx="5">
                  <c:v>342</c:v>
                </c:pt>
                <c:pt idx="6">
                  <c:v>350</c:v>
                </c:pt>
                <c:pt idx="7">
                  <c:v>363</c:v>
                </c:pt>
                <c:pt idx="8">
                  <c:v>370</c:v>
                </c:pt>
                <c:pt idx="9">
                  <c:v>420</c:v>
                </c:pt>
                <c:pt idx="10">
                  <c:v>449</c:v>
                </c:pt>
                <c:pt idx="11">
                  <c:v>448</c:v>
                </c:pt>
                <c:pt idx="12">
                  <c:v>445</c:v>
                </c:pt>
                <c:pt idx="13">
                  <c:v>437</c:v>
                </c:pt>
                <c:pt idx="14">
                  <c:v>431</c:v>
                </c:pt>
                <c:pt idx="15">
                  <c:v>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E9-4FCD-B244-3FE2C612A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9650672"/>
        <c:axId val="432756264"/>
      </c:lineChart>
      <c:catAx>
        <c:axId val="62965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2756264"/>
        <c:crosses val="autoZero"/>
        <c:auto val="1"/>
        <c:lblAlgn val="ctr"/>
        <c:lblOffset val="100"/>
        <c:noMultiLvlLbl val="0"/>
      </c:catAx>
      <c:valAx>
        <c:axId val="43275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2965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7BDBD-6843-4668-B788-DD05049AAA3D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7FC7-E097-4370-A07E-B884EDDCB5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70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22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44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80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42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0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61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85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67FC7-E097-4370-A07E-B884EDDCB55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56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4ABAB2A8-F796-4C92-918F-3D90649864A0}"/>
              </a:ext>
            </a:extLst>
          </p:cNvPr>
          <p:cNvSpPr/>
          <p:nvPr userDrawn="1"/>
        </p:nvSpPr>
        <p:spPr>
          <a:xfrm>
            <a:off x="8949868" y="0"/>
            <a:ext cx="324213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 descr="Obsah obrázku text, okno, interiér, kuchyňské spotřebiče&#10;&#10;Popis byl vytvořen automaticky">
            <a:extLst>
              <a:ext uri="{FF2B5EF4-FFF2-40B4-BE49-F238E27FC236}">
                <a16:creationId xmlns:a16="http://schemas.microsoft.com/office/drawing/2014/main" id="{433BC481-A2CF-4094-A2CD-5DDA08D47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9868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12.06.2024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31432A7-3CF7-438A-B0A3-90F7A9623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5" t="26753" r="13075" b="6065"/>
          <a:stretch/>
        </p:blipFill>
        <p:spPr>
          <a:xfrm>
            <a:off x="2014538" y="3729038"/>
            <a:ext cx="3043237" cy="212883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4024B8-CB4E-4969-8D07-06874DF5B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bí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621201BF-62B7-4030-B95B-574CBE20C564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12.06.2024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5C95A50-BC2F-44B3-A362-EFEB27F69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5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černá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3D960108-B2AB-4A1C-8534-6564EDEFD137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12.06.2024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F8D25037-5F74-4D97-9F12-CBCDE806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8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šed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9BC428D-A688-4589-B802-513ED5CA0844}"/>
              </a:ext>
            </a:extLst>
          </p:cNvPr>
          <p:cNvSpPr/>
          <p:nvPr userDrawn="1"/>
        </p:nvSpPr>
        <p:spPr>
          <a:xfrm>
            <a:off x="9026013" y="0"/>
            <a:ext cx="3165987" cy="13076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08563-C29A-42A0-A84E-828A823CC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572" y="1044000"/>
            <a:ext cx="6051619" cy="28425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85000"/>
              </a:lnSpc>
              <a:defRPr sz="6000" spc="3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B7F3E6-83DF-4DEB-813C-BF732E1D5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500" y="5214309"/>
            <a:ext cx="2617122" cy="6757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58A0B3-3A25-42EA-9DE3-096DDA3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16500" y="6029325"/>
            <a:ext cx="1894412" cy="56153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Datum</a:t>
            </a:r>
          </a:p>
          <a:p>
            <a:fld id="{B1C070B6-4F1B-47AE-9FF5-57E4E67130A9}" type="datetimeFigureOut">
              <a:rPr lang="cs-CZ" sz="1800" smtClean="0"/>
              <a:pPr/>
              <a:t>12.06.2024</a:t>
            </a:fld>
            <a:endParaRPr lang="cs-CZ" sz="180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9C56-BB07-409C-9EAB-D001F4DA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545" y="6241612"/>
            <a:ext cx="615076" cy="365125"/>
          </a:xfrm>
        </p:spPr>
        <p:txBody>
          <a:bodyPr lIns="0" tIns="0" rIns="0" bIns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46448A9C-238A-4B21-9CE5-9E96BEBECA99}"/>
              </a:ext>
            </a:extLst>
          </p:cNvPr>
          <p:cNvCxnSpPr>
            <a:cxnSpLocks/>
          </p:cNvCxnSpPr>
          <p:nvPr userDrawn="1"/>
        </p:nvCxnSpPr>
        <p:spPr>
          <a:xfrm>
            <a:off x="8949868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7CEEC578-E2EB-433E-92D2-EAA489DC5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629" y="230981"/>
            <a:ext cx="2102665" cy="9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79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9EF12-531F-4D1B-ABF1-2C100CF4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FB7E6-FA0D-4DEC-9121-83BBC2AC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6FF398-01B8-427B-B2C4-3F647F86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C070B6-4F1B-47AE-9FF5-57E4E67130A9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27D30C-290D-4926-949E-B8315C02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221E0-F5D7-48FD-A167-20750764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25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bí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38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černá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76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šedá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4B6F2F-585F-40DF-8D5F-B99914F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937C-5EE3-46DB-AE42-E847D365F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416" y="1825625"/>
            <a:ext cx="5086864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8B791C-5E6C-4AD7-ACF9-E50C3CDD0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718" y="1825625"/>
            <a:ext cx="5086863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2FB935-E475-4815-9D7C-96DCABFA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D22DDB5E-F24B-4484-BBDD-EFBA78D843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5625"/>
            <a:ext cx="0" cy="4661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79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3213C3-7C98-4876-9CA9-00E7A1D6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17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3778D83-000E-49C9-B3BA-11CE8148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315697"/>
            <a:ext cx="11401168" cy="13255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5D47D1-61EC-4E8D-9A06-343D52B6A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16" y="1825625"/>
            <a:ext cx="11401168" cy="42291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93071D-948D-40B4-ACA8-ACC85DCB9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3384" y="6220423"/>
            <a:ext cx="27432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833DB135-1FB1-4566-9036-1384AEFD976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71B0533-1115-42EF-B559-EF0A976C57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496" y="284498"/>
            <a:ext cx="1068703" cy="5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63" r:id="rId7"/>
    <p:sldLayoutId id="2147483664" r:id="rId8"/>
    <p:sldLayoutId id="2147483655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30" baseline="0">
          <a:solidFill>
            <a:schemeClr val="accent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245"/>
          <a:stretch/>
        </p:blipFill>
        <p:spPr>
          <a:xfrm>
            <a:off x="-12700" y="-4233"/>
            <a:ext cx="8959412" cy="6890053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50354" y="5502341"/>
            <a:ext cx="2617122" cy="67571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IDSK, ROPID</a:t>
            </a:r>
          </a:p>
          <a:p>
            <a:endParaRPr lang="cs-CZ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19F9732D-4776-48CF-A6A5-ACD8A6DB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50354" y="6129431"/>
            <a:ext cx="1894412" cy="561537"/>
          </a:xfrm>
        </p:spPr>
        <p:txBody>
          <a:bodyPr/>
          <a:lstStyle/>
          <a:p>
            <a:r>
              <a:rPr lang="cs-CZ" dirty="0" smtClean="0"/>
              <a:t>06/2024</a:t>
            </a:r>
            <a:endParaRPr lang="cs-CZ" dirty="0"/>
          </a:p>
          <a:p>
            <a:endParaRPr lang="cs-CZ" sz="18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 txBox="1">
            <a:spLocks/>
          </p:cNvSpPr>
          <p:nvPr/>
        </p:nvSpPr>
        <p:spPr>
          <a:xfrm>
            <a:off x="378445" y="143788"/>
            <a:ext cx="8568267" cy="6619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30" baseline="0">
                <a:solidFill>
                  <a:schemeClr val="bg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HROZÍCÍ PŘETÍŽENÍ KAPACITY DRÁHY</a:t>
            </a:r>
          </a:p>
          <a:p>
            <a:pPr algn="ctr">
              <a:lnSpc>
                <a:spcPct val="150000"/>
              </a:lnSpc>
            </a:pPr>
            <a:endParaRPr lang="cs-CZ" sz="40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36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36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3200" b="1" dirty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18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14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40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území Prahy a Středočeského kraje</a:t>
            </a:r>
            <a:endParaRPr lang="cs-CZ" sz="1600" dirty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5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Kritické úseky v rámci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Prahy a Středočeského kraje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Praha-Libeň </a:t>
            </a:r>
            <a:r>
              <a:rPr lang="cs-CZ" b="1" dirty="0"/>
              <a:t>– Praha hl. 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Praha-Libeň </a:t>
            </a:r>
            <a:r>
              <a:rPr lang="cs-CZ" b="1" dirty="0"/>
              <a:t>– Kolín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/>
              <a:t>zejména Praha-Libeň – Český Brod)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Praha-Libeň </a:t>
            </a:r>
            <a:r>
              <a:rPr lang="cs-CZ" b="1" dirty="0"/>
              <a:t>– Praha-Malešice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samotný </a:t>
            </a:r>
            <a:r>
              <a:rPr lang="cs-CZ" b="1" dirty="0"/>
              <a:t>uzel ŽST Praha-Libeň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32" y="2462107"/>
            <a:ext cx="4848352" cy="32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267368"/>
            <a:ext cx="11705679" cy="983534"/>
          </a:xfrm>
        </p:spPr>
        <p:txBody>
          <a:bodyPr>
            <a:noAutofit/>
          </a:bodyPr>
          <a:lstStyle/>
          <a:p>
            <a:r>
              <a:rPr lang="cs-CZ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Konkrétní dopady na regionální dopravu</a:t>
            </a:r>
            <a:endParaRPr lang="cs-CZ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11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395416" y="2090432"/>
            <a:ext cx="3924640" cy="3810330"/>
            <a:chOff x="6218064" y="1656174"/>
            <a:chExt cx="3924640" cy="381033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1883" y="1662084"/>
              <a:ext cx="1630821" cy="3795089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8064" y="1656174"/>
              <a:ext cx="2293819" cy="3810330"/>
            </a:xfrm>
            <a:prstGeom prst="rect">
              <a:avLst/>
            </a:prstGeom>
          </p:spPr>
        </p:pic>
      </p:grpSp>
      <p:sp>
        <p:nvSpPr>
          <p:cNvPr id="17" name="TextovéPole 16"/>
          <p:cNvSpPr txBox="1"/>
          <p:nvPr/>
        </p:nvSpPr>
        <p:spPr>
          <a:xfrm>
            <a:off x="541176" y="1667513"/>
            <a:ext cx="10562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DC301B"/>
                </a:solidFill>
              </a:rPr>
              <a:t>JŘ 2002/2003				JŘ 2023/2024	</a:t>
            </a:r>
            <a:r>
              <a:rPr lang="cs-CZ" sz="2000" b="1" dirty="0">
                <a:solidFill>
                  <a:srgbClr val="DC301B"/>
                </a:solidFill>
              </a:rPr>
              <a:t>	</a:t>
            </a:r>
            <a:r>
              <a:rPr lang="cs-CZ" sz="2000" b="1" dirty="0" smtClean="0">
                <a:solidFill>
                  <a:srgbClr val="DC301B"/>
                </a:solidFill>
              </a:rPr>
              <a:t>	JŘ 2024/2025</a:t>
            </a:r>
            <a:endParaRPr lang="cs-CZ" sz="2000" b="1" dirty="0">
              <a:solidFill>
                <a:srgbClr val="DC301B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416586" y="5890773"/>
            <a:ext cx="951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Jízdní doba: </a:t>
            </a:r>
            <a:r>
              <a:rPr lang="cs-CZ" b="1" dirty="0" smtClean="0"/>
              <a:t>1:01	</a:t>
            </a:r>
            <a:r>
              <a:rPr lang="cs-CZ" dirty="0" smtClean="0"/>
              <a:t>	     Jízdní doba: </a:t>
            </a:r>
            <a:r>
              <a:rPr lang="cs-CZ" b="1" dirty="0" smtClean="0"/>
              <a:t>1:14	</a:t>
            </a:r>
            <a:r>
              <a:rPr lang="cs-CZ" dirty="0" smtClean="0"/>
              <a:t>	              Jízdní doba: </a:t>
            </a:r>
            <a:r>
              <a:rPr lang="cs-CZ" b="1" dirty="0" smtClean="0"/>
              <a:t>1:16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485372" y="6220423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>
                <a:solidFill>
                  <a:srgbClr val="DC301B"/>
                </a:solidFill>
              </a:rPr>
              <a:t>+</a:t>
            </a:r>
            <a:r>
              <a:rPr lang="cs-CZ" sz="2000" b="1" u="sng" dirty="0" smtClean="0">
                <a:solidFill>
                  <a:srgbClr val="DC301B"/>
                </a:solidFill>
              </a:rPr>
              <a:t> 21%</a:t>
            </a:r>
            <a:endParaRPr lang="cs-CZ" sz="2000" b="1" u="sng" dirty="0">
              <a:solidFill>
                <a:srgbClr val="DC301B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083232" y="2081101"/>
            <a:ext cx="2791804" cy="3819661"/>
            <a:chOff x="5083232" y="1640245"/>
            <a:chExt cx="2791804" cy="3819661"/>
          </a:xfrm>
        </p:grpSpPr>
        <p:grpSp>
          <p:nvGrpSpPr>
            <p:cNvPr id="15" name="Skupina 14"/>
            <p:cNvGrpSpPr/>
            <p:nvPr/>
          </p:nvGrpSpPr>
          <p:grpSpPr>
            <a:xfrm>
              <a:off x="5083232" y="1640245"/>
              <a:ext cx="2791804" cy="3819661"/>
              <a:chOff x="5120555" y="1640245"/>
              <a:chExt cx="2491956" cy="3568179"/>
            </a:xfrm>
          </p:grpSpPr>
          <p:pic>
            <p:nvPicPr>
              <p:cNvPr id="13" name="Obrázek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20555" y="1649576"/>
                <a:ext cx="1950889" cy="3558848"/>
              </a:xfrm>
              <a:prstGeom prst="rect">
                <a:avLst/>
              </a:prstGeom>
            </p:spPr>
          </p:pic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1444" y="1640245"/>
                <a:ext cx="541067" cy="3558848"/>
              </a:xfrm>
              <a:prstGeom prst="rect">
                <a:avLst/>
              </a:prstGeom>
            </p:spPr>
          </p:pic>
        </p:grpSp>
        <p:cxnSp>
          <p:nvCxnSpPr>
            <p:cNvPr id="10" name="Přímá spojnice 9"/>
            <p:cNvCxnSpPr/>
            <p:nvPr/>
          </p:nvCxnSpPr>
          <p:spPr>
            <a:xfrm>
              <a:off x="7875036" y="1649576"/>
              <a:ext cx="0" cy="380034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Skupina 11"/>
          <p:cNvGrpSpPr/>
          <p:nvPr/>
        </p:nvGrpSpPr>
        <p:grpSpPr>
          <a:xfrm>
            <a:off x="8899685" y="2067624"/>
            <a:ext cx="2896899" cy="3809672"/>
            <a:chOff x="4619419" y="780680"/>
            <a:chExt cx="3770317" cy="5287113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9419" y="790206"/>
              <a:ext cx="2953162" cy="5277587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1419" y="780680"/>
              <a:ext cx="838317" cy="5287113"/>
            </a:xfrm>
            <a:prstGeom prst="rect">
              <a:avLst/>
            </a:prstGeom>
          </p:spPr>
        </p:pic>
      </p:grpSp>
      <p:sp>
        <p:nvSpPr>
          <p:cNvPr id="20" name="TextovéPole 19"/>
          <p:cNvSpPr txBox="1"/>
          <p:nvPr/>
        </p:nvSpPr>
        <p:spPr>
          <a:xfrm>
            <a:off x="10712513" y="6202930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 smtClean="0">
                <a:solidFill>
                  <a:srgbClr val="DC301B"/>
                </a:solidFill>
              </a:rPr>
              <a:t>+</a:t>
            </a:r>
            <a:r>
              <a:rPr lang="cs-CZ" sz="2000" b="1" u="sng" dirty="0" smtClean="0">
                <a:solidFill>
                  <a:srgbClr val="DC301B"/>
                </a:solidFill>
              </a:rPr>
              <a:t> 25%</a:t>
            </a:r>
            <a:endParaRPr lang="cs-CZ" sz="2000" b="1" u="sng" dirty="0">
              <a:solidFill>
                <a:srgbClr val="DC30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60" y="428023"/>
            <a:ext cx="11705679" cy="983534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(možné) dopady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59" y="1381539"/>
            <a:ext cx="11825852" cy="530749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zpomalování vlaků dálkové dopravy </a:t>
            </a:r>
            <a:r>
              <a:rPr lang="cs-CZ" dirty="0" smtClean="0"/>
              <a:t>(již probíhá)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</a:t>
            </a:r>
            <a:r>
              <a:rPr lang="cs-CZ" b="1" dirty="0"/>
              <a:t> přidělování tras pro optimální využití kapacity </a:t>
            </a:r>
            <a:r>
              <a:rPr lang="cs-CZ" dirty="0"/>
              <a:t>(nesoulad s trasami požadovanými</a:t>
            </a:r>
            <a:r>
              <a:rPr lang="cs-CZ" dirty="0" smtClean="0"/>
              <a:t>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/>
              <a:t> spojování vlaků pro průjezd kritickým úsekem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snížení počtu vlaků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přidělení tras pouze pro vlaky v ZVS, kombinované a mezinárodní nákladní</a:t>
            </a:r>
          </a:p>
          <a:p>
            <a:pPr marL="0" lvl="0" indent="0">
              <a:lnSpc>
                <a:spcPct val="200000"/>
              </a:lnSpc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06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Reálně hrozí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416" y="1245937"/>
            <a:ext cx="11401168" cy="512383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Omezení dálkové neobjednávané dopravy </a:t>
            </a:r>
            <a:endParaRPr lang="cs-CZ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hrozí </a:t>
            </a:r>
            <a:r>
              <a:rPr lang="cs-CZ" u="sng" dirty="0"/>
              <a:t>zánik spojení Praha – Ostrava 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významné </a:t>
            </a:r>
            <a:r>
              <a:rPr lang="cs-CZ" u="sng" dirty="0"/>
              <a:t>omezení spojení Praha – Brno a Praha – Olomouc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pro </a:t>
            </a:r>
            <a:r>
              <a:rPr lang="cs-CZ" dirty="0"/>
              <a:t>Prahu a Středočeský kraj nepřijatelné s ohledem na nutnost </a:t>
            </a:r>
            <a:r>
              <a:rPr lang="cs-CZ" dirty="0" smtClean="0"/>
              <a:t>propojení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regionů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Omezení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nákladní dopravy </a:t>
            </a:r>
            <a:r>
              <a:rPr lang="cs-CZ" dirty="0" smtClean="0"/>
              <a:t>– přesun zboží na silně zatížené </a:t>
            </a:r>
            <a:r>
              <a:rPr lang="cs-CZ" smtClean="0"/>
              <a:t>silnice </a:t>
            </a:r>
            <a:r>
              <a:rPr lang="cs-CZ" smtClean="0"/>
              <a:t>=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smtClean="0"/>
              <a:t>nárůst </a:t>
            </a:r>
            <a:r>
              <a:rPr lang="cs-CZ" dirty="0" smtClean="0"/>
              <a:t>kamionové dopravy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V krajním případě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omezení regionální dopravy </a:t>
            </a:r>
            <a:r>
              <a:rPr lang="cs-CZ" dirty="0" smtClean="0"/>
              <a:t>– nebylo by možné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    zajistit </a:t>
            </a:r>
            <a:r>
              <a:rPr lang="cs-CZ" dirty="0" smtClean="0"/>
              <a:t>přepravu všech cestujících ze Středočeského kraje i Prahy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03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Řešením je okamžitá příprava </a:t>
            </a:r>
            <a:br>
              <a:rPr lang="cs-CZ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zkapacitnění kritických úseků</a:t>
            </a:r>
            <a:endParaRPr lang="cs-CZ" b="1" dirty="0"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realizace Libeňského přesmyku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zečtyřkolejnění</a:t>
            </a:r>
            <a:r>
              <a:rPr lang="cs-CZ" b="1" dirty="0">
                <a:solidFill>
                  <a:schemeClr val="tx1"/>
                </a:solidFill>
              </a:rPr>
              <a:t> úseku Praha-Libeň – Praha-Běchovice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</a:rPr>
              <a:t> VRT Polabí včetně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chemeClr val="tx1"/>
                </a:solidFill>
              </a:rPr>
              <a:t> zkapacitnění úseku Poříčany – Kolín </a:t>
            </a:r>
            <a:r>
              <a:rPr lang="cs-CZ" dirty="0">
                <a:solidFill>
                  <a:schemeClr val="tx1"/>
                </a:solidFill>
              </a:rPr>
              <a:t>(3-4 koleje)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2936198" y="4581332"/>
            <a:ext cx="544120" cy="5503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0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Libeňský přesmyk</a:t>
            </a:r>
            <a:br>
              <a:rPr lang="cs-CZ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415" y="1342189"/>
            <a:ext cx="11550605" cy="47126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nejkritičtější </a:t>
            </a:r>
            <a:r>
              <a:rPr lang="cs-CZ" dirty="0"/>
              <a:t>místo železniční infrastruktury v celé České republice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příprava běží již téměř 20 let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n</a:t>
            </a:r>
            <a:r>
              <a:rPr lang="cs-CZ" dirty="0" smtClean="0"/>
              <a:t>eustálé průtahy při projednání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Správa železnic i Ministerstvo dopravy by projednání a realizaci této stavby měla věnovat stejnou pozornost jako např. projednání VRT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Středočeský kraj a Hlavní město Praha nabízejí SŽ a MD plnou součinnost při projednání s dotčenými městskými částmi i občany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2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416" y="315697"/>
            <a:ext cx="10727110" cy="13255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Libeňský přesmyk a výstavba 4. koleje  v úseku Praha-Libeň – Praha-Běchovice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nezbytné </a:t>
            </a:r>
            <a:r>
              <a:rPr lang="cs-CZ" b="1" dirty="0"/>
              <a:t>i pro fungování systému VRT v České republice</a:t>
            </a:r>
            <a:endParaRPr lang="cs-CZ" b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po dokončení VRT Polabí a před vybudováním návazné VRT Praha pojedou tímto kritickým místem všechny vlaky z trati VRT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/>
              <a:t>b</a:t>
            </a:r>
            <a:r>
              <a:rPr lang="cs-CZ" dirty="0" smtClean="0"/>
              <a:t>ez zkapacitnění tohoto úseku nebude možné využít benefity VRT v plné výši bez dopadů do jiných druhů dopravy (regionální/městské, nákladní)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5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427789"/>
            <a:ext cx="11705679" cy="983534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Pomůže ETCS?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84" y="1411323"/>
            <a:ext cx="6518568" cy="4049485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b="1" spc="-1" dirty="0">
                <a:solidFill>
                  <a:srgbClr val="000000"/>
                </a:solidFill>
                <a:latin typeface="Arial Nova"/>
              </a:rPr>
              <a:t> pozitivní dopad </a:t>
            </a:r>
            <a:r>
              <a:rPr lang="cs-CZ" spc="-1" dirty="0">
                <a:solidFill>
                  <a:srgbClr val="000000"/>
                </a:solidFill>
                <a:latin typeface="Arial Nova"/>
              </a:rPr>
              <a:t>zavedení systému ETCS na kapacitu dráhy přinese až tzv. </a:t>
            </a:r>
            <a:r>
              <a:rPr lang="cs-CZ" spc="-1" dirty="0" err="1">
                <a:solidFill>
                  <a:srgbClr val="000000"/>
                </a:solidFill>
                <a:latin typeface="Arial Nova"/>
              </a:rPr>
              <a:t>benefitizace</a:t>
            </a:r>
            <a:endParaRPr lang="cs-CZ" spc="-1" dirty="0">
              <a:solidFill>
                <a:srgbClr val="000000"/>
              </a:solidFill>
              <a:latin typeface="Arial Nova"/>
            </a:endParaRPr>
          </a:p>
          <a:p>
            <a:pPr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pc="-1" dirty="0">
                <a:solidFill>
                  <a:srgbClr val="000000"/>
                </a:solidFill>
                <a:latin typeface="Arial Nova"/>
              </a:rPr>
              <a:t> v tuto chvíli je odbornou veřejností a některými složkami SŽ </a:t>
            </a:r>
            <a:r>
              <a:rPr lang="cs-CZ" b="1" spc="-1" dirty="0">
                <a:solidFill>
                  <a:srgbClr val="000000"/>
                </a:solidFill>
                <a:latin typeface="Arial Nova"/>
              </a:rPr>
              <a:t>očekáván</a:t>
            </a:r>
            <a:r>
              <a:rPr lang="cs-CZ" spc="-1" dirty="0">
                <a:solidFill>
                  <a:srgbClr val="000000"/>
                </a:solidFill>
                <a:latin typeface="Arial Nova"/>
              </a:rPr>
              <a:t> spíše </a:t>
            </a:r>
            <a:r>
              <a:rPr lang="cs-CZ" b="1" spc="-1" dirty="0">
                <a:solidFill>
                  <a:srgbClr val="000000"/>
                </a:solidFill>
                <a:latin typeface="Arial Nova"/>
              </a:rPr>
              <a:t>dopad mírně negativní</a:t>
            </a:r>
            <a:endParaRPr lang="cs-CZ" spc="-1" dirty="0">
              <a:solidFill>
                <a:srgbClr val="000000"/>
              </a:solidFill>
              <a:latin typeface="Arial Nova"/>
            </a:endParaRPr>
          </a:p>
          <a:p>
            <a:pPr>
              <a:lnSpc>
                <a:spcPct val="200000"/>
              </a:lnSpc>
            </a:pPr>
            <a:endParaRPr lang="cs-CZ" dirty="0" smtClean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819" y="1862680"/>
            <a:ext cx="4737794" cy="31326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416" y="5319069"/>
            <a:ext cx="9539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 smtClean="0">
                <a:latin typeface="+mj-lt"/>
              </a:rPr>
              <a:t>problematika odtahu vozidel </a:t>
            </a:r>
            <a:r>
              <a:rPr lang="cs-CZ" sz="2200" dirty="0" smtClean="0">
                <a:latin typeface="+mj-lt"/>
              </a:rPr>
              <a:t>v případě nehod, mimořádností či výluk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5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900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nebyl systém ETCS „s benefity“ aplikován na trati Praha – Kolín?</a:t>
            </a:r>
            <a:r>
              <a:rPr lang="cs-CZ" b="1" dirty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416" y="2118049"/>
            <a:ext cx="10698682" cy="44796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spcBef>
                <a:spcPts val="1001"/>
              </a:spcBef>
              <a:buFont typeface="Wingdings" panose="05000000000000000000" pitchFamily="2" charset="2"/>
              <a:buChar char="ü"/>
            </a:pPr>
            <a:r>
              <a:rPr lang="cs-CZ" spc="-1" dirty="0" smtClean="0">
                <a:solidFill>
                  <a:srgbClr val="000000"/>
                </a:solidFill>
                <a:latin typeface="Arial Nova"/>
              </a:rPr>
              <a:t> Zavedení </a:t>
            </a:r>
            <a:r>
              <a:rPr lang="cs-CZ" spc="-1" dirty="0">
                <a:solidFill>
                  <a:srgbClr val="000000"/>
                </a:solidFill>
                <a:latin typeface="Arial Nova"/>
              </a:rPr>
              <a:t>ETCS </a:t>
            </a:r>
            <a:r>
              <a:rPr lang="cs-CZ" spc="-1" dirty="0" smtClean="0">
                <a:solidFill>
                  <a:srgbClr val="000000"/>
                </a:solidFill>
                <a:latin typeface="Arial Nova"/>
              </a:rPr>
              <a:t>„bez benefitů“ </a:t>
            </a:r>
            <a:r>
              <a:rPr lang="cs-CZ" spc="-1" dirty="0">
                <a:solidFill>
                  <a:srgbClr val="000000"/>
                </a:solidFill>
                <a:latin typeface="Arial Nova"/>
              </a:rPr>
              <a:t>přináší skokové zvýšení bezpečnosti → první a nejdůležitější cíl</a:t>
            </a:r>
          </a:p>
          <a:p>
            <a:pPr>
              <a:lnSpc>
                <a:spcPct val="200000"/>
              </a:lnSpc>
              <a:spcBef>
                <a:spcPts val="1001"/>
              </a:spcBef>
              <a:buFont typeface="Wingdings" panose="05000000000000000000" pitchFamily="2" charset="2"/>
              <a:buChar char="ü"/>
            </a:pPr>
            <a:r>
              <a:rPr lang="cs-CZ" spc="-1" dirty="0" smtClean="0">
                <a:solidFill>
                  <a:srgbClr val="000000"/>
                </a:solidFill>
                <a:latin typeface="Arial Nova"/>
              </a:rPr>
              <a:t> „</a:t>
            </a:r>
            <a:r>
              <a:rPr lang="cs-CZ" spc="-1" dirty="0" err="1" smtClean="0">
                <a:solidFill>
                  <a:srgbClr val="000000"/>
                </a:solidFill>
                <a:latin typeface="Arial Nova"/>
              </a:rPr>
              <a:t>Benefitizace</a:t>
            </a:r>
            <a:r>
              <a:rPr lang="cs-CZ" spc="-1" dirty="0" smtClean="0">
                <a:solidFill>
                  <a:srgbClr val="000000"/>
                </a:solidFill>
                <a:latin typeface="Arial Nova"/>
              </a:rPr>
              <a:t> trati“ </a:t>
            </a:r>
            <a:r>
              <a:rPr lang="cs-CZ" spc="-1" dirty="0">
                <a:solidFill>
                  <a:srgbClr val="000000"/>
                </a:solidFill>
                <a:latin typeface="Arial Nova"/>
              </a:rPr>
              <a:t>může začít až za výhradního </a:t>
            </a:r>
            <a:r>
              <a:rPr lang="cs-CZ" spc="-1" dirty="0" smtClean="0">
                <a:solidFill>
                  <a:srgbClr val="000000"/>
                </a:solidFill>
                <a:latin typeface="Arial Nova"/>
              </a:rPr>
              <a:t>provozu ETCS</a:t>
            </a:r>
            <a:endParaRPr lang="cs-CZ" spc="-1" dirty="0">
              <a:solidFill>
                <a:srgbClr val="000000"/>
              </a:solidFill>
              <a:latin typeface="Arial Nova"/>
            </a:endParaRPr>
          </a:p>
          <a:p>
            <a:pPr>
              <a:lnSpc>
                <a:spcPct val="200000"/>
              </a:lnSpc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pc="-1" dirty="0" smtClean="0">
                <a:solidFill>
                  <a:srgbClr val="000000"/>
                </a:solidFill>
                <a:latin typeface="Arial Nova"/>
              </a:rPr>
              <a:t> Tím</a:t>
            </a:r>
            <a:r>
              <a:rPr lang="cs-CZ" spc="-1" dirty="0">
                <a:solidFill>
                  <a:srgbClr val="000000"/>
                </a:solidFill>
                <a:latin typeface="Arial Nova"/>
              </a:rPr>
              <a:t>, že na trati nebudou žádné vlaky, které by se řídily klasickými návěstidly, uvolňuje se podmínka pro započetí přestaveb zabezpečovacích zařízení pro </a:t>
            </a:r>
            <a:r>
              <a:rPr lang="cs-CZ" spc="-1" dirty="0" smtClean="0">
                <a:solidFill>
                  <a:srgbClr val="000000"/>
                </a:solidFill>
                <a:latin typeface="Arial Nova"/>
              </a:rPr>
              <a:t> získání </a:t>
            </a:r>
            <a:r>
              <a:rPr lang="cs-CZ" spc="-1" dirty="0">
                <a:solidFill>
                  <a:srgbClr val="000000"/>
                </a:solidFill>
                <a:latin typeface="Arial Nova"/>
              </a:rPr>
              <a:t>benefitů ETCS</a:t>
            </a:r>
          </a:p>
        </p:txBody>
      </p:sp>
    </p:spTree>
    <p:extLst>
      <p:ext uri="{BB962C8B-B14F-4D97-AF65-F5344CB8AC3E}">
        <p14:creationId xmlns:p14="http://schemas.microsoft.com/office/powerpoint/2010/main" val="35787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1442278"/>
            <a:ext cx="11401168" cy="864705"/>
          </a:xfrm>
          <a:noFill/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cs-CZ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NEČEKEJME S REALIZACÍ POTŘEBNÝCH OPATŘENÍ AŽ NA VYHLÁŠENÍ PŘETÍŽENÉ INFRASTRUKTURY A KONEJME JIŽ NYNÍ!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DB135-1FB1-4566-9036-1384AEFD9766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2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16" y="1848678"/>
            <a:ext cx="11401168" cy="864705"/>
          </a:xfrm>
          <a:noFill/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HROZÍ NA PÁTEŘNÍCH ÚSECÍCH TRATÍ </a:t>
            </a:r>
            <a:b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PŘETÍŽENÍ KAPACITY DRÁHY?...</a:t>
            </a:r>
            <a:endParaRPr lang="cs-CZ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3DB135-1FB1-4566-9036-1384AEFD9766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34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286" y="0"/>
            <a:ext cx="10403141" cy="685800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 txBox="1">
            <a:spLocks/>
          </p:cNvSpPr>
          <p:nvPr/>
        </p:nvSpPr>
        <p:spPr>
          <a:xfrm>
            <a:off x="-756632" y="2039298"/>
            <a:ext cx="7908776" cy="47708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30" baseline="0">
                <a:solidFill>
                  <a:schemeClr val="bg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cs-CZ" sz="50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48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20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cs-CZ" sz="5000" b="1" dirty="0" smtClean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cs-CZ" sz="3600" b="1" dirty="0" smtClean="0">
                <a:ln>
                  <a:solidFill>
                    <a:schemeClr val="bg1"/>
                  </a:solidFill>
                </a:ln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1800" dirty="0">
              <a:ln>
                <a:solidFill>
                  <a:schemeClr val="bg1"/>
                </a:solidFill>
              </a:ln>
              <a:solidFill>
                <a:srgbClr val="DC3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5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Posílení dopravy od 12/2024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Od změny jízdního řádu 12/2024 posílení dopravy na trati Praha – Kolín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Posílení linky R41 Praha – Kolín – spěšné vlaky pro rychlou přepravu   do </a:t>
            </a:r>
            <a:r>
              <a:rPr lang="cs-CZ" dirty="0"/>
              <a:t>v</a:t>
            </a:r>
            <a:r>
              <a:rPr lang="cs-CZ" dirty="0" smtClean="0"/>
              <a:t>zdálenějších míst (Poříčany, Pečky, Cerhenice, Velim, Kolín)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Linka S61 Praha </a:t>
            </a:r>
            <a:r>
              <a:rPr lang="cs-CZ" dirty="0" err="1" smtClean="0"/>
              <a:t>hl.n</a:t>
            </a:r>
            <a:r>
              <a:rPr lang="cs-CZ" dirty="0" smtClean="0"/>
              <a:t>. – Úvaly – navýšení kapacity vlaků v nejzatíženějším úseku, dočasně jednopodlažními jednotkami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Důvody posílení provozu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416" y="1825625"/>
            <a:ext cx="11401168" cy="422918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 Demografický vývoj – nárůst počtu obyvatel v regionu i hlavním městě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dirty="0" smtClean="0"/>
              <a:t>    Praze</a:t>
            </a:r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 Zvýšení mobility obyvatel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 Situace v silniční síti - kongesce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trati Praha – Kolín nedošlo 15 let k posílení regionální dopravy!</a:t>
            </a:r>
          </a:p>
          <a:p>
            <a:pPr marL="0" indent="0" algn="ctr">
              <a:buNone/>
            </a:pPr>
            <a:r>
              <a:rPr lang="cs-CZ" sz="1600" dirty="0" smtClean="0"/>
              <a:t>(provoz dálkové dopravy byl v tomto období v souvislosti s příchodem konkurence značně posílen)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92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60" y="418105"/>
            <a:ext cx="11705679" cy="983534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počtu vlaků 2010 - 2025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70" y="1421297"/>
            <a:ext cx="9577643" cy="522220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8735332" y="3588026"/>
            <a:ext cx="955320" cy="672259"/>
          </a:xfrm>
          <a:prstGeom prst="ellipse">
            <a:avLst/>
          </a:prstGeom>
          <a:noFill/>
          <a:ln w="57150">
            <a:solidFill>
              <a:srgbClr val="DC3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237304" y="2782957"/>
            <a:ext cx="1818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DC301B"/>
                </a:solidFill>
              </a:rPr>
              <a:t>Pokles vlivem nového dopravního modelu IDSK, ROPID</a:t>
            </a:r>
            <a:endParaRPr lang="cs-CZ" dirty="0">
              <a:solidFill>
                <a:srgbClr val="DC301B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9690652" y="3200400"/>
            <a:ext cx="546652" cy="46713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60" y="464297"/>
            <a:ext cx="11705679" cy="983534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počtu vlaků 2010 - 2025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6</a:t>
            </a:fld>
            <a:endParaRPr lang="cs-CZ" dirty="0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819741"/>
              </p:ext>
            </p:extLst>
          </p:nvPr>
        </p:nvGraphicFramePr>
        <p:xfrm>
          <a:off x="534641" y="1207522"/>
          <a:ext cx="10020716" cy="537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Návrh jízdního řádu 2024/2025 </a:t>
            </a: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900" dirty="0" smtClean="0"/>
              <a:t>na trati Praha – Kolín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Významný nárůst počtu vlaků na trati Praha – Kolín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Do návrhu jízdního řádu zapracovány všechny vlaky za cenu určitých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kompromisů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Objednatelé provedli analýzu návrhu a dle našeho názoru hrozí: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 snížení pravidelnosti provozu (zpoždění)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 prodloužení jízdních a cestovních dob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 ztráta přípojů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 obtížné podmínky pro průjezd nákladní dopravy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6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základě provedené analýzy:</a:t>
            </a:r>
            <a:r>
              <a:rPr lang="cs-CZ" sz="4200" b="1" dirty="0">
                <a:solidFill>
                  <a:srgbClr val="DC301B"/>
                </a:solidFill>
              </a:rPr>
              <a:t/>
            </a:r>
            <a:br>
              <a:rPr lang="cs-CZ" sz="4200" b="1" dirty="0">
                <a:solidFill>
                  <a:srgbClr val="DC301B"/>
                </a:solidFill>
              </a:rPr>
            </a:br>
            <a:endParaRPr lang="cs-CZ" sz="4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 smtClean="0">
                <a:solidFill>
                  <a:srgbClr val="DC30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REÁLNĚ HROZÍ PŘETÍŽENÍ KAPACITY DRÁHY</a:t>
            </a:r>
          </a:p>
          <a:p>
            <a:pPr marL="0" indent="0">
              <a:buNone/>
            </a:pPr>
            <a:r>
              <a:rPr lang="cs-CZ" dirty="0" smtClean="0"/>
              <a:t>(pravděpodobně při každém dalším posílení provozu)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Ke stejnému závěru dospěla pro </a:t>
            </a:r>
          </a:p>
          <a:p>
            <a:pPr marL="0" indent="0">
              <a:buNone/>
            </a:pPr>
            <a:r>
              <a:rPr lang="cs-CZ" dirty="0" smtClean="0"/>
              <a:t>úsek Praha – Český Brod i Správa </a:t>
            </a:r>
          </a:p>
          <a:p>
            <a:pPr marL="0" indent="0">
              <a:buNone/>
            </a:pPr>
            <a:r>
              <a:rPr lang="cs-CZ" dirty="0" smtClean="0"/>
              <a:t>železnic v Připomínkách </a:t>
            </a:r>
          </a:p>
          <a:p>
            <a:pPr marL="0" indent="0">
              <a:buNone/>
            </a:pPr>
            <a:r>
              <a:rPr lang="cs-CZ" dirty="0" smtClean="0"/>
              <a:t>provozovatele dráhy k </a:t>
            </a:r>
          </a:p>
          <a:p>
            <a:pPr marL="0" indent="0">
              <a:buNone/>
            </a:pPr>
            <a:r>
              <a:rPr lang="cs-CZ" dirty="0" smtClean="0"/>
              <a:t>Návrhu jízdního řádu 2024/2025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7" y="3359912"/>
            <a:ext cx="4472917" cy="25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015B1-29A1-45C0-9977-29581DCB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66" y="322004"/>
            <a:ext cx="11705679" cy="983534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Přetížení kapacity dráhy a jeho dopady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9DCCD01-C45E-4BA8-9717-D1FEECBA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135-1FB1-4566-9036-1384AEFD976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02114E34-9D50-4D39-A010-DD8E18D76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60" y="1610139"/>
            <a:ext cx="10865618" cy="50788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nepodaří-li se dle zákona vyhovět všem požadavkům na přidělení kapacity dráhy</a:t>
            </a:r>
          </a:p>
          <a:p>
            <a:pPr lv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cs-CZ" b="1" dirty="0" smtClean="0"/>
              <a:t> výsledkem je odebírání kapacity (tras) vlaků dle platné legislativy</a:t>
            </a:r>
          </a:p>
        </p:txBody>
      </p:sp>
    </p:spTree>
    <p:extLst>
      <p:ext uri="{BB962C8B-B14F-4D97-AF65-F5344CB8AC3E}">
        <p14:creationId xmlns:p14="http://schemas.microsoft.com/office/powerpoint/2010/main" val="26140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Vlastní 8">
      <a:dk1>
        <a:sysClr val="windowText" lastClr="000000"/>
      </a:dk1>
      <a:lt1>
        <a:sysClr val="window" lastClr="FFFFFF"/>
      </a:lt1>
      <a:dk2>
        <a:srgbClr val="4B4B4B"/>
      </a:dk2>
      <a:lt2>
        <a:srgbClr val="B0B0A9"/>
      </a:lt2>
      <a:accent1>
        <a:srgbClr val="DC301B"/>
      </a:accent1>
      <a:accent2>
        <a:srgbClr val="DC911B"/>
      </a:accent2>
      <a:accent3>
        <a:srgbClr val="B0B0A9"/>
      </a:accent3>
      <a:accent4>
        <a:srgbClr val="78004C"/>
      </a:accent4>
      <a:accent5>
        <a:srgbClr val="002169"/>
      </a:accent5>
      <a:accent6>
        <a:srgbClr val="19966E"/>
      </a:accent6>
      <a:hlink>
        <a:srgbClr val="40B02A"/>
      </a:hlink>
      <a:folHlink>
        <a:srgbClr val="DCCD00"/>
      </a:folHlink>
    </a:clrScheme>
    <a:fontScheme name="Vlastní 1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idsk.potx" id="{4B3862B2-516B-4111-9B1E-42BBDB363E14}" vid="{24B4CC32-AD61-41B1-9465-608A4A58FE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7490</TotalTime>
  <Words>827</Words>
  <Application>Microsoft Office PowerPoint</Application>
  <PresentationFormat>Širokoúhlá obrazovka</PresentationFormat>
  <Paragraphs>125</Paragraphs>
  <Slides>20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Arial Nova</vt:lpstr>
      <vt:lpstr>Calibri</vt:lpstr>
      <vt:lpstr>Courier New</vt:lpstr>
      <vt:lpstr>Wingdings</vt:lpstr>
      <vt:lpstr>Motiv Office</vt:lpstr>
      <vt:lpstr>Prezentace aplikace PowerPoint</vt:lpstr>
      <vt:lpstr>HROZÍ NA PÁTEŘNÍCH ÚSECÍCH TRATÍ  PŘETÍŽENÍ KAPACITY DRÁHY?...</vt:lpstr>
      <vt:lpstr>Posílení dopravy od 12/2024</vt:lpstr>
      <vt:lpstr>Důvody posílení provozu</vt:lpstr>
      <vt:lpstr>Vývoj počtu vlaků 2010 - 2025</vt:lpstr>
      <vt:lpstr>Vývoj počtu vlaků 2010 - 2025</vt:lpstr>
      <vt:lpstr>Návrh jízdního řádu 2024/2025  na trati Praha – Kolín </vt:lpstr>
      <vt:lpstr>Na základě provedené analýzy: </vt:lpstr>
      <vt:lpstr>Přetížení kapacity dráhy a jeho dopady</vt:lpstr>
      <vt:lpstr>Kritické úseky v rámci Prahy a Středočeského kraje</vt:lpstr>
      <vt:lpstr>Konkrétní dopady na regionální dopravu</vt:lpstr>
      <vt:lpstr>Další (možné) dopady</vt:lpstr>
      <vt:lpstr>Reálně hrozí</vt:lpstr>
      <vt:lpstr>Řešením je okamžitá příprava  zkapacitnění kritických úseků</vt:lpstr>
      <vt:lpstr>Libeňský přesmyk  </vt:lpstr>
      <vt:lpstr>Libeňský přesmyk a výstavba 4. koleje  v úseku Praha-Libeň – Praha-Běchovice </vt:lpstr>
      <vt:lpstr>Pomůže ETCS?</vt:lpstr>
      <vt:lpstr>Proč nebyl systém ETCS „s benefity“ aplikován na trati Praha – Kolín? </vt:lpstr>
      <vt:lpstr>NEČEKEJME S REALIZACÍ POTŘEBNÝCH OPATŘENÍ AŽ NA VYHLÁŠENÍ PŘETÍŽENÉ INFRASTRUKTURY A KONEJME JIŽ NYNÍ!</vt:lpstr>
      <vt:lpstr>Prezentace aplikace PowerPoint</vt:lpstr>
    </vt:vector>
  </TitlesOfParts>
  <Company>IDSK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integraci Prahy a Středočeského kraje</dc:title>
  <dc:creator>Bůžková Kateřina</dc:creator>
  <cp:lastModifiedBy>Winter Pavel</cp:lastModifiedBy>
  <cp:revision>492</cp:revision>
  <cp:lastPrinted>2022-10-10T06:55:03Z</cp:lastPrinted>
  <dcterms:created xsi:type="dcterms:W3CDTF">2022-03-29T13:38:50Z</dcterms:created>
  <dcterms:modified xsi:type="dcterms:W3CDTF">2024-06-12T10:58:14Z</dcterms:modified>
</cp:coreProperties>
</file>