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314" r:id="rId3"/>
    <p:sldId id="319" r:id="rId4"/>
    <p:sldId id="321" r:id="rId5"/>
    <p:sldId id="318" r:id="rId6"/>
    <p:sldId id="320" r:id="rId7"/>
    <p:sldId id="306" r:id="rId8"/>
    <p:sldId id="305" r:id="rId9"/>
    <p:sldId id="304" r:id="rId10"/>
    <p:sldId id="31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21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9Aoa88Khhp8/ojMaum2tu0TEGO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k" initials="m" lastIdx="1" clrIdx="0">
    <p:extLst>
      <p:ext uri="{19B8F6BF-5375-455C-9EA6-DF929625EA0E}">
        <p15:presenceInfo xmlns:p15="http://schemas.microsoft.com/office/powerpoint/2012/main" userId="24ff3e77556a97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6B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>
        <p:guide orient="horz" pos="3521"/>
        <p:guide pos="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0" Type="http://customschemas.google.com/relationships/presentationmetadata" Target="meta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21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/>
          <p:nvPr/>
        </p:nvSpPr>
        <p:spPr>
          <a:xfrm>
            <a:off x="11435255" y="6356350"/>
            <a:ext cx="360000" cy="360000"/>
          </a:xfrm>
          <a:prstGeom prst="ellipse">
            <a:avLst/>
          </a:prstGeom>
          <a:solidFill>
            <a:srgbClr val="51524A">
              <a:alpha val="5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11353799" y="6356350"/>
            <a:ext cx="5150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40256" y="2126495"/>
            <a:ext cx="12151743" cy="164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7F5E00"/>
              </a:buClr>
              <a:buSzPts val="3600"/>
            </a:pPr>
            <a:r>
              <a:rPr lang="cs-CZ" sz="4000" b="1" dirty="0">
                <a:solidFill>
                  <a:srgbClr val="7F5E00"/>
                </a:solidFill>
                <a:latin typeface="Calibri"/>
                <a:ea typeface="Calibri"/>
                <a:cs typeface="Calibri"/>
                <a:sym typeface="Calibri"/>
              </a:rPr>
              <a:t>Hostim</a:t>
            </a:r>
          </a:p>
          <a:p>
            <a:pPr lvl="0" algn="ctr">
              <a:lnSpc>
                <a:spcPct val="90000"/>
              </a:lnSpc>
              <a:buClr>
                <a:srgbClr val="7F5E00"/>
              </a:buClr>
              <a:buSzPts val="3600"/>
            </a:pPr>
            <a:r>
              <a:rPr lang="cs-CZ" sz="4000" b="1" i="1" dirty="0">
                <a:solidFill>
                  <a:srgbClr val="7F5E00"/>
                </a:solidFill>
                <a:latin typeface="Calibri"/>
                <a:ea typeface="Calibri"/>
                <a:cs typeface="Calibri"/>
                <a:sym typeface="Calibri"/>
              </a:rPr>
              <a:t>depot z doby stěhování národů</a:t>
            </a:r>
            <a:endParaRPr sz="3200" i="1" dirty="0"/>
          </a:p>
        </p:txBody>
      </p:sp>
      <p:sp>
        <p:nvSpPr>
          <p:cNvPr id="4" name="Obdélník 3"/>
          <p:cNvSpPr/>
          <p:nvPr/>
        </p:nvSpPr>
        <p:spPr>
          <a:xfrm>
            <a:off x="174210" y="6396335"/>
            <a:ext cx="11635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i="1" dirty="0">
                <a:solidFill>
                  <a:schemeClr val="tx2">
                    <a:lumMod val="10000"/>
                  </a:schemeClr>
                </a:solidFill>
                <a:latin typeface="*Times New Roman-Bold-10627-Identity-H"/>
              </a:rPr>
              <a:t>Tisková konference 13. srpna </a:t>
            </a:r>
            <a:r>
              <a:rPr lang="fr-FR" sz="1200" b="1" i="1" dirty="0">
                <a:solidFill>
                  <a:schemeClr val="tx2">
                    <a:lumMod val="10000"/>
                  </a:schemeClr>
                </a:solidFill>
                <a:latin typeface="*Times New Roman-Bold-10627-Identity-H"/>
              </a:rPr>
              <a:t> 2024</a:t>
            </a:r>
            <a:r>
              <a:rPr lang="cs-CZ" sz="1200" b="1" i="1" dirty="0">
                <a:solidFill>
                  <a:schemeClr val="tx2">
                    <a:lumMod val="10000"/>
                  </a:schemeClr>
                </a:solidFill>
                <a:latin typeface="*Times New Roman-Bold-10627-Identity-H"/>
              </a:rPr>
              <a:t>, Středočeský kraj</a:t>
            </a:r>
            <a:endParaRPr lang="fr-FR" sz="1200" b="1" i="1" dirty="0">
              <a:solidFill>
                <a:schemeClr val="tx2">
                  <a:lumMod val="10000"/>
                </a:schemeClr>
              </a:solidFill>
              <a:latin typeface="*Times New Roman-Bold-10627-Identity-H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0" y="4980078"/>
            <a:ext cx="3516801" cy="12254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40778" y="2766218"/>
            <a:ext cx="4910443" cy="1325563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31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E172ED-C9EC-C641-EB39-13B445CD1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3260" y="1372390"/>
            <a:ext cx="4865298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Místo: hradiště  Kozel, k. </a:t>
            </a:r>
            <a:r>
              <a:rPr lang="cs-CZ" dirty="0" err="1"/>
              <a:t>ú.</a:t>
            </a:r>
            <a:r>
              <a:rPr lang="cs-CZ" dirty="0"/>
              <a:t> Hostim</a:t>
            </a:r>
          </a:p>
          <a:p>
            <a:pPr marL="114300" indent="0">
              <a:buNone/>
            </a:pPr>
            <a:endParaRPr lang="cs-CZ" dirty="0"/>
          </a:p>
          <a:p>
            <a:r>
              <a:rPr lang="cs-CZ" dirty="0"/>
              <a:t>Oznámení nálezu 4. 2. 2022</a:t>
            </a:r>
          </a:p>
          <a:p>
            <a:endParaRPr lang="cs-CZ" dirty="0"/>
          </a:p>
          <a:p>
            <a:r>
              <a:rPr lang="cs-CZ" dirty="0"/>
              <a:t>Vyzvednutí nálezu: 4. 2. – 6. 2. 2022</a:t>
            </a:r>
          </a:p>
          <a:p>
            <a:endParaRPr lang="cs-CZ" dirty="0"/>
          </a:p>
          <a:p>
            <a:r>
              <a:rPr lang="cs-CZ" dirty="0"/>
              <a:t>Konzervační a restaurátorské práce: 7. 2. 2022 – květen 2024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2C9D5-CE35-F451-77EA-5466088A5B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2</a:t>
            </a:fld>
            <a:endParaRPr lang="cs-CZ"/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994F74AC-363C-F67F-276C-1E7763E4FA23}"/>
              </a:ext>
            </a:extLst>
          </p:cNvPr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Okolnosti  nálezu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39FEF0-45A1-7F48-D368-06EE5E65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52" y="1015832"/>
            <a:ext cx="5037828" cy="327252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AA0FC81-1AFD-3EF1-8D20-DF2F9D13A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"/>
          <a:stretch/>
        </p:blipFill>
        <p:spPr>
          <a:xfrm>
            <a:off x="9149750" y="1015832"/>
            <a:ext cx="2795085" cy="3272524"/>
          </a:xfrm>
          <a:prstGeom prst="rect">
            <a:avLst/>
          </a:prstGeom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81E24F4C-C97C-4DC1-9A5C-F53F0F67BB47}"/>
              </a:ext>
            </a:extLst>
          </p:cNvPr>
          <p:cNvSpPr/>
          <p:nvPr/>
        </p:nvSpPr>
        <p:spPr>
          <a:xfrm>
            <a:off x="9460303" y="3030748"/>
            <a:ext cx="649856" cy="1725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A9B9815-CA61-D757-9EB5-4562F9ABD071}"/>
              </a:ext>
            </a:extLst>
          </p:cNvPr>
          <p:cNvSpPr/>
          <p:nvPr/>
        </p:nvSpPr>
        <p:spPr>
          <a:xfrm rot="10800000">
            <a:off x="8315865" y="2652094"/>
            <a:ext cx="649856" cy="1725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E88368E-CB46-B577-9927-F3208F1A7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40"/>
          <a:stretch/>
        </p:blipFill>
        <p:spPr>
          <a:xfrm>
            <a:off x="4894052" y="4373545"/>
            <a:ext cx="5266085" cy="229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7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14B6FE-6275-C1FC-9D69-D26D4E12D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3</a:t>
            </a:fld>
            <a:endParaRPr lang="cs-CZ"/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F37896AC-4523-90E7-2232-F48859E55F96}"/>
              </a:ext>
            </a:extLst>
          </p:cNvPr>
          <p:cNvSpPr/>
          <p:nvPr/>
        </p:nvSpPr>
        <p:spPr>
          <a:xfrm>
            <a:off x="0" y="2250"/>
            <a:ext cx="12192000" cy="1356097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Okolnosti  nálezu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9A31F6-8C0B-F5D0-E27A-157FA9589A96}"/>
              </a:ext>
            </a:extLst>
          </p:cNvPr>
          <p:cNvSpPr txBox="1"/>
          <p:nvPr/>
        </p:nvSpPr>
        <p:spPr>
          <a:xfrm>
            <a:off x="3048000" y="327654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cs-CZ" sz="1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Místo nálezu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10BABA-BBA2-3D01-D083-B50576B7A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94" y="1499084"/>
            <a:ext cx="4852035" cy="52505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19CA77-D9AC-B0A4-EEC3-732BE5E4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419" y="1499084"/>
            <a:ext cx="3671859" cy="30506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71C03A1-FE5F-5936-AA7A-7F5B1D454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5976" y="1467022"/>
            <a:ext cx="2943636" cy="30770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6394C29-FB6B-89DA-30D3-8BFB02DDD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926" y="4646590"/>
            <a:ext cx="3663352" cy="210309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38333E3-71EB-4DB2-BBB9-BE775059C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975" y="4646590"/>
            <a:ext cx="2943636" cy="21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AACAC54-869B-5A99-553B-8122898C88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4</a:t>
            </a:fld>
            <a:endParaRPr lang="cs-CZ"/>
          </a:p>
        </p:txBody>
      </p:sp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E4F672C3-20C7-58B5-A5D4-342BE8BED409}"/>
              </a:ext>
            </a:extLst>
          </p:cNvPr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Obsah depotu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643E96A-36E7-FFB7-61AE-332F9C156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0" y="1404673"/>
            <a:ext cx="6173061" cy="24958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E6ACE1-DDD3-E23A-747C-AD90E88D1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4" y="4448333"/>
            <a:ext cx="6328011" cy="16310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0B9A87-4032-04AA-1471-5AA16C8DD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986" y="1245283"/>
            <a:ext cx="2035834" cy="102526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49465A6-F659-9F3D-18BB-605B5B45E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552" y="5835742"/>
            <a:ext cx="1541624" cy="8857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6374320-67E0-E3E9-D38B-F34AEC31C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872" y="4708092"/>
            <a:ext cx="1491575" cy="71205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9A0C3926-29B8-D045-608E-0DF5B5F18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2570" y="4545842"/>
            <a:ext cx="1276679" cy="92839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1EAF290-1C0B-A14D-9869-47F8E823C3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239" y="3732540"/>
            <a:ext cx="1654208" cy="91434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0979E42-0712-B838-2A27-4D8CDF4C9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3785" y="1141595"/>
            <a:ext cx="1356906" cy="107830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F1EA477-8D04-1A0B-02CB-9FC078AB6C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9844" y="1106615"/>
            <a:ext cx="1544166" cy="1280007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17F2589-3BCE-87F9-D0CB-A8640CDDAE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9943" y="5656225"/>
            <a:ext cx="1457023" cy="107830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B5E48486-D0FD-1336-8EE8-B1921AF93F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2464" y="5675383"/>
            <a:ext cx="1141504" cy="1078302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176C5862-4BE7-801B-23CF-69C875AC3A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56898" y="5528361"/>
            <a:ext cx="1265520" cy="903613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E861873A-698D-CB45-878B-2838B3E4A5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42570" y="3709128"/>
            <a:ext cx="1441680" cy="82767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9D0D1D78-4781-B4B8-67F4-3D34EF55AF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51344" y="3187853"/>
            <a:ext cx="1347628" cy="874077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E1D3011-5417-1CB5-F450-1C92722B19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25747" y="2326707"/>
            <a:ext cx="3293474" cy="135709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C58D5957-A430-D5DE-317C-4827F4EB629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53557" y="4386129"/>
            <a:ext cx="1356739" cy="778477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94A4EFE4-7B71-570C-074E-ADADA86C436C}"/>
              </a:ext>
            </a:extLst>
          </p:cNvPr>
          <p:cNvSpPr txBox="1"/>
          <p:nvPr/>
        </p:nvSpPr>
        <p:spPr>
          <a:xfrm>
            <a:off x="227209" y="6249275"/>
            <a:ext cx="5299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Datování: polovina 5. století n. l.</a:t>
            </a:r>
          </a:p>
        </p:txBody>
      </p:sp>
    </p:spTree>
    <p:extLst>
      <p:ext uri="{BB962C8B-B14F-4D97-AF65-F5344CB8AC3E}">
        <p14:creationId xmlns:p14="http://schemas.microsoft.com/office/powerpoint/2010/main" val="4033806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E2C9D5-CE35-F451-77EA-5466088A5B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5</a:t>
            </a:fld>
            <a:endParaRPr lang="cs-CZ"/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994F74AC-363C-F67F-276C-1E7763E4FA23}"/>
              </a:ext>
            </a:extLst>
          </p:cNvPr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Konzervace a restaurování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1FECAF8-1690-57FC-9D4C-0A3AD9282836}"/>
              </a:ext>
            </a:extLst>
          </p:cNvPr>
          <p:cNvSpPr txBox="1"/>
          <p:nvPr/>
        </p:nvSpPr>
        <p:spPr>
          <a:xfrm>
            <a:off x="109470" y="1093773"/>
            <a:ext cx="3191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Průzkum před konzervací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01B65B8-14E9-35B2-346D-086772C74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8" b="9384"/>
          <a:stretch/>
        </p:blipFill>
        <p:spPr>
          <a:xfrm>
            <a:off x="109470" y="4362543"/>
            <a:ext cx="4261334" cy="249320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EEE3F10-16CA-336F-3152-73534A2CE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55"/>
          <a:stretch/>
        </p:blipFill>
        <p:spPr>
          <a:xfrm>
            <a:off x="109470" y="1922679"/>
            <a:ext cx="5373377" cy="245260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B3616CB-FC13-65F4-2970-5569D55F7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442" y="1117787"/>
            <a:ext cx="1632873" cy="222855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3D66BBE-777E-A72D-8F4C-DDC497197D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8" t="12009" r="4183" b="12041"/>
          <a:stretch/>
        </p:blipFill>
        <p:spPr>
          <a:xfrm rot="16200000">
            <a:off x="9865826" y="1212351"/>
            <a:ext cx="2300930" cy="203942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24BE245-F666-9653-3CA0-545A94A7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4223" y="3511658"/>
            <a:ext cx="4401782" cy="153147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4928617-4221-7579-D3C4-868E0A191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994" y="5342821"/>
            <a:ext cx="4401782" cy="138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8FA361-A565-BB4A-7BEE-35229EB15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t>6</a:t>
            </a:fld>
            <a:endParaRPr lang="cs-CZ"/>
          </a:p>
        </p:txBody>
      </p:sp>
      <p:sp>
        <p:nvSpPr>
          <p:cNvPr id="5" name="Google Shape;99;p2">
            <a:extLst>
              <a:ext uri="{FF2B5EF4-FFF2-40B4-BE49-F238E27FC236}">
                <a16:creationId xmlns:a16="http://schemas.microsoft.com/office/drawing/2014/main" id="{81B6973C-1875-471B-7884-54A37A5EA061}"/>
              </a:ext>
            </a:extLst>
          </p:cNvPr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Konzervace a restaurování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D99A660-DE53-7ABF-807A-2139760AD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4091873"/>
            <a:ext cx="3869272" cy="26296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03903E4-E436-4BFC-4E1D-099BD7F63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668" y="1181389"/>
            <a:ext cx="4501101" cy="27398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D1A4D6E-502B-F060-B877-4C60F402D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490312" y="4344408"/>
            <a:ext cx="4430145" cy="201194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DEF7C17-B311-EDB8-DC12-6AA9B49F4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83" y="982401"/>
            <a:ext cx="3784261" cy="28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0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E" smtClean="0"/>
              <a:t>7</a:t>
            </a:fld>
            <a:endParaRPr lang="en-AE"/>
          </a:p>
        </p:txBody>
      </p:sp>
      <p:sp>
        <p:nvSpPr>
          <p:cNvPr id="2" name="Google Shape;99;p2">
            <a:extLst>
              <a:ext uri="{FF2B5EF4-FFF2-40B4-BE49-F238E27FC236}">
                <a16:creationId xmlns:a16="http://schemas.microsoft.com/office/drawing/2014/main" id="{B12F268D-E843-9E9A-32C6-0AFB6FB9ECD9}"/>
              </a:ext>
            </a:extLst>
          </p:cNvPr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Mimořádné nálezy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7E05B2A-43F0-E9A1-3B36-F968DA29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132" y="1041164"/>
            <a:ext cx="5730137" cy="520466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A0EA7DD-0D7D-FE71-812D-B843ECB16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5" y="4257810"/>
            <a:ext cx="5302370" cy="2515757"/>
          </a:xfrm>
          <a:prstGeom prst="rect">
            <a:avLst/>
          </a:prstGeom>
        </p:spPr>
      </p:pic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68A2B622-37AA-D37A-D521-F2661AE1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712" y="989130"/>
            <a:ext cx="6170657" cy="362412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cs-CZ" b="1" dirty="0" err="1"/>
              <a:t>Mortarium</a:t>
            </a:r>
            <a:endParaRPr lang="cs-CZ" b="1" dirty="0"/>
          </a:p>
          <a:p>
            <a:r>
              <a:rPr lang="cs-CZ" dirty="0"/>
              <a:t>kuchyňská keramika používaná k drcení či míchání potravin</a:t>
            </a:r>
          </a:p>
          <a:p>
            <a:r>
              <a:rPr lang="cs-CZ" dirty="0"/>
              <a:t>zdrsněný vnitřní povrch s glazurou</a:t>
            </a:r>
          </a:p>
          <a:p>
            <a:r>
              <a:rPr lang="cs-CZ" dirty="0"/>
              <a:t>import z prostředí římských provincií</a:t>
            </a:r>
          </a:p>
          <a:p>
            <a:r>
              <a:rPr lang="cs-CZ" dirty="0"/>
              <a:t>doklad přípravy pokrmů „římským“ způsobem</a:t>
            </a:r>
          </a:p>
        </p:txBody>
      </p:sp>
    </p:spTree>
    <p:extLst>
      <p:ext uri="{BB962C8B-B14F-4D97-AF65-F5344CB8AC3E}">
        <p14:creationId xmlns:p14="http://schemas.microsoft.com/office/powerpoint/2010/main" val="309734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E" smtClean="0"/>
              <a:t>8</a:t>
            </a:fld>
            <a:endParaRPr lang="en-AE"/>
          </a:p>
        </p:txBody>
      </p:sp>
      <p:sp>
        <p:nvSpPr>
          <p:cNvPr id="5" name="Google Shape;99;p2"/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Mimořádné nálezy</a:t>
            </a:r>
          </a:p>
        </p:txBody>
      </p:sp>
      <p:sp>
        <p:nvSpPr>
          <p:cNvPr id="2" name="Zástupný symbol pro text 2">
            <a:extLst>
              <a:ext uri="{FF2B5EF4-FFF2-40B4-BE49-F238E27FC236}">
                <a16:creationId xmlns:a16="http://schemas.microsoft.com/office/drawing/2014/main" id="{FA6A9C25-2381-4C26-3D67-A65133552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915" y="5695791"/>
            <a:ext cx="10114768" cy="362412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cs-CZ" b="1" dirty="0"/>
              <a:t>Skleněné poháry typu „</a:t>
            </a:r>
            <a:r>
              <a:rPr lang="cs-CZ" b="1" dirty="0" err="1"/>
              <a:t>Snartemo</a:t>
            </a:r>
            <a:r>
              <a:rPr lang="cs-CZ" b="1" dirty="0"/>
              <a:t>“</a:t>
            </a:r>
          </a:p>
          <a:p>
            <a:pPr marL="114300" indent="0">
              <a:buNone/>
            </a:pPr>
            <a:r>
              <a:rPr lang="cs-CZ" dirty="0"/>
              <a:t>Hlavní oblast výskytu Skandinávie a Pobaltí</a:t>
            </a:r>
          </a:p>
        </p:txBody>
      </p:sp>
      <p:pic>
        <p:nvPicPr>
          <p:cNvPr id="9" name="Obrázek 8" descr="Obsah obrázku váza, sklenice, interiér&#10;&#10;Popis byl vytvořen automaticky">
            <a:extLst>
              <a:ext uri="{FF2B5EF4-FFF2-40B4-BE49-F238E27FC236}">
                <a16:creationId xmlns:a16="http://schemas.microsoft.com/office/drawing/2014/main" id="{207C89C5-9E55-ACF2-7F8A-46D60683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643"/>
            <a:ext cx="3277064" cy="4885426"/>
          </a:xfrm>
          <a:prstGeom prst="rect">
            <a:avLst/>
          </a:prstGeom>
        </p:spPr>
      </p:pic>
      <p:pic>
        <p:nvPicPr>
          <p:cNvPr id="11" name="Obrázek 10" descr="Obsah obrázku váza, keramika, sklenice, umění&#10;&#10;Popis byl vytvořen automaticky">
            <a:extLst>
              <a:ext uri="{FF2B5EF4-FFF2-40B4-BE49-F238E27FC236}">
                <a16:creationId xmlns:a16="http://schemas.microsoft.com/office/drawing/2014/main" id="{CE676EEF-49AC-4397-7107-13137C62E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68" y="1051259"/>
            <a:ext cx="3232030" cy="5045925"/>
          </a:xfrm>
          <a:prstGeom prst="rect">
            <a:avLst/>
          </a:prstGeom>
        </p:spPr>
      </p:pic>
      <p:pic>
        <p:nvPicPr>
          <p:cNvPr id="13" name="Obrázek 12" descr="Obsah obrázku bezobratlý, kruh, keramika, keramické nádobí&#10;&#10;Popis byl vytvořen automaticky">
            <a:extLst>
              <a:ext uri="{FF2B5EF4-FFF2-40B4-BE49-F238E27FC236}">
                <a16:creationId xmlns:a16="http://schemas.microsoft.com/office/drawing/2014/main" id="{5B4B4856-7EA1-39E9-1B9C-7076FC28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732" y="1083530"/>
            <a:ext cx="3178268" cy="2779050"/>
          </a:xfrm>
          <a:prstGeom prst="rect">
            <a:avLst/>
          </a:prstGeom>
        </p:spPr>
      </p:pic>
      <p:pic>
        <p:nvPicPr>
          <p:cNvPr id="15" name="Obrázek 14" descr="Obsah obrázku kruh, umění&#10;&#10;Popis byl vytvořen automaticky">
            <a:extLst>
              <a:ext uri="{FF2B5EF4-FFF2-40B4-BE49-F238E27FC236}">
                <a16:creationId xmlns:a16="http://schemas.microsoft.com/office/drawing/2014/main" id="{C975FC78-1E56-5833-EE79-5A3FD0858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235" y="1178479"/>
            <a:ext cx="2610792" cy="246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54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E" smtClean="0"/>
              <a:t>9</a:t>
            </a:fld>
            <a:endParaRPr lang="en-AE"/>
          </a:p>
        </p:txBody>
      </p:sp>
      <p:sp>
        <p:nvSpPr>
          <p:cNvPr id="5" name="Google Shape;99;p2"/>
          <p:cNvSpPr/>
          <p:nvPr/>
        </p:nvSpPr>
        <p:spPr>
          <a:xfrm>
            <a:off x="0" y="2251"/>
            <a:ext cx="12192000" cy="928392"/>
          </a:xfrm>
          <a:prstGeom prst="rect">
            <a:avLst/>
          </a:prstGeom>
          <a:solidFill>
            <a:srgbClr val="51524A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cs-CZ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Budoucnost depotu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94DB528-A47C-F012-FF9D-360671C4F5F6}"/>
              </a:ext>
            </a:extLst>
          </p:cNvPr>
          <p:cNvSpPr txBox="1"/>
          <p:nvPr/>
        </p:nvSpPr>
        <p:spPr>
          <a:xfrm>
            <a:off x="1096992" y="1784858"/>
            <a:ext cx="99980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Vyhodnocení specializovaných analýz odebraných vzorků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Dokončení dokumentace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Výstava v Muzeu Českého krasu v Berouně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/>
              <a:t>Publikace pro odbornou i laickou veřejnost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7D531E3-4043-85E1-3C36-095AEAF13546}"/>
              </a:ext>
            </a:extLst>
          </p:cNvPr>
          <p:cNvSpPr txBox="1"/>
          <p:nvPr/>
        </p:nvSpPr>
        <p:spPr>
          <a:xfrm>
            <a:off x="770627" y="4336212"/>
            <a:ext cx="65277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Spolupracující instituce</a:t>
            </a:r>
          </a:p>
          <a:p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Archeologický ústav AV ČR, Praha, v. v. 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Jihočeská univerzita v Českých Budějovicích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Muzeum Českého krasu v Berouně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Prácheňské muzeum v Písku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Ústav archeologické památkové péče středních Čech</a:t>
            </a:r>
          </a:p>
        </p:txBody>
      </p:sp>
    </p:spTree>
    <p:extLst>
      <p:ext uri="{BB962C8B-B14F-4D97-AF65-F5344CB8AC3E}">
        <p14:creationId xmlns:p14="http://schemas.microsoft.com/office/powerpoint/2010/main" val="54718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lastní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5090</TotalTime>
  <Words>197</Words>
  <Application>Microsoft Office PowerPoint</Application>
  <PresentationFormat>Širokoúhlá obrazovka</PresentationFormat>
  <Paragraphs>50</Paragraphs>
  <Slides>10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*Times New Roman-Bold-10627-Identity-H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Ondrej Smerda</dc:creator>
  <cp:lastModifiedBy>Mařík Jan</cp:lastModifiedBy>
  <cp:revision>164</cp:revision>
  <dcterms:created xsi:type="dcterms:W3CDTF">2018-04-25T18:04:16Z</dcterms:created>
  <dcterms:modified xsi:type="dcterms:W3CDTF">2024-08-13T08:02:44Z</dcterms:modified>
</cp:coreProperties>
</file>