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handoutMasterIdLst>
    <p:handoutMasterId r:id="rId23"/>
  </p:handoutMasterIdLst>
  <p:sldIdLst>
    <p:sldId id="257" r:id="rId6"/>
    <p:sldId id="276" r:id="rId7"/>
    <p:sldId id="508" r:id="rId8"/>
    <p:sldId id="917" r:id="rId9"/>
    <p:sldId id="919" r:id="rId10"/>
    <p:sldId id="516" r:id="rId11"/>
    <p:sldId id="509" r:id="rId12"/>
    <p:sldId id="505" r:id="rId13"/>
    <p:sldId id="512" r:id="rId14"/>
    <p:sldId id="510" r:id="rId15"/>
    <p:sldId id="514" r:id="rId16"/>
    <p:sldId id="923" r:id="rId17"/>
    <p:sldId id="905" r:id="rId18"/>
    <p:sldId id="921" r:id="rId19"/>
    <p:sldId id="265" r:id="rId20"/>
    <p:sldId id="50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orient="horz" pos="4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2AC"/>
    <a:srgbClr val="E7E6F3"/>
    <a:srgbClr val="ADB1CF"/>
    <a:srgbClr val="5752AB"/>
    <a:srgbClr val="0F0888"/>
    <a:srgbClr val="9F9CCF"/>
    <a:srgbClr val="E6E6E6"/>
    <a:srgbClr val="15008D"/>
    <a:srgbClr val="150096"/>
    <a:srgbClr val="07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E0700-74D8-26B1-EBAD-6BAFE31BBE42}" v="6" dt="2025-09-02T09:54:48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283" autoAdjust="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>
        <p:guide orient="horz"/>
        <p:guide pos="461"/>
        <p:guide orient="horz" pos="4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F18D53C-3499-6DCB-97D5-50BA6B646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96AA56-496F-26C7-864E-6DCD4DF2DA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60031-2856-4B82-AF48-475D6F17FBD9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BB8458-3380-CB32-B65A-871928139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356E24-F53C-1231-850A-891BE87B64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27699-E497-41D9-93A3-A417FB14EE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784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0AEDB-6D8A-4CBF-8035-A1E916A4580E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FDF33-0263-4996-A3E4-7F0E904EC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8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FDF33-0263-4996-A3E4-7F0E904ECF1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78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interiér, oblečení, computer&#10;&#10;Obsah vygenerovaný umělou inteligencí může být nesprávný.">
            <a:extLst>
              <a:ext uri="{FF2B5EF4-FFF2-40B4-BE49-F238E27FC236}">
                <a16:creationId xmlns:a16="http://schemas.microsoft.com/office/drawing/2014/main" id="{250D940E-0B17-9166-7ED3-8CE776E71285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/>
          <a:stretch/>
        </p:blipFill>
        <p:spPr>
          <a:xfrm>
            <a:off x="0" y="-7936"/>
            <a:ext cx="12192000" cy="6881594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376D84-BF0C-42F8-8D16-A9185EE1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2374CC-52A6-47A2-9AC5-0B1A9998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B7E379-2D25-4090-838C-C191E10F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65F37BB-951A-93F0-503D-A9BF86EEA09F}"/>
              </a:ext>
            </a:extLst>
          </p:cNvPr>
          <p:cNvSpPr>
            <a:spLocks/>
          </p:cNvSpPr>
          <p:nvPr userDrawn="1"/>
        </p:nvSpPr>
        <p:spPr>
          <a:xfrm>
            <a:off x="0" y="-7829"/>
            <a:ext cx="12192000" cy="6873658"/>
          </a:xfrm>
          <a:prstGeom prst="rect">
            <a:avLst/>
          </a:prstGeom>
          <a:gradFill flip="none" rotWithShape="1">
            <a:gsLst>
              <a:gs pos="0">
                <a:srgbClr val="5752AB">
                  <a:alpha val="92000"/>
                </a:srgbClr>
              </a:gs>
              <a:gs pos="22000">
                <a:srgbClr val="5752AB">
                  <a:alpha val="87000"/>
                </a:srgbClr>
              </a:gs>
              <a:gs pos="100000">
                <a:srgbClr val="14008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B5FDC24-3B7E-3A8F-C294-BEE65B8E6D9F}"/>
              </a:ext>
            </a:extLst>
          </p:cNvPr>
          <p:cNvCxnSpPr/>
          <p:nvPr userDrawn="1"/>
        </p:nvCxnSpPr>
        <p:spPr>
          <a:xfrm>
            <a:off x="2495640" y="5666704"/>
            <a:ext cx="0" cy="63106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D56AC-B264-49C3-960A-41B322A9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484AEF-0B47-453D-9552-2559C2A18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E3DF11-5A2C-421A-A8B8-3B5422AC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DCC571-859B-44FA-9B6A-EC3584EB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FAC66B-EEB5-44A2-8E41-E6847F8B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9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7F282A2-3C87-4164-B7D6-D8A7790A3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47F124-F861-4FE6-8BE1-72E04E305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ED1F0B-9544-4EDC-9A32-AFC3D5F0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9002D3-1D49-4204-9F1B-F7A56746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F4237E-CB1C-4E34-8EC5-83115554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36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ruh, symbol, log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416CA9DD-6893-5E31-5196-3C0A08180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27" y="416281"/>
            <a:ext cx="5492298" cy="5492298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376D84-BF0C-42F8-8D16-A9185EE1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2374CC-52A6-47A2-9AC5-0B1A9998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B7E379-2D25-4090-838C-C191E10F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65F37BB-951A-93F0-503D-A9BF86EEA09F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73658"/>
          </a:xfrm>
          <a:prstGeom prst="rect">
            <a:avLst/>
          </a:prstGeom>
          <a:gradFill flip="none" rotWithShape="1">
            <a:gsLst>
              <a:gs pos="0">
                <a:srgbClr val="5752AB">
                  <a:alpha val="92000"/>
                </a:srgbClr>
              </a:gs>
              <a:gs pos="22000">
                <a:srgbClr val="5752AB">
                  <a:alpha val="87000"/>
                </a:srgbClr>
              </a:gs>
              <a:gs pos="100000">
                <a:srgbClr val="14008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B5FDC24-3B7E-3A8F-C294-BEE65B8E6D9F}"/>
              </a:ext>
            </a:extLst>
          </p:cNvPr>
          <p:cNvCxnSpPr/>
          <p:nvPr userDrawn="1"/>
        </p:nvCxnSpPr>
        <p:spPr>
          <a:xfrm>
            <a:off x="2495640" y="5666704"/>
            <a:ext cx="0" cy="63106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CF61A2-D4DA-46C2-94E2-82F823D3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C39A5D-5B7C-4899-B3EC-17C1FBB3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8F01D5-F573-46A7-98BC-AB244F41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C376EB06-54CB-9B8D-BB97-B191FACE26F9}"/>
              </a:ext>
            </a:extLst>
          </p:cNvPr>
          <p:cNvSpPr/>
          <p:nvPr userDrawn="1"/>
        </p:nvSpPr>
        <p:spPr>
          <a:xfrm>
            <a:off x="731837" y="579618"/>
            <a:ext cx="6623640" cy="68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s-CZ" sz="3600" b="1" strike="noStrike" spc="-1">
              <a:solidFill>
                <a:srgbClr val="0F0888"/>
              </a:solidFill>
              <a:uFill>
                <a:solidFill>
                  <a:srgbClr val="FFFFFF"/>
                </a:solidFill>
              </a:uFill>
              <a:latin typeface="Helvetica" pitchFamily="2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6EF1D72-9BC8-6B62-5F8F-EC8ACA3CEC09}"/>
              </a:ext>
            </a:extLst>
          </p:cNvPr>
          <p:cNvCxnSpPr>
            <a:cxnSpLocks/>
          </p:cNvCxnSpPr>
          <p:nvPr userDrawn="1"/>
        </p:nvCxnSpPr>
        <p:spPr>
          <a:xfrm>
            <a:off x="731838" y="6336406"/>
            <a:ext cx="9942579" cy="0"/>
          </a:xfrm>
          <a:prstGeom prst="line">
            <a:avLst/>
          </a:prstGeom>
          <a:ln w="12700">
            <a:solidFill>
              <a:srgbClr val="0F0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 descr="Obsah obrázku kruh, symbol, log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B1DCEBB1-7CE8-DC28-5403-790ACB7E5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611" y="5618216"/>
            <a:ext cx="932004" cy="9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odrá, Elektricky modrá, nachový, Výrazná modrá&#10;&#10;Obsah generovaný pomocí AI může být nesprávný.">
            <a:extLst>
              <a:ext uri="{FF2B5EF4-FFF2-40B4-BE49-F238E27FC236}">
                <a16:creationId xmlns:a16="http://schemas.microsoft.com/office/drawing/2014/main" id="{8B1CC117-6533-0645-17E9-BACC0372E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794" y="-96794"/>
            <a:ext cx="6858000" cy="70515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59BEB-7614-4F53-9E4A-B0057F2B6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211715"/>
            <a:ext cx="3883212" cy="148253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57246A-30A2-4BC0-8B65-3A48C934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946D3A-5E06-41AC-BE40-6F87806B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1098EC-136D-4C52-AC6D-7EBA9C2D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2CB8C328-16BB-D2AB-424C-CF7E300399E0}"/>
              </a:ext>
            </a:extLst>
          </p:cNvPr>
          <p:cNvSpPr/>
          <p:nvPr userDrawn="1"/>
        </p:nvSpPr>
        <p:spPr>
          <a:xfrm>
            <a:off x="5309418" y="1412018"/>
            <a:ext cx="3469076" cy="3390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kruh, symbol, log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64D90CCC-6740-837C-3461-BC60622ABD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44" y="1458461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13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8182A-CEB8-4853-9362-9FBB5869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DD1336-1766-4280-AE21-5EA0843A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FE318-19F0-4184-9377-B1E82B52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E26FD09E-B21C-BBD3-8F5D-6B6721E55AE4}"/>
              </a:ext>
            </a:extLst>
          </p:cNvPr>
          <p:cNvSpPr/>
          <p:nvPr userDrawn="1"/>
        </p:nvSpPr>
        <p:spPr>
          <a:xfrm>
            <a:off x="4448971" y="6339486"/>
            <a:ext cx="6623640" cy="34772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1600" b="1" strike="noStrike" spc="-1">
                <a:solidFill>
                  <a:srgbClr val="0F0888"/>
                </a:solidFill>
                <a:uFill>
                  <a:solidFill>
                    <a:srgbClr val="FFFFFF"/>
                  </a:solidFill>
                </a:uFill>
                <a:latin typeface="Helvetica" pitchFamily="2" charset="0"/>
                <a:ea typeface="DejaVu Sans"/>
              </a:rPr>
              <a:t>www.uradprace.cz</a:t>
            </a:r>
            <a:endParaRPr lang="cs-CZ" sz="1600" b="1" strike="noStrike" spc="-1">
              <a:solidFill>
                <a:srgbClr val="0F0888"/>
              </a:solidFill>
              <a:uFill>
                <a:solidFill>
                  <a:srgbClr val="FFFFFF"/>
                </a:solidFill>
              </a:uFill>
              <a:latin typeface="Helvetica" pitchFamily="2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4CC3975-88A2-2FC1-2EAC-FE0DDE054214}"/>
              </a:ext>
            </a:extLst>
          </p:cNvPr>
          <p:cNvCxnSpPr>
            <a:cxnSpLocks/>
          </p:cNvCxnSpPr>
          <p:nvPr userDrawn="1"/>
        </p:nvCxnSpPr>
        <p:spPr>
          <a:xfrm>
            <a:off x="731838" y="6336406"/>
            <a:ext cx="10621962" cy="3080"/>
          </a:xfrm>
          <a:prstGeom prst="line">
            <a:avLst/>
          </a:prstGeom>
          <a:ln w="12700">
            <a:solidFill>
              <a:srgbClr val="0F0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847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F8F5A-5E4E-4C11-8DF3-7C3DC52D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CECCAF-FB5D-49D0-B9FB-89C23543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99250"/>
            <a:ext cx="2743200" cy="365125"/>
          </a:xfrm>
        </p:spPr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3BEA9E-9A8D-4614-ADE6-3F5AF572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99250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E50E7F-5F65-49B4-9774-CEFBC4DD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99250"/>
            <a:ext cx="2743200" cy="365125"/>
          </a:xfrm>
        </p:spPr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47FE929-F5E8-907C-A73D-975F8349F0CB}"/>
              </a:ext>
            </a:extLst>
          </p:cNvPr>
          <p:cNvGrpSpPr/>
          <p:nvPr userDrawn="1"/>
        </p:nvGrpSpPr>
        <p:grpSpPr>
          <a:xfrm>
            <a:off x="1249312" y="1882558"/>
            <a:ext cx="9545253" cy="4101163"/>
            <a:chOff x="1249312" y="1387258"/>
            <a:chExt cx="9545253" cy="4101163"/>
          </a:xfrm>
        </p:grpSpPr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6286EB3E-9FD8-C171-1E34-AFF352A91849}"/>
                </a:ext>
              </a:extLst>
            </p:cNvPr>
            <p:cNvSpPr/>
            <p:nvPr userDrawn="1"/>
          </p:nvSpPr>
          <p:spPr>
            <a:xfrm>
              <a:off x="1340285" y="1387258"/>
              <a:ext cx="4083485" cy="40834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 descr="Obsah obrázku text, kruh, Písmo, logo&#10;&#10;Obsah generovaný pomocí AI může být nesprávný.">
              <a:extLst>
                <a:ext uri="{FF2B5EF4-FFF2-40B4-BE49-F238E27FC236}">
                  <a16:creationId xmlns:a16="http://schemas.microsoft.com/office/drawing/2014/main" id="{E84462FD-DE61-96E4-8DD8-89DD4572A5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312" y="1387258"/>
              <a:ext cx="4083485" cy="4101163"/>
            </a:xfrm>
            <a:prstGeom prst="rect">
              <a:avLst/>
            </a:prstGeom>
          </p:spPr>
        </p:pic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E349F27-622B-A8E8-20B7-DB8147AE6397}"/>
                </a:ext>
              </a:extLst>
            </p:cNvPr>
            <p:cNvCxnSpPr/>
            <p:nvPr userDrawn="1"/>
          </p:nvCxnSpPr>
          <p:spPr>
            <a:xfrm>
              <a:off x="5423770" y="2243203"/>
              <a:ext cx="5323562" cy="0"/>
            </a:xfrm>
            <a:prstGeom prst="line">
              <a:avLst/>
            </a:prstGeom>
            <a:ln w="12700" cap="flat">
              <a:solidFill>
                <a:srgbClr val="0F0888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id="{B0985B9B-95A6-40E2-6417-536DC979C51C}"/>
                </a:ext>
              </a:extLst>
            </p:cNvPr>
            <p:cNvSpPr/>
            <p:nvPr userDrawn="1"/>
          </p:nvSpPr>
          <p:spPr>
            <a:xfrm>
              <a:off x="7239480" y="1719545"/>
              <a:ext cx="3555085" cy="4340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358920" indent="-357840" algn="r">
                <a:lnSpc>
                  <a:spcPct val="100000"/>
                </a:lnSpc>
                <a:spcBef>
                  <a:spcPts val="1199"/>
                </a:spcBef>
              </a:pPr>
              <a:r>
                <a:rPr lang="cs-CZ" sz="2400" strike="noStrike" spc="-1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Najít dobrou </a:t>
              </a:r>
              <a:r>
                <a:rPr lang="cs-CZ" sz="2400" b="1" strike="noStrike" spc="-1">
                  <a:solidFill>
                    <a:srgbClr val="0F0888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práci</a:t>
              </a:r>
            </a:p>
          </p:txBody>
        </p: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08364440-40B0-72C3-DCE2-0128251913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37129" y="3613281"/>
              <a:ext cx="4910203" cy="0"/>
            </a:xfrm>
            <a:prstGeom prst="line">
              <a:avLst/>
            </a:prstGeom>
            <a:ln w="12700" cap="flat">
              <a:solidFill>
                <a:srgbClr val="888EBA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stomShape 2">
              <a:extLst>
                <a:ext uri="{FF2B5EF4-FFF2-40B4-BE49-F238E27FC236}">
                  <a16:creationId xmlns:a16="http://schemas.microsoft.com/office/drawing/2014/main" id="{83D67A85-452A-79E0-B636-1B39967D6DAD}"/>
                </a:ext>
              </a:extLst>
            </p:cNvPr>
            <p:cNvSpPr/>
            <p:nvPr userDrawn="1"/>
          </p:nvSpPr>
          <p:spPr>
            <a:xfrm>
              <a:off x="6038850" y="3089623"/>
              <a:ext cx="4755715" cy="4340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358920" indent="-357840" algn="r">
                <a:lnSpc>
                  <a:spcPct val="100000"/>
                </a:lnSpc>
                <a:spcBef>
                  <a:spcPts val="1199"/>
                </a:spcBef>
              </a:pPr>
              <a:r>
                <a:rPr lang="cs-CZ" sz="2400" b="1" strike="noStrike" spc="-1">
                  <a:solidFill>
                    <a:srgbClr val="888EBA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Perspektiva</a:t>
              </a:r>
              <a:r>
                <a:rPr lang="cs-CZ" sz="2400" strike="noStrike" spc="-1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 vydělávat víc</a:t>
              </a:r>
              <a:endParaRPr lang="cs-CZ" sz="2400" b="1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 pitchFamily="2" charset="0"/>
                <a:ea typeface="DejaVu Sans"/>
              </a:endParaRPr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198F80E4-CE1C-296A-6D3A-E7C56F28564A}"/>
                </a:ext>
              </a:extLst>
            </p:cNvPr>
            <p:cNvCxnSpPr/>
            <p:nvPr userDrawn="1"/>
          </p:nvCxnSpPr>
          <p:spPr>
            <a:xfrm>
              <a:off x="5423770" y="4983359"/>
              <a:ext cx="5323562" cy="0"/>
            </a:xfrm>
            <a:prstGeom prst="line">
              <a:avLst/>
            </a:prstGeom>
            <a:ln w="12700" cap="flat">
              <a:solidFill>
                <a:srgbClr val="5752AC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stomShape 2">
              <a:extLst>
                <a:ext uri="{FF2B5EF4-FFF2-40B4-BE49-F238E27FC236}">
                  <a16:creationId xmlns:a16="http://schemas.microsoft.com/office/drawing/2014/main" id="{F30BF801-3A51-5E59-6A4A-01EB419F2720}"/>
                </a:ext>
              </a:extLst>
            </p:cNvPr>
            <p:cNvSpPr/>
            <p:nvPr userDrawn="1"/>
          </p:nvSpPr>
          <p:spPr>
            <a:xfrm>
              <a:off x="7239480" y="4459701"/>
              <a:ext cx="3555085" cy="4340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358920" indent="-357840" algn="r">
                <a:lnSpc>
                  <a:spcPct val="100000"/>
                </a:lnSpc>
                <a:spcBef>
                  <a:spcPts val="1199"/>
                </a:spcBef>
              </a:pPr>
              <a:r>
                <a:rPr lang="cs-CZ" sz="2400" b="1" strike="noStrike" spc="-1">
                  <a:solidFill>
                    <a:srgbClr val="5752AC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Pomoc</a:t>
              </a:r>
              <a:r>
                <a:rPr lang="cs-CZ" sz="2400" strike="noStrike" spc="-1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 v těžké situaci</a:t>
              </a:r>
              <a:endParaRPr lang="cs-CZ" sz="2400" b="1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 pitchFamily="2" charset="0"/>
                <a:ea typeface="DejaVu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42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F8F5A-5E4E-4C11-8DF3-7C3DC52D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CECCAF-FB5D-49D0-B9FB-89C23543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99250"/>
            <a:ext cx="2743200" cy="365125"/>
          </a:xfrm>
        </p:spPr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3BEA9E-9A8D-4614-ADE6-3F5AF572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99250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E50E7F-5F65-49B4-9774-CEFBC4DD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99250"/>
            <a:ext cx="2743200" cy="365125"/>
          </a:xfrm>
        </p:spPr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384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844D5E92-3DD9-BF22-FA29-5CA73B99E49E}"/>
              </a:ext>
            </a:extLst>
          </p:cNvPr>
          <p:cNvSpPr>
            <a:spLocks/>
          </p:cNvSpPr>
          <p:nvPr userDrawn="1"/>
        </p:nvSpPr>
        <p:spPr>
          <a:xfrm>
            <a:off x="0" y="-7829"/>
            <a:ext cx="12192000" cy="6873658"/>
          </a:xfrm>
          <a:prstGeom prst="rect">
            <a:avLst/>
          </a:prstGeom>
          <a:gradFill flip="none" rotWithShape="1">
            <a:gsLst>
              <a:gs pos="0">
                <a:srgbClr val="5752AB">
                  <a:alpha val="92000"/>
                </a:srgbClr>
              </a:gs>
              <a:gs pos="22000">
                <a:srgbClr val="5752AB">
                  <a:alpha val="87000"/>
                </a:srgbClr>
              </a:gs>
              <a:gs pos="85000">
                <a:srgbClr val="14008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BE50C8-D27B-49C7-A6AA-49AAFB1E9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376" y="2966702"/>
            <a:ext cx="8365247" cy="177295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/>
              <a:t>Děkujeme </a:t>
            </a:r>
            <a:br>
              <a:rPr lang="cs-CZ"/>
            </a:br>
            <a:r>
              <a:rPr lang="cs-CZ"/>
              <a:t>za pozornost!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76732C-99D7-4506-91F4-8FB727C8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B2777-41B5-4771-9AD8-1B664644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E80262-CB80-4B48-9ED3-62C744E9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FA500D2-A0C2-CF9D-93F6-A8247C4574F5}"/>
              </a:ext>
            </a:extLst>
          </p:cNvPr>
          <p:cNvCxnSpPr>
            <a:cxnSpLocks/>
          </p:cNvCxnSpPr>
          <p:nvPr userDrawn="1"/>
        </p:nvCxnSpPr>
        <p:spPr>
          <a:xfrm flipH="1">
            <a:off x="1913376" y="4739657"/>
            <a:ext cx="453461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text, Písmo, symbol, kruh&#10;&#10;Obsah vygenerovaný umělou inteligencí může být nesprávný.">
            <a:extLst>
              <a:ext uri="{FF2B5EF4-FFF2-40B4-BE49-F238E27FC236}">
                <a16:creationId xmlns:a16="http://schemas.microsoft.com/office/drawing/2014/main" id="{E05398F9-CA31-F89C-F506-47673F5E4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5" y="740706"/>
            <a:ext cx="2857006" cy="28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47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B05B7-A428-474D-84D6-EA95C376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E3830-8F7B-41FA-9C6F-C35733312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2E585B-1DAB-4B21-A150-5B4A82A13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B7170F-AD7C-4B1F-8DEC-8A719A11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2DD185-EF26-4052-9AFC-3DB51DBB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8104E0-54CE-465F-82B3-D53E9C10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53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CF61A2-D4DA-46C2-94E2-82F823D3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C39A5D-5B7C-4899-B3EC-17C1FBB3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8F01D5-F573-46A7-98BC-AB244F41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C376EB06-54CB-9B8D-BB97-B191FACE26F9}"/>
              </a:ext>
            </a:extLst>
          </p:cNvPr>
          <p:cNvSpPr/>
          <p:nvPr userDrawn="1"/>
        </p:nvSpPr>
        <p:spPr>
          <a:xfrm>
            <a:off x="731837" y="579618"/>
            <a:ext cx="6623640" cy="68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s-CZ" sz="3600" b="1" strike="noStrike" spc="-1">
              <a:solidFill>
                <a:srgbClr val="0F0888"/>
              </a:solidFill>
              <a:uFill>
                <a:solidFill>
                  <a:srgbClr val="FFFFFF"/>
                </a:solidFill>
              </a:uFill>
              <a:latin typeface="Helvetica" pitchFamily="2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6EF1D72-9BC8-6B62-5F8F-EC8ACA3CEC09}"/>
              </a:ext>
            </a:extLst>
          </p:cNvPr>
          <p:cNvCxnSpPr>
            <a:cxnSpLocks/>
          </p:cNvCxnSpPr>
          <p:nvPr userDrawn="1"/>
        </p:nvCxnSpPr>
        <p:spPr>
          <a:xfrm>
            <a:off x="731838" y="6336406"/>
            <a:ext cx="9942579" cy="0"/>
          </a:xfrm>
          <a:prstGeom prst="line">
            <a:avLst/>
          </a:prstGeom>
          <a:ln w="12700">
            <a:solidFill>
              <a:srgbClr val="0F0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 descr="Obsah obrázku kruh, symbol, log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B1DCEBB1-7CE8-DC28-5403-790ACB7E5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611" y="5618216"/>
            <a:ext cx="932004" cy="9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4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2A9DA-C9F5-483F-8314-9A0A43F8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C5A2DF-1DAF-420A-8D43-3ABFD80FD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9BAB9B-C581-47AE-B0A5-0697896BE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D964DF-101B-4513-9575-E3864A4CD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CE02CD-9658-4FBE-AED3-479DE1085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123937-D90C-4BD4-9A0D-A97A0C07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9027F3-3B6C-48E0-8550-AD7CF8A0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22727A-17A9-44F0-9EE4-54E79793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247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E9C4C-55E1-4D93-96E3-0F759155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B8F486-A0AC-42CA-BFC2-EC958AB84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7AA59E-9EC2-436C-9182-E93944F46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CADFD9-9058-4D68-BA30-0213AE18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918DD5-83AD-4688-AF4D-E743629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C2BA8B-1DC6-4B31-861F-8B49991A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1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D56AC-B264-49C3-960A-41B322A9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484AEF-0B47-453D-9552-2559C2A18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E3DF11-5A2C-421A-A8B8-3B5422AC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DCC571-859B-44FA-9B6A-EC3584EB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FAC66B-EEB5-44A2-8E41-E6847F8B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75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7F282A2-3C87-4164-B7D6-D8A7790A3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47F124-F861-4FE6-8BE1-72E04E305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ED1F0B-9544-4EDC-9A32-AFC3D5F0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9002D3-1D49-4204-9F1B-F7A56746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F4237E-CB1C-4E34-8EC5-83115554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00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odrá, Elektricky modrá, nachový, Výrazná modrá&#10;&#10;Obsah generovaný pomocí AI může být nesprávný.">
            <a:extLst>
              <a:ext uri="{FF2B5EF4-FFF2-40B4-BE49-F238E27FC236}">
                <a16:creationId xmlns:a16="http://schemas.microsoft.com/office/drawing/2014/main" id="{8B1CC117-6533-0645-17E9-BACC0372E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1707" y="201706"/>
            <a:ext cx="6858000" cy="64545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59BEB-7614-4F53-9E4A-B0057F2B6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211715"/>
            <a:ext cx="3883212" cy="148253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57246A-30A2-4BC0-8B65-3A48C934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946D3A-5E06-41AC-BE40-6F87806B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1098EC-136D-4C52-AC6D-7EBA9C2D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2CB8C328-16BB-D2AB-424C-CF7E300399E0}"/>
              </a:ext>
            </a:extLst>
          </p:cNvPr>
          <p:cNvSpPr/>
          <p:nvPr userDrawn="1"/>
        </p:nvSpPr>
        <p:spPr>
          <a:xfrm>
            <a:off x="4721412" y="1386541"/>
            <a:ext cx="3431988" cy="3376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D786377A-03F3-A136-19F1-2F3579AE3E8A}"/>
              </a:ext>
            </a:extLst>
          </p:cNvPr>
          <p:cNvGrpSpPr/>
          <p:nvPr userDrawn="1"/>
        </p:nvGrpSpPr>
        <p:grpSpPr>
          <a:xfrm>
            <a:off x="5108516" y="1742405"/>
            <a:ext cx="6089767" cy="2664974"/>
            <a:chOff x="5268077" y="1852935"/>
            <a:chExt cx="6089767" cy="2664974"/>
          </a:xfrm>
        </p:grpSpPr>
        <p:pic>
          <p:nvPicPr>
            <p:cNvPr id="38" name="Obrázek 37" descr="Obsah obrázku text, kruh, Písmo, logo&#10;&#10;Obsah generovaný pomocí AI může být nesprávný.">
              <a:extLst>
                <a:ext uri="{FF2B5EF4-FFF2-40B4-BE49-F238E27FC236}">
                  <a16:creationId xmlns:a16="http://schemas.microsoft.com/office/drawing/2014/main" id="{668F8B41-5DB0-EE05-091F-78E91B2A47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077" y="1852935"/>
              <a:ext cx="2789819" cy="2664974"/>
            </a:xfrm>
            <a:prstGeom prst="rect">
              <a:avLst/>
            </a:prstGeom>
          </p:spPr>
        </p:pic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E1C30223-B3DB-4CEC-D31B-467987B76A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9482" y="2418346"/>
              <a:ext cx="3035478" cy="0"/>
            </a:xfrm>
            <a:prstGeom prst="line">
              <a:avLst/>
            </a:prstGeom>
            <a:ln w="12700" cap="flat">
              <a:solidFill>
                <a:srgbClr val="0F0888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stomShape 2">
              <a:extLst>
                <a:ext uri="{FF2B5EF4-FFF2-40B4-BE49-F238E27FC236}">
                  <a16:creationId xmlns:a16="http://schemas.microsoft.com/office/drawing/2014/main" id="{08CFF031-BFC5-9D26-D3EF-4600F2113D87}"/>
                </a:ext>
              </a:extLst>
            </p:cNvPr>
            <p:cNvSpPr/>
            <p:nvPr userDrawn="1"/>
          </p:nvSpPr>
          <p:spPr>
            <a:xfrm>
              <a:off x="9216187" y="2103060"/>
              <a:ext cx="2141656" cy="261329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358920" indent="-357840" algn="r">
                <a:lnSpc>
                  <a:spcPct val="100000"/>
                </a:lnSpc>
                <a:spcBef>
                  <a:spcPts val="1199"/>
                </a:spcBef>
              </a:pPr>
              <a:r>
                <a:rPr lang="cs-CZ" sz="1800" strike="noStrike" spc="-1">
                  <a:solidFill>
                    <a:srgbClr val="0F0888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Najít dobrou </a:t>
              </a:r>
              <a:r>
                <a:rPr lang="cs-CZ" sz="1800" b="1" strike="noStrike" spc="-1">
                  <a:solidFill>
                    <a:srgbClr val="0F0888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práci</a:t>
              </a:r>
            </a:p>
          </p:txBody>
        </p: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140E8CC7-A99B-FAA6-0D6E-1EEDA9D067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71463" y="3203105"/>
              <a:ext cx="2923497" cy="0"/>
            </a:xfrm>
            <a:prstGeom prst="line">
              <a:avLst/>
            </a:prstGeom>
            <a:ln w="12700" cap="flat">
              <a:solidFill>
                <a:srgbClr val="0F0888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ustomShape 2">
              <a:extLst>
                <a:ext uri="{FF2B5EF4-FFF2-40B4-BE49-F238E27FC236}">
                  <a16:creationId xmlns:a16="http://schemas.microsoft.com/office/drawing/2014/main" id="{4BCC8CED-BF95-175C-4D76-6FB36DE930FE}"/>
                </a:ext>
              </a:extLst>
            </p:cNvPr>
            <p:cNvSpPr/>
            <p:nvPr userDrawn="1"/>
          </p:nvSpPr>
          <p:spPr>
            <a:xfrm>
              <a:off x="8492904" y="2887818"/>
              <a:ext cx="2864940" cy="261329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358920" indent="-357840" algn="r">
                <a:lnSpc>
                  <a:spcPct val="100000"/>
                </a:lnSpc>
                <a:spcBef>
                  <a:spcPts val="1199"/>
                </a:spcBef>
              </a:pPr>
              <a:r>
                <a:rPr lang="cs-CZ" sz="1800" b="1" strike="noStrike" kern="1200" spc="-1">
                  <a:solidFill>
                    <a:srgbClr val="0F0888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  <a:cs typeface="+mn-cs"/>
                </a:rPr>
                <a:t>Perspektiva</a:t>
              </a:r>
              <a:r>
                <a:rPr lang="cs-CZ" sz="1800" strike="noStrike" spc="-1">
                  <a:solidFill>
                    <a:srgbClr val="0F0888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 </a:t>
              </a:r>
              <a:r>
                <a:rPr lang="cs-CZ" sz="1800" strike="noStrike" kern="1200" spc="-1">
                  <a:solidFill>
                    <a:srgbClr val="0F0888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  <a:cs typeface="+mn-cs"/>
                </a:rPr>
                <a:t>vydělávat víc</a:t>
              </a:r>
            </a:p>
          </p:txBody>
        </p: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EE63FA97-9470-6D9C-4D9F-6EB147B81F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9482" y="3987863"/>
              <a:ext cx="3035478" cy="0"/>
            </a:xfrm>
            <a:prstGeom prst="line">
              <a:avLst/>
            </a:prstGeom>
            <a:ln w="12700" cap="flat">
              <a:solidFill>
                <a:srgbClr val="0F0888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ustomShape 2">
              <a:extLst>
                <a:ext uri="{FF2B5EF4-FFF2-40B4-BE49-F238E27FC236}">
                  <a16:creationId xmlns:a16="http://schemas.microsoft.com/office/drawing/2014/main" id="{1F86BB8F-D56D-3FFF-8D28-D60B542D2288}"/>
                </a:ext>
              </a:extLst>
            </p:cNvPr>
            <p:cNvSpPr/>
            <p:nvPr userDrawn="1"/>
          </p:nvSpPr>
          <p:spPr>
            <a:xfrm>
              <a:off x="8711823" y="3672577"/>
              <a:ext cx="2646020" cy="261329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358920" indent="-357840" algn="r">
                <a:lnSpc>
                  <a:spcPct val="100000"/>
                </a:lnSpc>
                <a:spcBef>
                  <a:spcPts val="1199"/>
                </a:spcBef>
              </a:pPr>
              <a:r>
                <a:rPr lang="cs-CZ" sz="1800" b="1" strike="noStrike" kern="1200" spc="-1">
                  <a:solidFill>
                    <a:srgbClr val="0F0888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  <a:cs typeface="+mn-cs"/>
                </a:rPr>
                <a:t>Pomoc</a:t>
              </a:r>
              <a:r>
                <a:rPr lang="cs-CZ" sz="1800" strike="noStrike" spc="-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 </a:t>
              </a:r>
              <a:r>
                <a:rPr lang="cs-CZ" sz="1800" strike="noStrike" kern="1200" spc="-1">
                  <a:solidFill>
                    <a:srgbClr val="0F0888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  <a:cs typeface="+mn-cs"/>
                </a:rPr>
                <a:t>v</a:t>
              </a:r>
              <a:r>
                <a:rPr lang="cs-CZ" sz="1800" strike="noStrike" spc="-1">
                  <a:solidFill>
                    <a:srgbClr val="5752AC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 </a:t>
              </a:r>
              <a:r>
                <a:rPr lang="cs-CZ" sz="1800" strike="noStrike" kern="1200" spc="-1">
                  <a:solidFill>
                    <a:srgbClr val="0F0888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  <a:cs typeface="+mn-cs"/>
                </a:rPr>
                <a:t>těžké situaci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870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8182A-CEB8-4853-9362-9FBB5869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DD1336-1766-4280-AE21-5EA0843A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FE318-19F0-4184-9377-B1E82B52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E26FD09E-B21C-BBD3-8F5D-6B6721E55AE4}"/>
              </a:ext>
            </a:extLst>
          </p:cNvPr>
          <p:cNvSpPr/>
          <p:nvPr userDrawn="1"/>
        </p:nvSpPr>
        <p:spPr>
          <a:xfrm>
            <a:off x="4448971" y="6339486"/>
            <a:ext cx="6623640" cy="34772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1600" b="1" strike="noStrike" spc="-1">
                <a:solidFill>
                  <a:srgbClr val="0F0888"/>
                </a:solidFill>
                <a:uFill>
                  <a:solidFill>
                    <a:srgbClr val="FFFFFF"/>
                  </a:solidFill>
                </a:uFill>
                <a:latin typeface="Helvetica" pitchFamily="2" charset="0"/>
                <a:ea typeface="DejaVu Sans"/>
              </a:rPr>
              <a:t>www.uradprace.cz</a:t>
            </a:r>
            <a:endParaRPr lang="cs-CZ" sz="1600" b="1" strike="noStrike" spc="-1">
              <a:solidFill>
                <a:srgbClr val="0F0888"/>
              </a:solidFill>
              <a:uFill>
                <a:solidFill>
                  <a:srgbClr val="FFFFFF"/>
                </a:solidFill>
              </a:uFill>
              <a:latin typeface="Helvetica" pitchFamily="2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4CC3975-88A2-2FC1-2EAC-FE0DDE054214}"/>
              </a:ext>
            </a:extLst>
          </p:cNvPr>
          <p:cNvCxnSpPr>
            <a:cxnSpLocks/>
          </p:cNvCxnSpPr>
          <p:nvPr userDrawn="1"/>
        </p:nvCxnSpPr>
        <p:spPr>
          <a:xfrm>
            <a:off x="731838" y="6336406"/>
            <a:ext cx="10621962" cy="3080"/>
          </a:xfrm>
          <a:prstGeom prst="line">
            <a:avLst/>
          </a:prstGeom>
          <a:ln w="12700">
            <a:solidFill>
              <a:srgbClr val="0F0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4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F8F5A-5E4E-4C11-8DF3-7C3DC52D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77F09D-377F-4F99-92BF-E54C7B6CC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CECCAF-FB5D-49D0-B9FB-89C23543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3BEA9E-9A8D-4614-ADE6-3F5AF572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E50E7F-5F65-49B4-9774-CEFBC4DD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modrá, Elektricky modrá, nachový, Výrazná modrá&#10;&#10;Obsah generovaný pomocí AI může být nesprávný.">
            <a:extLst>
              <a:ext uri="{FF2B5EF4-FFF2-40B4-BE49-F238E27FC236}">
                <a16:creationId xmlns:a16="http://schemas.microsoft.com/office/drawing/2014/main" id="{30C5CE2A-7A0A-9F1D-9360-0114550BA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7801" y="-2677801"/>
            <a:ext cx="6858000" cy="12213602"/>
          </a:xfrm>
          <a:prstGeom prst="rect">
            <a:avLst/>
          </a:prstGeom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47FE929-F5E8-907C-A73D-975F8349F0CB}"/>
              </a:ext>
            </a:extLst>
          </p:cNvPr>
          <p:cNvGrpSpPr/>
          <p:nvPr userDrawn="1"/>
        </p:nvGrpSpPr>
        <p:grpSpPr>
          <a:xfrm>
            <a:off x="1340285" y="1387258"/>
            <a:ext cx="9511430" cy="4083485"/>
            <a:chOff x="1340285" y="1387258"/>
            <a:chExt cx="9511430" cy="4083485"/>
          </a:xfrm>
        </p:grpSpPr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6286EB3E-9FD8-C171-1E34-AFF352A91849}"/>
                </a:ext>
              </a:extLst>
            </p:cNvPr>
            <p:cNvSpPr/>
            <p:nvPr userDrawn="1"/>
          </p:nvSpPr>
          <p:spPr>
            <a:xfrm>
              <a:off x="1340285" y="1387258"/>
              <a:ext cx="4083485" cy="40834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 descr="Obsah obrázku text, kruh, Písmo, logo&#10;&#10;Obsah generovaný pomocí AI může být nesprávný.">
              <a:extLst>
                <a:ext uri="{FF2B5EF4-FFF2-40B4-BE49-F238E27FC236}">
                  <a16:creationId xmlns:a16="http://schemas.microsoft.com/office/drawing/2014/main" id="{E84462FD-DE61-96E4-8DD8-89DD4572A5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177" y="1955800"/>
              <a:ext cx="2933700" cy="2946400"/>
            </a:xfrm>
            <a:prstGeom prst="rect">
              <a:avLst/>
            </a:prstGeom>
          </p:spPr>
        </p:pic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E349F27-622B-A8E8-20B7-DB8147AE6397}"/>
                </a:ext>
              </a:extLst>
            </p:cNvPr>
            <p:cNvCxnSpPr/>
            <p:nvPr userDrawn="1"/>
          </p:nvCxnSpPr>
          <p:spPr>
            <a:xfrm>
              <a:off x="5423770" y="2167003"/>
              <a:ext cx="5323562" cy="0"/>
            </a:xfrm>
            <a:prstGeom prst="line">
              <a:avLst/>
            </a:prstGeom>
            <a:ln w="12700" cap="flat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id="{B0985B9B-95A6-40E2-6417-536DC979C51C}"/>
                </a:ext>
              </a:extLst>
            </p:cNvPr>
            <p:cNvSpPr/>
            <p:nvPr userDrawn="1"/>
          </p:nvSpPr>
          <p:spPr>
            <a:xfrm>
              <a:off x="7296630" y="1643345"/>
              <a:ext cx="3555085" cy="4340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358920" indent="-357840" algn="r">
                <a:lnSpc>
                  <a:spcPct val="100000"/>
                </a:lnSpc>
                <a:spcBef>
                  <a:spcPts val="1199"/>
                </a:spcBef>
              </a:pPr>
              <a:r>
                <a:rPr lang="cs-CZ" sz="2400" strike="noStrike" spc="-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Najít dobrou </a:t>
              </a:r>
              <a:r>
                <a:rPr lang="cs-CZ" sz="2400" b="1" strike="noStrike" spc="-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práci</a:t>
              </a:r>
            </a:p>
          </p:txBody>
        </p: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08364440-40B0-72C3-DCE2-0128251913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37129" y="3470406"/>
              <a:ext cx="4910203" cy="0"/>
            </a:xfrm>
            <a:prstGeom prst="line">
              <a:avLst/>
            </a:prstGeom>
            <a:ln w="12700" cap="flat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stomShape 2">
              <a:extLst>
                <a:ext uri="{FF2B5EF4-FFF2-40B4-BE49-F238E27FC236}">
                  <a16:creationId xmlns:a16="http://schemas.microsoft.com/office/drawing/2014/main" id="{83D67A85-452A-79E0-B636-1B39967D6DAD}"/>
                </a:ext>
              </a:extLst>
            </p:cNvPr>
            <p:cNvSpPr/>
            <p:nvPr userDrawn="1"/>
          </p:nvSpPr>
          <p:spPr>
            <a:xfrm>
              <a:off x="6096000" y="2946748"/>
              <a:ext cx="4755715" cy="4340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358920" indent="-357840" algn="r">
                <a:lnSpc>
                  <a:spcPct val="100000"/>
                </a:lnSpc>
                <a:spcBef>
                  <a:spcPts val="1199"/>
                </a:spcBef>
              </a:pPr>
              <a:r>
                <a:rPr lang="cs-CZ" sz="2400" b="1" strike="noStrike" spc="-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Perspektiva</a:t>
              </a:r>
              <a:r>
                <a:rPr lang="cs-CZ" sz="2400" strike="noStrike" spc="-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 vydělávat víc</a:t>
              </a:r>
              <a:endParaRPr lang="cs-CZ" sz="24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Helvetica" pitchFamily="2" charset="0"/>
                <a:ea typeface="DejaVu Sans"/>
              </a:endParaRPr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198F80E4-CE1C-296A-6D3A-E7C56F28564A}"/>
                </a:ext>
              </a:extLst>
            </p:cNvPr>
            <p:cNvCxnSpPr/>
            <p:nvPr userDrawn="1"/>
          </p:nvCxnSpPr>
          <p:spPr>
            <a:xfrm>
              <a:off x="5423770" y="4773809"/>
              <a:ext cx="5323562" cy="0"/>
            </a:xfrm>
            <a:prstGeom prst="line">
              <a:avLst/>
            </a:prstGeom>
            <a:ln w="12700" cap="flat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stomShape 2">
              <a:extLst>
                <a:ext uri="{FF2B5EF4-FFF2-40B4-BE49-F238E27FC236}">
                  <a16:creationId xmlns:a16="http://schemas.microsoft.com/office/drawing/2014/main" id="{F30BF801-3A51-5E59-6A4A-01EB419F2720}"/>
                </a:ext>
              </a:extLst>
            </p:cNvPr>
            <p:cNvSpPr/>
            <p:nvPr userDrawn="1"/>
          </p:nvSpPr>
          <p:spPr>
            <a:xfrm>
              <a:off x="7296630" y="4250151"/>
              <a:ext cx="3555085" cy="4340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358920" indent="-357840" algn="r">
                <a:lnSpc>
                  <a:spcPct val="100000"/>
                </a:lnSpc>
                <a:spcBef>
                  <a:spcPts val="1199"/>
                </a:spcBef>
              </a:pPr>
              <a:r>
                <a:rPr lang="cs-CZ" sz="2400" b="1" strike="noStrike" spc="-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Pomoc</a:t>
              </a:r>
              <a:r>
                <a:rPr lang="cs-CZ" sz="2400" strike="noStrike" spc="-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Helvetica" pitchFamily="2" charset="0"/>
                  <a:ea typeface="DejaVu Sans"/>
                </a:rPr>
                <a:t> v těžké situaci</a:t>
              </a:r>
              <a:endParaRPr lang="cs-CZ" sz="24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Helvetica" pitchFamily="2" charset="0"/>
                <a:ea typeface="DejaVu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02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394941D-29FD-C4A1-20A5-98884031F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BE50C8-D27B-49C7-A6AA-49AAFB1E9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376" y="2966702"/>
            <a:ext cx="8365247" cy="177295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/>
              <a:t>Děkujeme </a:t>
            </a:r>
            <a:br>
              <a:rPr lang="cs-CZ"/>
            </a:br>
            <a:r>
              <a:rPr lang="cs-CZ"/>
              <a:t>za pozornost!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76732C-99D7-4506-91F4-8FB727C8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B2777-41B5-4771-9AD8-1B664644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E80262-CB80-4B48-9ED3-62C744E9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FA500D2-A0C2-CF9D-93F6-A8247C4574F5}"/>
              </a:ext>
            </a:extLst>
          </p:cNvPr>
          <p:cNvCxnSpPr>
            <a:cxnSpLocks/>
          </p:cNvCxnSpPr>
          <p:nvPr userDrawn="1"/>
        </p:nvCxnSpPr>
        <p:spPr>
          <a:xfrm flipH="1">
            <a:off x="1913376" y="4739657"/>
            <a:ext cx="453461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text, Písmo, symbol, kruh&#10;&#10;Obsah vygenerovaný umělou inteligencí může být nesprávný.">
            <a:extLst>
              <a:ext uri="{FF2B5EF4-FFF2-40B4-BE49-F238E27FC236}">
                <a16:creationId xmlns:a16="http://schemas.microsoft.com/office/drawing/2014/main" id="{E05398F9-CA31-F89C-F506-47673F5E47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5" y="740706"/>
            <a:ext cx="2857006" cy="28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1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B05B7-A428-474D-84D6-EA95C376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E3830-8F7B-41FA-9C6F-C35733312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2E585B-1DAB-4B21-A150-5B4A82A13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B7170F-AD7C-4B1F-8DEC-8A719A11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2DD185-EF26-4052-9AFC-3DB51DBB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8104E0-54CE-465F-82B3-D53E9C10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58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2A9DA-C9F5-483F-8314-9A0A43F8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C5A2DF-1DAF-420A-8D43-3ABFD80FD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9BAB9B-C581-47AE-B0A5-0697896BE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D964DF-101B-4513-9575-E3864A4CD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CE02CD-9658-4FBE-AED3-479DE1085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123937-D90C-4BD4-9A0D-A97A0C07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9027F3-3B6C-48E0-8550-AD7CF8A0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22727A-17A9-44F0-9EE4-54E79793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5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E9C4C-55E1-4D93-96E3-0F759155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B8F486-A0AC-42CA-BFC2-EC958AB84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7AA59E-9EC2-436C-9182-E93944F46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CADFD9-9058-4D68-BA30-0213AE18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918DD5-83AD-4688-AF4D-E743629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C2BA8B-1DC6-4B31-861F-8B49991A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5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39AB8A8-ABAF-4882-ADA3-3D5DE4CA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E86525-4C48-4DF2-A132-FE834CEC2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BCC6BC-5ED5-4261-8FA8-309E6B14F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8FC8D4-4C9C-4397-B255-6A73B8598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4207BE-360F-4853-9FAD-ED175319B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62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6" r:id="rId4"/>
    <p:sldLayoutId id="2147483650" r:id="rId5"/>
    <p:sldLayoutId id="2147483651" r:id="rId6"/>
    <p:sldLayoutId id="2147483652" r:id="rId7"/>
    <p:sldLayoutId id="2147483653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39AB8A8-ABAF-4882-ADA3-3D5DE4CA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E86525-4C48-4DF2-A132-FE834CEC2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BCC6BC-5ED5-4261-8FA8-309E6B14F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E076-5DCF-495C-9737-A4562D9C6637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8FC8D4-4C9C-4397-B255-6A73B8598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4207BE-360F-4853-9FAD-ED175319B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82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ntita.gov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adprace.cz/davka-statni-socialni-pomoci-superdavk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el:+420800779900" TargetMode="External"/><Relationship Id="rId2" Type="http://schemas.openxmlformats.org/officeDocument/2006/relationships/hyperlink" Target="https://www.uradprace.cz/kontakty-na-pobocky#pb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uradprace.cz/" TargetMode="External"/><Relationship Id="rId4" Type="http://schemas.openxmlformats.org/officeDocument/2006/relationships/hyperlink" Target="mailto:callcentrum@uradprace.cz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>
            <a:extLst>
              <a:ext uri="{FF2B5EF4-FFF2-40B4-BE49-F238E27FC236}">
                <a16:creationId xmlns:a16="http://schemas.microsoft.com/office/drawing/2014/main" id="{2C56B1AD-FB00-4486-B74E-C70B1A863969}"/>
              </a:ext>
            </a:extLst>
          </p:cNvPr>
          <p:cNvSpPr/>
          <p:nvPr/>
        </p:nvSpPr>
        <p:spPr>
          <a:xfrm>
            <a:off x="654276" y="5459240"/>
            <a:ext cx="4896518" cy="741939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90000" tIns="45000" rIns="90000" bIns="45000" anchor="b"/>
          <a:lstStyle/>
          <a:p>
            <a:pPr marL="0" marR="0" lvl="0" indent="0" defTabSz="15525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2800" b="1" kern="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Helvetica" pitchFamily="2" charset="0"/>
              </a:rPr>
              <a:t>Aktuální změny v nepojistných sociálních dávkách → </a:t>
            </a:r>
          </a:p>
          <a:p>
            <a:pPr marR="0" lvl="0" defTabSz="4664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64075" algn="l"/>
              </a:tabLst>
              <a:defRPr/>
            </a:pPr>
            <a:r>
              <a:rPr lang="cs-CZ" sz="2800" b="1" kern="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Helvetica" pitchFamily="2" charset="0"/>
              </a:rPr>
              <a:t>dávka státní sociální pomoci</a:t>
            </a:r>
            <a:br>
              <a:rPr kumimoji="0" lang="cs-CZ" sz="5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</a:br>
            <a:endParaRPr kumimoji="0" lang="cs-CZ" sz="5400" b="1" u="none" strike="noStrike" kern="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>
                <a:solidFill>
                  <a:srgbClr val="FFFFFF"/>
                </a:solidFill>
              </a:uFill>
              <a:latin typeface="Helvetica" pitchFamily="2" charset="0"/>
            </a:endParaRPr>
          </a:p>
        </p:txBody>
      </p:sp>
      <p:pic>
        <p:nvPicPr>
          <p:cNvPr id="5" name="Obrázek 4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A9DD624A-F4CB-5B54-EFD1-201756576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2" y="382422"/>
            <a:ext cx="2226297" cy="1667095"/>
          </a:xfrm>
          <a:prstGeom prst="rect">
            <a:avLst/>
          </a:prstGeom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id="{B0FCFCB7-2944-97A6-EFA6-33C3B62C6EFB}"/>
              </a:ext>
            </a:extLst>
          </p:cNvPr>
          <p:cNvSpPr/>
          <p:nvPr/>
        </p:nvSpPr>
        <p:spPr>
          <a:xfrm>
            <a:off x="736257" y="5653888"/>
            <a:ext cx="1669824" cy="57528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90000" tIns="45000" rIns="90000" bIns="45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Helvetica" pitchFamily="2" charset="0"/>
              </a:rPr>
              <a:t>12.9.2025</a:t>
            </a:r>
            <a:endParaRPr kumimoji="0" lang="cs-CZ" sz="1800" u="none" strike="noStrike" kern="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>
                <a:solidFill>
                  <a:srgbClr val="FFFFFF"/>
                </a:solidFill>
              </a:uFill>
              <a:latin typeface="Helvetica" pitchFamily="2" charset="0"/>
            </a:endParaRPr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E147D356-55E2-1408-75DE-8AC8AF7BB590}"/>
              </a:ext>
            </a:extLst>
          </p:cNvPr>
          <p:cNvSpPr/>
          <p:nvPr/>
        </p:nvSpPr>
        <p:spPr>
          <a:xfrm>
            <a:off x="2807305" y="5653888"/>
            <a:ext cx="3466745" cy="31788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0" i="0" kern="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Helvetica" pitchFamily="2" charset="0"/>
                <a:ea typeface="DejaVu Sans"/>
                <a:cs typeface="+mn-cs"/>
              </a:rPr>
              <a:t>Mgr. Martina Beránková</a:t>
            </a:r>
            <a:endParaRPr kumimoji="0" lang="cs-CZ" sz="16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  <a:cs typeface="+mn-cs"/>
            </a:endParaRPr>
          </a:p>
          <a:p>
            <a:pPr>
              <a:defRPr/>
            </a:pPr>
            <a:r>
              <a:rPr lang="cs-CZ" sz="1600" kern="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Helvetica" pitchFamily="2" charset="0"/>
              </a:rPr>
              <a:t>Úřad práce ČR </a:t>
            </a:r>
          </a:p>
          <a:p>
            <a:pPr>
              <a:defRPr/>
            </a:pPr>
            <a:endParaRPr kumimoji="0" lang="cs-CZ" sz="1600" u="none" strike="noStrike" kern="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>
                <a:solidFill>
                  <a:srgbClr val="FFFFFF"/>
                </a:solidFill>
              </a:uFill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kern="0" spc="-1" dirty="0">
              <a:solidFill>
                <a:prstClr val="white"/>
              </a:solidFill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86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1EF47-5C22-FA37-3EEF-FA57215FC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16A85FD8-11D2-9F44-4F77-1D37859D04B7}"/>
              </a:ext>
            </a:extLst>
          </p:cNvPr>
          <p:cNvSpPr/>
          <p:nvPr/>
        </p:nvSpPr>
        <p:spPr>
          <a:xfrm>
            <a:off x="731837" y="579618"/>
            <a:ext cx="10416454" cy="8520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r"/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Dávka státní sociální pomoci</a:t>
            </a:r>
          </a:p>
          <a:p>
            <a:pPr algn="r"/>
            <a:r>
              <a:rPr lang="cs-CZ" sz="24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podání žádosti</a:t>
            </a:r>
            <a:endParaRPr lang="cs-CZ" dirty="0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FA9C705F-C12D-2F4F-BD4E-3D68078A85C7}"/>
              </a:ext>
            </a:extLst>
          </p:cNvPr>
          <p:cNvSpPr/>
          <p:nvPr/>
        </p:nvSpPr>
        <p:spPr>
          <a:xfrm>
            <a:off x="731837" y="5664131"/>
            <a:ext cx="10066042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>
              <a:lnSpc>
                <a:spcPct val="100000"/>
              </a:lnSpc>
              <a:spcBef>
                <a:spcPts val="1199"/>
              </a:spcBef>
            </a:pPr>
            <a:endParaRPr lang="cs-CZ" sz="1400" strike="noStrike" spc="-1" dirty="0"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FF82E82-35DE-51A1-359C-733AAC7C7C22}"/>
              </a:ext>
            </a:extLst>
          </p:cNvPr>
          <p:cNvSpPr txBox="1"/>
          <p:nvPr/>
        </p:nvSpPr>
        <p:spPr>
          <a:xfrm>
            <a:off x="731837" y="1301114"/>
            <a:ext cx="107283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prostřednictvím Klientské zóny Jenda →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jenda.mpsv.cz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v mobilní aplikaci,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nebo na webu.</a:t>
            </a: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řihlášení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pomocí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Identity občana (bankovní identita nebo Mobilní klíč eGovernmentu)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text, Grafika, Písmo, grafický design&#10;&#10;Obsah vygenerovaný umělou inteligencí může být nesprávný.">
            <a:extLst>
              <a:ext uri="{FF2B5EF4-FFF2-40B4-BE49-F238E27FC236}">
                <a16:creationId xmlns:a16="http://schemas.microsoft.com/office/drawing/2014/main" id="{16E68835-D6B6-4621-EF1A-939FDE84D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1" y="3139729"/>
            <a:ext cx="8067126" cy="32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3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5F00E-0D3A-7D79-1D51-EFD379325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235B29D2-9649-E8B1-05FA-D95FE311C995}"/>
              </a:ext>
            </a:extLst>
          </p:cNvPr>
          <p:cNvSpPr/>
          <p:nvPr/>
        </p:nvSpPr>
        <p:spPr>
          <a:xfrm>
            <a:off x="731837" y="579618"/>
            <a:ext cx="10416454" cy="8520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r"/>
            <a:r>
              <a:rPr lang="cs-CZ" sz="28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Zřízení elektronické identifikace</a:t>
            </a:r>
            <a:endParaRPr lang="cs-CZ" sz="2800" dirty="0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BD4F2E42-01C5-1D4F-C735-2EBB4EBE7BB1}"/>
              </a:ext>
            </a:extLst>
          </p:cNvPr>
          <p:cNvSpPr/>
          <p:nvPr/>
        </p:nvSpPr>
        <p:spPr>
          <a:xfrm>
            <a:off x="731837" y="5664130"/>
            <a:ext cx="10066042" cy="68609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>
              <a:lnSpc>
                <a:spcPct val="100000"/>
              </a:lnSpc>
              <a:spcBef>
                <a:spcPts val="1199"/>
              </a:spcBef>
            </a:pPr>
            <a:r>
              <a:rPr lang="cs-CZ" strike="noStrike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Informace o založení identity občana jsou dostupné například na webu </a:t>
            </a:r>
            <a:r>
              <a:rPr lang="cs-CZ" strike="noStrike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  <a:hlinkClick r:id="rId3"/>
              </a:rPr>
              <a:t>www.identita.gov.cz</a:t>
            </a:r>
            <a:r>
              <a:rPr lang="cs-CZ" strike="noStrike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nebo u jednotlivých bank.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5A07C3-0BAF-A4EE-66C5-30781EC71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09" y="507776"/>
            <a:ext cx="2713703" cy="115037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00501EE-6E11-33EF-237F-E5A54323C6BD}"/>
              </a:ext>
            </a:extLst>
          </p:cNvPr>
          <p:cNvSpPr txBox="1"/>
          <p:nvPr/>
        </p:nvSpPr>
        <p:spPr>
          <a:xfrm>
            <a:off x="1159164" y="1622089"/>
            <a:ext cx="987367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Zřízení elektronické identifikace – Mobilního klíče 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eGov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(e-Identity občana) pro žadatele na přepážce České pošty - Czech POINT (Kontaktní místo veřejné správy)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…………………………………………………………………………………. </a:t>
            </a:r>
            <a:endParaRPr lang="cs-CZ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Nainstalujte si mobilní aplikaci a nastavte preferovaný způsob přihlašování. Aplikace je dostupná pro mobilní telefony s operačními systémy iOS a Android. </a:t>
            </a:r>
          </a:p>
          <a:p>
            <a:endParaRPr lang="cs-CZ" sz="1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69C8EE-711C-B995-6024-5BE21F682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412" y="3443801"/>
            <a:ext cx="4994787" cy="229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8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B052F-57D5-3EFC-43D5-1812F229C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C07BB359-0767-E606-B243-A37F7434E0BA}"/>
              </a:ext>
            </a:extLst>
          </p:cNvPr>
          <p:cNvSpPr/>
          <p:nvPr/>
        </p:nvSpPr>
        <p:spPr>
          <a:xfrm>
            <a:off x="731837" y="579618"/>
            <a:ext cx="10416454" cy="8520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r"/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Dávka státní sociální pomoci</a:t>
            </a:r>
          </a:p>
          <a:p>
            <a:pPr algn="r"/>
            <a:r>
              <a:rPr lang="cs-CZ" sz="24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podání žádosti</a:t>
            </a:r>
            <a:endParaRPr lang="cs-CZ" dirty="0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D4B7A3AE-DE65-9412-1B30-DC8227454BF7}"/>
              </a:ext>
            </a:extLst>
          </p:cNvPr>
          <p:cNvSpPr/>
          <p:nvPr/>
        </p:nvSpPr>
        <p:spPr>
          <a:xfrm>
            <a:off x="731837" y="5664131"/>
            <a:ext cx="10066042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>
              <a:lnSpc>
                <a:spcPct val="100000"/>
              </a:lnSpc>
              <a:spcBef>
                <a:spcPts val="1199"/>
              </a:spcBef>
            </a:pPr>
            <a:endParaRPr lang="cs-CZ" sz="1400" strike="noStrike" spc="-1" dirty="0"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64422E-8F65-424A-92E6-68741ACBB3C9}"/>
              </a:ext>
            </a:extLst>
          </p:cNvPr>
          <p:cNvSpPr txBox="1"/>
          <p:nvPr/>
        </p:nvSpPr>
        <p:spPr>
          <a:xfrm>
            <a:off x="731837" y="1709841"/>
            <a:ext cx="104164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OSOBNĚ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kterékoli pobočce Úřadu práce ČR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rámci asistovaného podání s úředníkem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Možnost objednání se na individuální termín pro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osobní schůzku na pobočce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telefonicky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nebo přes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online rezervační systém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webové stránky ÚP ČR v sekci Kontakty na pobočky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osobní návštěvě úřadu je potřeba si přinést průkaz totožnosti, rodná čísla všech členů domácnosti, jejich souhlasy s řízením a potřebné dokumenty pro doložení nároku.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Seznam dokumentů i vzor souhlasu k dispozici na webu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www.uradprace.cz/davka-statni-socialni-pomoci-superdavka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3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C163CC2-2AEE-BFA3-5D4E-2781AD144888}"/>
              </a:ext>
            </a:extLst>
          </p:cNvPr>
          <p:cNvSpPr txBox="1"/>
          <p:nvPr/>
        </p:nvSpPr>
        <p:spPr>
          <a:xfrm>
            <a:off x="688357" y="261529"/>
            <a:ext cx="1073389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cs-CZ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úřední doby pro klienty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91D0C5A5-9D4D-3F7A-C580-47718E7917F7}"/>
              </a:ext>
            </a:extLst>
          </p:cNvPr>
          <p:cNvGraphicFramePr>
            <a:graphicFrameLocks noGrp="1"/>
          </p:cNvGraphicFramePr>
          <p:nvPr/>
        </p:nvGraphicFramePr>
        <p:xfrm>
          <a:off x="821012" y="3448855"/>
          <a:ext cx="4593771" cy="2104224"/>
        </p:xfrm>
        <a:graphic>
          <a:graphicData uri="http://schemas.openxmlformats.org/drawingml/2006/table">
            <a:tbl>
              <a:tblPr/>
              <a:tblGrid>
                <a:gridCol w="1531257">
                  <a:extLst>
                    <a:ext uri="{9D8B030D-6E8A-4147-A177-3AD203B41FA5}">
                      <a16:colId xmlns:a16="http://schemas.microsoft.com/office/drawing/2014/main" val="2513254920"/>
                    </a:ext>
                  </a:extLst>
                </a:gridCol>
                <a:gridCol w="1531257">
                  <a:extLst>
                    <a:ext uri="{9D8B030D-6E8A-4147-A177-3AD203B41FA5}">
                      <a16:colId xmlns:a16="http://schemas.microsoft.com/office/drawing/2014/main" val="365457409"/>
                    </a:ext>
                  </a:extLst>
                </a:gridCol>
                <a:gridCol w="1531257">
                  <a:extLst>
                    <a:ext uri="{9D8B030D-6E8A-4147-A177-3AD203B41FA5}">
                      <a16:colId xmlns:a16="http://schemas.microsoft.com/office/drawing/2014/main" val="1410620207"/>
                    </a:ext>
                  </a:extLst>
                </a:gridCol>
              </a:tblGrid>
              <a:tr h="6784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KoP</a:t>
                      </a:r>
                      <a:endParaRPr lang="cs-CZ" sz="1400" b="1" i="0" u="none" strike="noStrike" err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1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65035"/>
                  </a:ext>
                </a:extLst>
              </a:tr>
              <a:tr h="28515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pondělí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8:00 - 12:00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13:00 - 17:00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725237"/>
                  </a:ext>
                </a:extLst>
              </a:tr>
              <a:tr h="28515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úterý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8:00 - 12:00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74330"/>
                  </a:ext>
                </a:extLst>
              </a:tr>
              <a:tr h="28515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středa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8:00 - 12:00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13:00 - 17:00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680405"/>
                  </a:ext>
                </a:extLst>
              </a:tr>
              <a:tr h="28515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čtvrtek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8:00 - 12:00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210112"/>
                  </a:ext>
                </a:extLst>
              </a:tr>
              <a:tr h="28515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pátek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8:00 - 12:00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080194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3DDC634E-D1F1-F59F-D9F2-CE100075005D}"/>
              </a:ext>
            </a:extLst>
          </p:cNvPr>
          <p:cNvGraphicFramePr>
            <a:graphicFrameLocks noGrp="1"/>
          </p:cNvGraphicFramePr>
          <p:nvPr/>
        </p:nvGraphicFramePr>
        <p:xfrm>
          <a:off x="5915525" y="3448855"/>
          <a:ext cx="4844142" cy="2104225"/>
        </p:xfrm>
        <a:graphic>
          <a:graphicData uri="http://schemas.openxmlformats.org/drawingml/2006/table">
            <a:tbl>
              <a:tblPr/>
              <a:tblGrid>
                <a:gridCol w="1614714">
                  <a:extLst>
                    <a:ext uri="{9D8B030D-6E8A-4147-A177-3AD203B41FA5}">
                      <a16:colId xmlns:a16="http://schemas.microsoft.com/office/drawing/2014/main" val="779429696"/>
                    </a:ext>
                  </a:extLst>
                </a:gridCol>
                <a:gridCol w="1614714">
                  <a:extLst>
                    <a:ext uri="{9D8B030D-6E8A-4147-A177-3AD203B41FA5}">
                      <a16:colId xmlns:a16="http://schemas.microsoft.com/office/drawing/2014/main" val="1000407655"/>
                    </a:ext>
                  </a:extLst>
                </a:gridCol>
                <a:gridCol w="1614714">
                  <a:extLst>
                    <a:ext uri="{9D8B030D-6E8A-4147-A177-3AD203B41FA5}">
                      <a16:colId xmlns:a16="http://schemas.microsoft.com/office/drawing/2014/main" val="952387513"/>
                    </a:ext>
                  </a:extLst>
                </a:gridCol>
              </a:tblGrid>
              <a:tr h="6784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Call centrum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1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681596"/>
                  </a:ext>
                </a:extLst>
              </a:tr>
              <a:tr h="28515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pondělí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8:00 - 12:00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13:00 - 17:00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537767"/>
                  </a:ext>
                </a:extLst>
              </a:tr>
              <a:tr h="28515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úterý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8:00 - 12:00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13:00 - 17:00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767562"/>
                  </a:ext>
                </a:extLst>
              </a:tr>
              <a:tr h="28515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středa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8:00 - 12:00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13:00 - 17:00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117427"/>
                  </a:ext>
                </a:extLst>
              </a:tr>
              <a:tr h="28515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čtvrtek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8:00 - 12:00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13:00 - 17:00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604749"/>
                  </a:ext>
                </a:extLst>
              </a:tr>
              <a:tr h="28515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pátek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8:00 - 12:00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635"/>
                  </a:ext>
                </a:extLst>
              </a:tr>
            </a:tbl>
          </a:graphicData>
        </a:graphic>
      </p:graphicFrame>
      <p:sp>
        <p:nvSpPr>
          <p:cNvPr id="5" name="Šipka: zahnutá doleva 4">
            <a:extLst>
              <a:ext uri="{FF2B5EF4-FFF2-40B4-BE49-F238E27FC236}">
                <a16:creationId xmlns:a16="http://schemas.microsoft.com/office/drawing/2014/main" id="{89219BEA-E397-CBD7-8BC1-D4DF493840F8}"/>
              </a:ext>
            </a:extLst>
          </p:cNvPr>
          <p:cNvSpPr/>
          <p:nvPr/>
        </p:nvSpPr>
        <p:spPr>
          <a:xfrm>
            <a:off x="10170780" y="2016478"/>
            <a:ext cx="1057032" cy="2019300"/>
          </a:xfrm>
          <a:prstGeom prst="curvedLeftArrow">
            <a:avLst/>
          </a:prstGeom>
          <a:solidFill>
            <a:srgbClr val="B1B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pka: zahnutá doleva 5">
            <a:extLst>
              <a:ext uri="{FF2B5EF4-FFF2-40B4-BE49-F238E27FC236}">
                <a16:creationId xmlns:a16="http://schemas.microsoft.com/office/drawing/2014/main" id="{F4F59E71-3E5F-90CA-713B-FC76A93B5D40}"/>
              </a:ext>
            </a:extLst>
          </p:cNvPr>
          <p:cNvSpPr/>
          <p:nvPr/>
        </p:nvSpPr>
        <p:spPr>
          <a:xfrm flipH="1">
            <a:off x="157527" y="2016478"/>
            <a:ext cx="1057032" cy="2019300"/>
          </a:xfrm>
          <a:prstGeom prst="curvedLeftArrow">
            <a:avLst/>
          </a:prstGeom>
          <a:solidFill>
            <a:srgbClr val="B1B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EF96401-17C2-7BCE-5F2E-8A35AE8A81C3}"/>
              </a:ext>
            </a:extLst>
          </p:cNvPr>
          <p:cNvSpPr/>
          <p:nvPr/>
        </p:nvSpPr>
        <p:spPr>
          <a:xfrm>
            <a:off x="821012" y="1415014"/>
            <a:ext cx="9938655" cy="16139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2F0F162-AFE7-E4C7-E545-B0326D4CC529}"/>
              </a:ext>
            </a:extLst>
          </p:cNvPr>
          <p:cNvSpPr txBox="1"/>
          <p:nvPr/>
        </p:nvSpPr>
        <p:spPr>
          <a:xfrm>
            <a:off x="821012" y="1394912"/>
            <a:ext cx="993865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Od 22. 9. bude upravena úřední doba Kontaktních pracovišť a CC ( pro 4Q, následně bude přehodnoceno).</a:t>
            </a:r>
          </a:p>
          <a:p>
            <a:pPr marL="285750" indent="-285750">
              <a:buFont typeface="Arial"/>
              <a:buChar char="•"/>
            </a:pPr>
            <a:r>
              <a:rPr lang="cs-CZ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Prioritou je zajistit nabrání žádostí asistovanou formou.</a:t>
            </a:r>
          </a:p>
          <a:p>
            <a:pPr marL="285750" indent="-285750">
              <a:buFont typeface="Arial"/>
              <a:buChar char="•"/>
            </a:pPr>
            <a:r>
              <a:rPr lang="cs-CZ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Nově sjednocena úřední doba napříč všemi agendami a kontaktními pracovišti.</a:t>
            </a:r>
            <a:endParaRPr lang="cs-CZ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8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2DD8A-2CD6-07A7-C150-153B7187A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60C8D3D5-816D-730B-027A-3348061FB47B}"/>
              </a:ext>
            </a:extLst>
          </p:cNvPr>
          <p:cNvSpPr/>
          <p:nvPr/>
        </p:nvSpPr>
        <p:spPr>
          <a:xfrm>
            <a:off x="8130245" y="4899315"/>
            <a:ext cx="3600000" cy="975679"/>
          </a:xfrm>
          <a:prstGeom prst="rect">
            <a:avLst/>
          </a:prstGeom>
          <a:solidFill>
            <a:srgbClr val="E7E6F3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59CBC1C-D0AE-A83B-235B-D49D1C6B90F8}"/>
              </a:ext>
            </a:extLst>
          </p:cNvPr>
          <p:cNvSpPr/>
          <p:nvPr/>
        </p:nvSpPr>
        <p:spPr>
          <a:xfrm>
            <a:off x="8130245" y="1300225"/>
            <a:ext cx="3600000" cy="3348000"/>
          </a:xfrm>
          <a:prstGeom prst="rect">
            <a:avLst/>
          </a:prstGeom>
          <a:solidFill>
            <a:srgbClr val="E7E6F3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0DE416F-4A11-3E2B-0A49-41C1B3A6D9F4}"/>
              </a:ext>
            </a:extLst>
          </p:cNvPr>
          <p:cNvSpPr/>
          <p:nvPr/>
        </p:nvSpPr>
        <p:spPr>
          <a:xfrm>
            <a:off x="314030" y="1300225"/>
            <a:ext cx="3600000" cy="4568638"/>
          </a:xfrm>
          <a:prstGeom prst="rect">
            <a:avLst/>
          </a:prstGeom>
          <a:solidFill>
            <a:srgbClr val="E7E6F3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oúhlý trojúhelník 24">
            <a:extLst>
              <a:ext uri="{FF2B5EF4-FFF2-40B4-BE49-F238E27FC236}">
                <a16:creationId xmlns:a16="http://schemas.microsoft.com/office/drawing/2014/main" id="{C2AC45B1-2416-3153-FA63-3664576A60E4}"/>
              </a:ext>
            </a:extLst>
          </p:cNvPr>
          <p:cNvSpPr/>
          <p:nvPr/>
        </p:nvSpPr>
        <p:spPr>
          <a:xfrm rot="10800000">
            <a:off x="4293576" y="2773815"/>
            <a:ext cx="597463" cy="202183"/>
          </a:xfrm>
          <a:prstGeom prst="rtTriangle">
            <a:avLst/>
          </a:prstGeom>
          <a:solidFill>
            <a:srgbClr val="7175BB"/>
          </a:solidFill>
          <a:ln>
            <a:solidFill>
              <a:srgbClr val="7175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CustomShape 2">
            <a:extLst>
              <a:ext uri="{FF2B5EF4-FFF2-40B4-BE49-F238E27FC236}">
                <a16:creationId xmlns:a16="http://schemas.microsoft.com/office/drawing/2014/main" id="{DC6062A7-FE94-06E6-0DA6-DAE801A979CD}"/>
              </a:ext>
            </a:extLst>
          </p:cNvPr>
          <p:cNvSpPr/>
          <p:nvPr/>
        </p:nvSpPr>
        <p:spPr>
          <a:xfrm>
            <a:off x="8255976" y="1360562"/>
            <a:ext cx="3582953" cy="322732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r>
              <a:rPr lang="cs-CZ" sz="1400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Rozšířena kapacita on-line objednávkových systémů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tak, aby bylo možné objednat 70 % klientů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které očekáváme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že podají žádost osobně.</a:t>
            </a:r>
            <a:endParaRPr lang="cs-CZ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Proběhly úpravy a částečná migrace rezervačních systémů</a:t>
            </a:r>
            <a:endParaRPr lang="cs-CZ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Online rezervační platformy jsou připraveny, dostupné sloty zveřejněné na webu ÚP ČR</a:t>
            </a:r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115" indent="-285115">
              <a:buFont typeface="Arial,Sans-Serif"/>
              <a:buChar char="•"/>
            </a:pP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Zřízeny telefonní linky pro objednávání na schůzky.</a:t>
            </a:r>
            <a:b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</a:br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cs-CZ" sz="1400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Sdílení dobré praxe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sz="1400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napříč pobočkovou sítí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</a:t>
            </a:r>
            <a:endParaRPr lang="cs-CZ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115" indent="-285115">
              <a:buFont typeface="Arial,Sans-Serif"/>
              <a:buChar char="•"/>
            </a:pP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Zkušenosti z digitalizace procesů zaměstnanosti</a:t>
            </a:r>
            <a:r>
              <a:rPr lang="cs-CZ" sz="1400" b="1" dirty="0">
                <a:solidFill>
                  <a:srgbClr val="000000"/>
                </a:solidFill>
                <a:latin typeface="Helvetica" pitchFamily="2" charset="0"/>
                <a:ea typeface="Calibri"/>
                <a:cs typeface="Helvetica"/>
              </a:rPr>
              <a:t>.</a:t>
            </a:r>
            <a:endParaRPr lang="cs-CZ" sz="1400" dirty="0"/>
          </a:p>
        </p:txBody>
      </p:sp>
      <p:sp>
        <p:nvSpPr>
          <p:cNvPr id="41" name="CustomShape 2">
            <a:extLst>
              <a:ext uri="{FF2B5EF4-FFF2-40B4-BE49-F238E27FC236}">
                <a16:creationId xmlns:a16="http://schemas.microsoft.com/office/drawing/2014/main" id="{A7FB8C1B-CB6E-FBB1-2200-48A5BF2A6AE4}"/>
              </a:ext>
            </a:extLst>
          </p:cNvPr>
          <p:cNvSpPr/>
          <p:nvPr/>
        </p:nvSpPr>
        <p:spPr>
          <a:xfrm>
            <a:off x="338507" y="1344941"/>
            <a:ext cx="3553264" cy="442096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r>
              <a:rPr lang="cs-CZ" sz="1400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Organizace příchozích a čekajících klientů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, kterou budou zajišťovat se zapojením vlastních zaměstnanců, pracovníků z jiných agend, studentů na praxi, sociálních pracovníků a neziskových organizací</a:t>
            </a:r>
            <a:endParaRPr lang="cs-CZ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cs-CZ" sz="1400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Kladen důraz na </a:t>
            </a:r>
            <a:r>
              <a:rPr lang="cs-CZ" sz="1400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oddělení front pro různé kategorie klientů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(objednaní/neobjednaní, různé druhy dávek) a na </a:t>
            </a:r>
            <a:r>
              <a:rPr lang="cs-CZ" sz="1400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podporu zranitelných skupin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(senioři, rodiče s dětmi apod.)</a:t>
            </a:r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115" indent="-285115">
              <a:buFont typeface="Arial,Sans-Serif"/>
              <a:buChar char="•"/>
            </a:pPr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cs-CZ" sz="1400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Vyčleněny prostory jako dodatečné čekárny spojené s možností podání přes JENDU s výpomocí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(dle možností pracoviště od kanceláře přes IPS až po velké zasedací místnosti)</a:t>
            </a:r>
            <a:r>
              <a:rPr lang="en-US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cs-CZ" sz="1400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r>
              <a:rPr lang="cs-CZ" sz="1400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Úpravy prostor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: cedule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směrovky na zdech i na podlaze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14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zóny oddělené páskou – rozčlenění klientů podle agendy</a:t>
            </a:r>
            <a:r>
              <a:rPr lang="cs-CZ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285115" indent="-285115">
              <a:buFont typeface="Arial,Sans-Serif"/>
              <a:buChar char="•"/>
            </a:pPr>
            <a:endParaRPr lang="cs-CZ" sz="1400" dirty="0">
              <a:solidFill>
                <a:srgbClr val="242424"/>
              </a:solidFill>
              <a:ea typeface="Calibri"/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6467DC-DF72-0E27-9253-75CD4B4A6FAC}"/>
              </a:ext>
            </a:extLst>
          </p:cNvPr>
          <p:cNvSpPr txBox="1"/>
          <p:nvPr/>
        </p:nvSpPr>
        <p:spPr>
          <a:xfrm>
            <a:off x="688357" y="261529"/>
            <a:ext cx="1088100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cs-CZ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Provozní opatření na kontaktních pracovištích</a:t>
            </a: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3BD6155F-F7E6-708E-92FF-076E05CAABE6}"/>
              </a:ext>
            </a:extLst>
          </p:cNvPr>
          <p:cNvGrpSpPr/>
          <p:nvPr/>
        </p:nvGrpSpPr>
        <p:grpSpPr>
          <a:xfrm>
            <a:off x="4274038" y="1300225"/>
            <a:ext cx="3401248" cy="4574769"/>
            <a:chOff x="4083538" y="1581393"/>
            <a:chExt cx="3401248" cy="4293601"/>
          </a:xfrm>
        </p:grpSpPr>
        <p:sp>
          <p:nvSpPr>
            <p:cNvPr id="27" name="Pravoúhlý trojúhelník 26">
              <a:extLst>
                <a:ext uri="{FF2B5EF4-FFF2-40B4-BE49-F238E27FC236}">
                  <a16:creationId xmlns:a16="http://schemas.microsoft.com/office/drawing/2014/main" id="{9F714232-2598-843C-0509-A2C54EC7C0EB}"/>
                </a:ext>
              </a:extLst>
            </p:cNvPr>
            <p:cNvSpPr/>
            <p:nvPr/>
          </p:nvSpPr>
          <p:spPr>
            <a:xfrm flipV="1">
              <a:off x="6886789" y="4601312"/>
              <a:ext cx="597463" cy="202183"/>
            </a:xfrm>
            <a:prstGeom prst="rtTriangle">
              <a:avLst/>
            </a:prstGeom>
            <a:solidFill>
              <a:srgbClr val="7175BB"/>
            </a:solidFill>
            <a:ln>
              <a:solidFill>
                <a:srgbClr val="7175B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0981A236-D155-0BA6-1A5A-3E7BD7A2D8DA}"/>
                </a:ext>
              </a:extLst>
            </p:cNvPr>
            <p:cNvSpPr/>
            <p:nvPr/>
          </p:nvSpPr>
          <p:spPr>
            <a:xfrm>
              <a:off x="4722798" y="1581393"/>
              <a:ext cx="2135217" cy="4293601"/>
            </a:xfrm>
            <a:prstGeom prst="rect">
              <a:avLst/>
            </a:prstGeom>
            <a:solidFill>
              <a:srgbClr val="ADB1CF"/>
            </a:solidFill>
            <a:ln>
              <a:solidFill>
                <a:srgbClr val="ADB1C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32D6E21D-D62A-7107-04E9-7941FF7BFDD4}"/>
                </a:ext>
              </a:extLst>
            </p:cNvPr>
            <p:cNvGrpSpPr/>
            <p:nvPr/>
          </p:nvGrpSpPr>
          <p:grpSpPr>
            <a:xfrm>
              <a:off x="4093307" y="1778262"/>
              <a:ext cx="2238604" cy="1177202"/>
              <a:chOff x="4035317" y="2320315"/>
              <a:chExt cx="2191376" cy="454279"/>
            </a:xfrm>
          </p:grpSpPr>
          <p:sp>
            <p:nvSpPr>
              <p:cNvPr id="8" name="Vývojový diagram: postup 7">
                <a:extLst>
                  <a:ext uri="{FF2B5EF4-FFF2-40B4-BE49-F238E27FC236}">
                    <a16:creationId xmlns:a16="http://schemas.microsoft.com/office/drawing/2014/main" id="{FE29D6E0-B679-22A6-74DB-9A7F9E774B16}"/>
                  </a:ext>
                </a:extLst>
              </p:cNvPr>
              <p:cNvSpPr/>
              <p:nvPr/>
            </p:nvSpPr>
            <p:spPr>
              <a:xfrm>
                <a:off x="4035317" y="2320315"/>
                <a:ext cx="2191376" cy="454279"/>
              </a:xfrm>
              <a:prstGeom prst="flowChartProcess">
                <a:avLst/>
              </a:prstGeom>
              <a:solidFill>
                <a:srgbClr val="0F0888"/>
              </a:solidFill>
              <a:ln>
                <a:solidFill>
                  <a:srgbClr val="0F088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CustomShape 2">
                <a:extLst>
                  <a:ext uri="{FF2B5EF4-FFF2-40B4-BE49-F238E27FC236}">
                    <a16:creationId xmlns:a16="http://schemas.microsoft.com/office/drawing/2014/main" id="{C2502603-EF52-6E87-EDC7-0A288FD99F17}"/>
                  </a:ext>
                </a:extLst>
              </p:cNvPr>
              <p:cNvSpPr/>
              <p:nvPr/>
            </p:nvSpPr>
            <p:spPr>
              <a:xfrm>
                <a:off x="4035317" y="2349646"/>
                <a:ext cx="2151813" cy="37782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/>
              <a:lstStyle/>
              <a:p>
                <a:pPr marL="12700" indent="-10795">
                  <a:spcBef>
                    <a:spcPts val="1199"/>
                  </a:spcBef>
                </a:pPr>
                <a:r>
                  <a:rPr lang="cs-CZ" sz="20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Objednávání klientů na pobočku</a:t>
                </a: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CE0F7E85-1281-05A4-AA90-81E605AC379B}"/>
                </a:ext>
              </a:extLst>
            </p:cNvPr>
            <p:cNvGrpSpPr/>
            <p:nvPr/>
          </p:nvGrpSpPr>
          <p:grpSpPr>
            <a:xfrm>
              <a:off x="5283641" y="3404571"/>
              <a:ext cx="2201145" cy="1196740"/>
              <a:chOff x="5170711" y="3808875"/>
              <a:chExt cx="2191376" cy="454279"/>
            </a:xfrm>
          </p:grpSpPr>
          <p:sp>
            <p:nvSpPr>
              <p:cNvPr id="12" name="Vývojový diagram: postup 11">
                <a:extLst>
                  <a:ext uri="{FF2B5EF4-FFF2-40B4-BE49-F238E27FC236}">
                    <a16:creationId xmlns:a16="http://schemas.microsoft.com/office/drawing/2014/main" id="{EB0B81AD-A16B-22C3-0788-D246E46866C1}"/>
                  </a:ext>
                </a:extLst>
              </p:cNvPr>
              <p:cNvSpPr/>
              <p:nvPr/>
            </p:nvSpPr>
            <p:spPr>
              <a:xfrm>
                <a:off x="5170711" y="3808875"/>
                <a:ext cx="2191376" cy="454279"/>
              </a:xfrm>
              <a:prstGeom prst="flowChartProcess">
                <a:avLst/>
              </a:prstGeom>
              <a:solidFill>
                <a:srgbClr val="23118E"/>
              </a:solidFill>
              <a:ln>
                <a:solidFill>
                  <a:srgbClr val="23118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CustomShape 2">
                <a:extLst>
                  <a:ext uri="{FF2B5EF4-FFF2-40B4-BE49-F238E27FC236}">
                    <a16:creationId xmlns:a16="http://schemas.microsoft.com/office/drawing/2014/main" id="{4280B0C7-5E99-CFD4-045A-76A032C79595}"/>
                  </a:ext>
                </a:extLst>
              </p:cNvPr>
              <p:cNvSpPr/>
              <p:nvPr/>
            </p:nvSpPr>
            <p:spPr>
              <a:xfrm>
                <a:off x="5210273" y="3820899"/>
                <a:ext cx="2151813" cy="377820"/>
              </a:xfrm>
              <a:prstGeom prst="rect">
                <a:avLst/>
              </a:prstGeom>
              <a:solidFill>
                <a:srgbClr val="23118E"/>
              </a:solidFill>
              <a:ln w="9360">
                <a:solidFill>
                  <a:srgbClr val="23118E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/>
              <a:lstStyle/>
              <a:p>
                <a:r>
                  <a:rPr lang="cs-CZ" sz="20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Management front na pobočkách</a:t>
                </a: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Pravoúhlý trojúhelník 6">
              <a:extLst>
                <a:ext uri="{FF2B5EF4-FFF2-40B4-BE49-F238E27FC236}">
                  <a16:creationId xmlns:a16="http://schemas.microsoft.com/office/drawing/2014/main" id="{54503606-6A76-704E-95E3-8480B86A0144}"/>
                </a:ext>
              </a:extLst>
            </p:cNvPr>
            <p:cNvSpPr/>
            <p:nvPr/>
          </p:nvSpPr>
          <p:spPr>
            <a:xfrm rot="10800000">
              <a:off x="4103076" y="5660724"/>
              <a:ext cx="597463" cy="202183"/>
            </a:xfrm>
            <a:prstGeom prst="rtTriangle">
              <a:avLst/>
            </a:prstGeom>
            <a:solidFill>
              <a:srgbClr val="7175BB"/>
            </a:solidFill>
            <a:ln>
              <a:solidFill>
                <a:srgbClr val="7175B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A71CFB64-D77D-F88F-7459-84BEB028D104}"/>
                </a:ext>
              </a:extLst>
            </p:cNvPr>
            <p:cNvGrpSpPr/>
            <p:nvPr/>
          </p:nvGrpSpPr>
          <p:grpSpPr>
            <a:xfrm>
              <a:off x="4083538" y="5236569"/>
              <a:ext cx="2228835" cy="415202"/>
              <a:chOff x="4035317" y="2320315"/>
              <a:chExt cx="2191376" cy="454279"/>
            </a:xfrm>
          </p:grpSpPr>
          <p:sp>
            <p:nvSpPr>
              <p:cNvPr id="10" name="Vývojový diagram: postup 9">
                <a:extLst>
                  <a:ext uri="{FF2B5EF4-FFF2-40B4-BE49-F238E27FC236}">
                    <a16:creationId xmlns:a16="http://schemas.microsoft.com/office/drawing/2014/main" id="{7D261641-FC0B-AE08-BB77-3F1644D65825}"/>
                  </a:ext>
                </a:extLst>
              </p:cNvPr>
              <p:cNvSpPr/>
              <p:nvPr/>
            </p:nvSpPr>
            <p:spPr>
              <a:xfrm>
                <a:off x="4035317" y="2320315"/>
                <a:ext cx="2191376" cy="454279"/>
              </a:xfrm>
              <a:prstGeom prst="flowChartProcess">
                <a:avLst/>
              </a:prstGeom>
              <a:solidFill>
                <a:srgbClr val="0F0888"/>
              </a:solidFill>
              <a:ln>
                <a:solidFill>
                  <a:srgbClr val="0F088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CustomShape 2">
                <a:extLst>
                  <a:ext uri="{FF2B5EF4-FFF2-40B4-BE49-F238E27FC236}">
                    <a16:creationId xmlns:a16="http://schemas.microsoft.com/office/drawing/2014/main" id="{065688CA-6E0C-EA0C-F729-69201B5B30ED}"/>
                  </a:ext>
                </a:extLst>
              </p:cNvPr>
              <p:cNvSpPr/>
              <p:nvPr/>
            </p:nvSpPr>
            <p:spPr>
              <a:xfrm>
                <a:off x="4035317" y="2320556"/>
                <a:ext cx="2132687" cy="54184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/>
              <a:lstStyle/>
              <a:p>
                <a:pPr marL="12700" indent="-10795">
                  <a:spcBef>
                    <a:spcPts val="1199"/>
                  </a:spcBef>
                </a:pPr>
                <a:r>
                  <a:rPr lang="cs-CZ" sz="20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Wi-Fi připojení</a:t>
                </a:r>
                <a:endParaRPr lang="cs-CZ" sz="2000" b="1" err="1">
                  <a:solidFill>
                    <a:srgbClr val="FFFFFF"/>
                  </a:solidFill>
                  <a:ea typeface="Calibri"/>
                  <a:cs typeface="Calibri"/>
                </a:endParaRPr>
              </a:p>
            </p:txBody>
          </p:sp>
        </p:grp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F56A7B9-2C71-F15A-653C-ABA36DF4798E}"/>
              </a:ext>
            </a:extLst>
          </p:cNvPr>
          <p:cNvSpPr txBox="1"/>
          <p:nvPr/>
        </p:nvSpPr>
        <p:spPr>
          <a:xfrm>
            <a:off x="8290167" y="5027246"/>
            <a:ext cx="327919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 b="1" dirty="0">
                <a:solidFill>
                  <a:srgbClr val="242424"/>
                </a:solidFill>
              </a:rPr>
              <a:t>Rozšíření Wi-Fi připojení pro asistované podání, </a:t>
            </a:r>
            <a:r>
              <a:rPr lang="cs-CZ" sz="1400" dirty="0">
                <a:solidFill>
                  <a:srgbClr val="242424"/>
                </a:solidFill>
              </a:rPr>
              <a:t>zároveň probíhá řešení omezení možnosti zneužití</a:t>
            </a:r>
            <a:endParaRPr lang="cs-CZ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5DDC5A85-6D00-1E95-8343-CACF00AEA1DB}"/>
              </a:ext>
            </a:extLst>
          </p:cNvPr>
          <p:cNvCxnSpPr>
            <a:cxnSpLocks/>
          </p:cNvCxnSpPr>
          <p:nvPr/>
        </p:nvCxnSpPr>
        <p:spPr>
          <a:xfrm>
            <a:off x="6330482" y="5484118"/>
            <a:ext cx="1799763" cy="0"/>
          </a:xfrm>
          <a:prstGeom prst="straightConnector1">
            <a:avLst/>
          </a:prstGeom>
          <a:ln>
            <a:solidFill>
              <a:srgbClr val="0F08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D85CB51F-120F-E9C9-00E2-8D812F8981B0}"/>
              </a:ext>
            </a:extLst>
          </p:cNvPr>
          <p:cNvCxnSpPr>
            <a:cxnSpLocks/>
          </p:cNvCxnSpPr>
          <p:nvPr/>
        </p:nvCxnSpPr>
        <p:spPr>
          <a:xfrm>
            <a:off x="6369560" y="2221196"/>
            <a:ext cx="1760685" cy="8897"/>
          </a:xfrm>
          <a:prstGeom prst="straightConnector1">
            <a:avLst/>
          </a:prstGeom>
          <a:ln>
            <a:solidFill>
              <a:srgbClr val="0F08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B6227C4-70F5-5189-BE9D-3B430C2EB7A7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914030" y="3806793"/>
            <a:ext cx="1599849" cy="0"/>
          </a:xfrm>
          <a:prstGeom prst="straightConnector1">
            <a:avLst/>
          </a:prstGeom>
          <a:ln>
            <a:solidFill>
              <a:srgbClr val="0F08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4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41BB5-7E80-46C7-82E3-89B30BBF2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>
            <a:extLst>
              <a:ext uri="{FF2B5EF4-FFF2-40B4-BE49-F238E27FC236}">
                <a16:creationId xmlns:a16="http://schemas.microsoft.com/office/drawing/2014/main" id="{A6F40E24-6C2B-01A3-1F87-EB83FFBE826A}"/>
              </a:ext>
            </a:extLst>
          </p:cNvPr>
          <p:cNvSpPr/>
          <p:nvPr/>
        </p:nvSpPr>
        <p:spPr>
          <a:xfrm>
            <a:off x="5877616" y="2794345"/>
            <a:ext cx="4258227" cy="2995443"/>
          </a:xfrm>
          <a:prstGeom prst="rect">
            <a:avLst/>
          </a:prstGeom>
          <a:solidFill>
            <a:srgbClr val="0F0888"/>
          </a:solidFill>
          <a:ln>
            <a:solidFill>
              <a:srgbClr val="0F08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Kontakty na pracoviště ÚP ČR</a:t>
            </a: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Středočeského kraje</a:t>
            </a:r>
          </a:p>
          <a:p>
            <a:pPr algn="ctr"/>
            <a:endParaRPr lang="cs-CZ" dirty="0"/>
          </a:p>
          <a:p>
            <a:pPr algn="ctr"/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Kontaktní informace | ÚP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416C0554-0C1E-3C45-F425-3E48F7170E84}"/>
              </a:ext>
            </a:extLst>
          </p:cNvPr>
          <p:cNvSpPr/>
          <p:nvPr/>
        </p:nvSpPr>
        <p:spPr>
          <a:xfrm>
            <a:off x="1541210" y="2794345"/>
            <a:ext cx="4258227" cy="2995443"/>
          </a:xfrm>
          <a:prstGeom prst="rect">
            <a:avLst/>
          </a:prstGeom>
          <a:solidFill>
            <a:srgbClr val="0F0888"/>
          </a:solidFill>
          <a:ln>
            <a:solidFill>
              <a:srgbClr val="0F08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Call centrum ÚP ČR</a:t>
            </a: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bezplatná lin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+420 800 779 900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(bezplatná linka)</a:t>
            </a: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u="sng" dirty="0">
                <a:solidFill>
                  <a:schemeClr val="bg1"/>
                </a:solidFill>
                <a:hlinkClick r:id="rId4" tooltip="e-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callcentrum@uradprace.cz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221FBDE8-E647-8BDD-5F94-C75D819121E7}"/>
              </a:ext>
            </a:extLst>
          </p:cNvPr>
          <p:cNvSpPr/>
          <p:nvPr/>
        </p:nvSpPr>
        <p:spPr>
          <a:xfrm>
            <a:off x="1322758" y="642852"/>
            <a:ext cx="9650042" cy="68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F088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Kontakty, informace</a:t>
            </a:r>
            <a:endParaRPr lang="cs-CZ" sz="3200" b="1" strike="noStrike" spc="-1" dirty="0">
              <a:solidFill>
                <a:srgbClr val="0F0888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96D81081-E733-C534-063E-E1794B17E3CB}"/>
              </a:ext>
            </a:extLst>
          </p:cNvPr>
          <p:cNvSpPr/>
          <p:nvPr/>
        </p:nvSpPr>
        <p:spPr>
          <a:xfrm>
            <a:off x="1771580" y="3049483"/>
            <a:ext cx="3797488" cy="84094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 algn="ctr">
              <a:lnSpc>
                <a:spcPct val="100000"/>
              </a:lnSpc>
              <a:spcBef>
                <a:spcPts val="1199"/>
              </a:spcBef>
            </a:pPr>
            <a:endParaRPr lang="cs-CZ" sz="14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sp>
        <p:nvSpPr>
          <p:cNvPr id="26" name="CustomShape 2">
            <a:extLst>
              <a:ext uri="{FF2B5EF4-FFF2-40B4-BE49-F238E27FC236}">
                <a16:creationId xmlns:a16="http://schemas.microsoft.com/office/drawing/2014/main" id="{DC717E64-B267-8FA6-E1E5-6CEA55E9C78A}"/>
              </a:ext>
            </a:extLst>
          </p:cNvPr>
          <p:cNvSpPr/>
          <p:nvPr/>
        </p:nvSpPr>
        <p:spPr>
          <a:xfrm>
            <a:off x="1771580" y="4149081"/>
            <a:ext cx="3797488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 algn="ctr">
              <a:lnSpc>
                <a:spcPct val="100000"/>
              </a:lnSpc>
              <a:spcBef>
                <a:spcPts val="1199"/>
              </a:spcBef>
            </a:pPr>
            <a:endParaRPr lang="cs-CZ" sz="14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79766C6-06D9-6524-623B-EC609E35FA60}"/>
              </a:ext>
            </a:extLst>
          </p:cNvPr>
          <p:cNvCxnSpPr>
            <a:cxnSpLocks/>
          </p:cNvCxnSpPr>
          <p:nvPr/>
        </p:nvCxnSpPr>
        <p:spPr>
          <a:xfrm>
            <a:off x="1419996" y="1326492"/>
            <a:ext cx="2156892" cy="0"/>
          </a:xfrm>
          <a:prstGeom prst="line">
            <a:avLst/>
          </a:prstGeom>
          <a:ln w="12700">
            <a:solidFill>
              <a:srgbClr val="0F0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stomShape 2">
            <a:extLst>
              <a:ext uri="{FF2B5EF4-FFF2-40B4-BE49-F238E27FC236}">
                <a16:creationId xmlns:a16="http://schemas.microsoft.com/office/drawing/2014/main" id="{F70300CC-DF18-37BD-C77B-E025572EC223}"/>
              </a:ext>
            </a:extLst>
          </p:cNvPr>
          <p:cNvSpPr/>
          <p:nvPr/>
        </p:nvSpPr>
        <p:spPr>
          <a:xfrm>
            <a:off x="6168320" y="3042825"/>
            <a:ext cx="3676821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 algn="ctr">
              <a:lnSpc>
                <a:spcPct val="100000"/>
              </a:lnSpc>
              <a:spcBef>
                <a:spcPts val="1199"/>
              </a:spcBef>
            </a:pPr>
            <a:endParaRPr lang="cs-CZ" sz="14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sp>
        <p:nvSpPr>
          <p:cNvPr id="18" name="CustomShape 2">
            <a:extLst>
              <a:ext uri="{FF2B5EF4-FFF2-40B4-BE49-F238E27FC236}">
                <a16:creationId xmlns:a16="http://schemas.microsoft.com/office/drawing/2014/main" id="{151B43EC-5E0B-ECDC-327B-06B5EB624ECB}"/>
              </a:ext>
            </a:extLst>
          </p:cNvPr>
          <p:cNvSpPr/>
          <p:nvPr/>
        </p:nvSpPr>
        <p:spPr>
          <a:xfrm>
            <a:off x="6168321" y="4149081"/>
            <a:ext cx="3797488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 algn="ctr">
              <a:lnSpc>
                <a:spcPct val="100000"/>
              </a:lnSpc>
              <a:spcBef>
                <a:spcPts val="1199"/>
              </a:spcBef>
            </a:pPr>
            <a:endParaRPr lang="cs-CZ" sz="16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7F48CD9-3EAD-74CE-022F-3231FA4FE9B7}"/>
              </a:ext>
            </a:extLst>
          </p:cNvPr>
          <p:cNvSpPr/>
          <p:nvPr/>
        </p:nvSpPr>
        <p:spPr>
          <a:xfrm>
            <a:off x="1535803" y="1315589"/>
            <a:ext cx="8600040" cy="1178846"/>
          </a:xfrm>
          <a:prstGeom prst="rect">
            <a:avLst/>
          </a:prstGeom>
          <a:solidFill>
            <a:srgbClr val="0F0888"/>
          </a:solidFill>
          <a:ln>
            <a:solidFill>
              <a:srgbClr val="0F08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informace o dávce státní sociální pomoci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www.uradprace.cz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57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15008D"/>
            </a:gs>
            <a:gs pos="0">
              <a:srgbClr val="140086"/>
            </a:gs>
            <a:gs pos="99254">
              <a:srgbClr val="07002E"/>
            </a:gs>
            <a:gs pos="16000">
              <a:srgbClr val="140086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FB0C0-3B44-1F38-D0F3-75658F9B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066" y="2908282"/>
            <a:ext cx="7720056" cy="1772955"/>
          </a:xfrm>
        </p:spPr>
        <p:txBody>
          <a:bodyPr>
            <a:normAutofit/>
          </a:bodyPr>
          <a:lstStyle/>
          <a:p>
            <a:r>
              <a:rPr lang="cs-CZ" sz="5400" b="1" kern="0" spc="-1">
                <a:uFill>
                  <a:solidFill>
                    <a:srgbClr val="FFFFFF"/>
                  </a:solidFill>
                </a:uFill>
                <a:latin typeface="Helvetica" pitchFamily="2" charset="0"/>
                <a:cs typeface="+mn-cs"/>
              </a:rPr>
              <a:t>Děkujeme </a:t>
            </a:r>
            <a:br>
              <a:rPr lang="cs-CZ" sz="5400" b="1" kern="0" spc="-1">
                <a:uFill>
                  <a:solidFill>
                    <a:srgbClr val="FFFFFF"/>
                  </a:solidFill>
                </a:uFill>
                <a:latin typeface="Helvetica" pitchFamily="2" charset="0"/>
                <a:cs typeface="+mn-cs"/>
              </a:rPr>
            </a:br>
            <a:r>
              <a:rPr lang="cs-CZ" sz="5400" b="1" kern="0" spc="-1">
                <a:uFill>
                  <a:solidFill>
                    <a:srgbClr val="FFFFFF"/>
                  </a:solidFill>
                </a:uFill>
                <a:latin typeface="Helvetica" pitchFamily="2" charset="0"/>
                <a:cs typeface="+mn-cs"/>
              </a:rPr>
              <a:t>za pozornost!</a:t>
            </a:r>
          </a:p>
        </p:txBody>
      </p:sp>
    </p:spTree>
    <p:extLst>
      <p:ext uri="{BB962C8B-B14F-4D97-AF65-F5344CB8AC3E}">
        <p14:creationId xmlns:p14="http://schemas.microsoft.com/office/powerpoint/2010/main" val="392990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429DF-8275-2450-4F34-8178036AD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8CD5C6B1-8143-6118-5357-EE7AF124A480}"/>
              </a:ext>
            </a:extLst>
          </p:cNvPr>
          <p:cNvSpPr/>
          <p:nvPr/>
        </p:nvSpPr>
        <p:spPr>
          <a:xfrm>
            <a:off x="731837" y="579617"/>
            <a:ext cx="10416454" cy="173870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r"/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Dávka státní sociální pomoci </a:t>
            </a:r>
          </a:p>
          <a:p>
            <a:pPr algn="r"/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účinnost 1. října 2025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1E9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cs-CZ" dirty="0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D16B2F42-4CDA-95CB-8B37-F807626E9BCC}"/>
              </a:ext>
            </a:extLst>
          </p:cNvPr>
          <p:cNvSpPr/>
          <p:nvPr/>
        </p:nvSpPr>
        <p:spPr>
          <a:xfrm>
            <a:off x="731837" y="5664131"/>
            <a:ext cx="10066042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>
              <a:lnSpc>
                <a:spcPct val="100000"/>
              </a:lnSpc>
              <a:spcBef>
                <a:spcPts val="1199"/>
              </a:spcBef>
            </a:pPr>
            <a:endParaRPr lang="cs-CZ" sz="1400" strike="noStrike" spc="-1" dirty="0"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00BE5A3-E828-9EBD-EA20-2553D9085D8B}"/>
              </a:ext>
            </a:extLst>
          </p:cNvPr>
          <p:cNvSpPr txBox="1"/>
          <p:nvPr/>
        </p:nvSpPr>
        <p:spPr>
          <a:xfrm>
            <a:off x="731837" y="3872567"/>
            <a:ext cx="968894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800" b="1" dirty="0">
              <a:solidFill>
                <a:srgbClr val="001E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001E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Zákon č. 151/2025 Sb., o dávce státní sociální pomoci</a:t>
            </a:r>
          </a:p>
          <a:p>
            <a:endParaRPr lang="cs-CZ" sz="2400" b="1" dirty="0">
              <a:solidFill>
                <a:srgbClr val="001E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001E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Zákon č. 152/2025 Sb., kterým se mění některé zákony v souvislosti s přijetím zákona o dávce státní sociální pomoci</a:t>
            </a:r>
            <a:endParaRPr lang="cs-CZ" sz="2400" dirty="0">
              <a:solidFill>
                <a:srgbClr val="001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/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25" indent="0"/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25" indent="0"/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25" indent="0"/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5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2AAEB-24BE-B8FF-90EC-EABF90351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847D64A-D489-9199-0DE9-31BAFAEC1ACD}"/>
              </a:ext>
            </a:extLst>
          </p:cNvPr>
          <p:cNvSpPr/>
          <p:nvPr/>
        </p:nvSpPr>
        <p:spPr>
          <a:xfrm>
            <a:off x="991362" y="459122"/>
            <a:ext cx="10490346" cy="173870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r"/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Dávka státní sociální pomoci</a:t>
            </a:r>
          </a:p>
          <a:p>
            <a:pPr algn="r"/>
            <a:endParaRPr lang="cs-CZ" dirty="0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97171D8B-FA31-945D-0822-DB0C41E873E2}"/>
              </a:ext>
            </a:extLst>
          </p:cNvPr>
          <p:cNvSpPr/>
          <p:nvPr/>
        </p:nvSpPr>
        <p:spPr>
          <a:xfrm>
            <a:off x="731837" y="5664131"/>
            <a:ext cx="10066042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>
              <a:lnSpc>
                <a:spcPct val="100000"/>
              </a:lnSpc>
              <a:spcBef>
                <a:spcPts val="1199"/>
              </a:spcBef>
            </a:pPr>
            <a:endParaRPr lang="cs-CZ" sz="1400" strike="noStrike" spc="-1" dirty="0"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130FCA8-53FF-9A83-F293-37BAA80912BF}"/>
              </a:ext>
            </a:extLst>
          </p:cNvPr>
          <p:cNvSpPr txBox="1"/>
          <p:nvPr/>
        </p:nvSpPr>
        <p:spPr>
          <a:xfrm>
            <a:off x="655783" y="1030620"/>
            <a:ext cx="1049034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5" indent="0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Nový systém dávky státní sociální pomoci, tzv.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superdávky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975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zjednoduší současné čtyři řízení u dávek a spojí přídavek na dítě, příspěvek na bydlení, příspěvek na živobytí a doplatek na bydlení, na jedinou žádost,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2C2E663-1EBC-F4A5-2A41-2173F102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67" y="2011851"/>
            <a:ext cx="8945312" cy="40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5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34488-A1D0-C871-60FF-CDDAA90BF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4282135-2ED7-37F0-8990-0A7D4AD49BCC}"/>
              </a:ext>
            </a:extLst>
          </p:cNvPr>
          <p:cNvSpPr txBox="1"/>
          <p:nvPr/>
        </p:nvSpPr>
        <p:spPr>
          <a:xfrm>
            <a:off x="688357" y="423208"/>
            <a:ext cx="1086514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cs-CZ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dopisy klientům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1B14047-2E52-CC20-CC4C-AF46E794F18E}"/>
              </a:ext>
            </a:extLst>
          </p:cNvPr>
          <p:cNvSpPr/>
          <p:nvPr/>
        </p:nvSpPr>
        <p:spPr>
          <a:xfrm>
            <a:off x="2337449" y="1855889"/>
            <a:ext cx="3116708" cy="604176"/>
          </a:xfrm>
          <a:prstGeom prst="rect">
            <a:avLst/>
          </a:prstGeom>
          <a:noFill/>
          <a:ln>
            <a:solidFill>
              <a:srgbClr val="1500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31.8.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869ABAE-251C-DFC8-196E-226DDBBE8317}"/>
              </a:ext>
            </a:extLst>
          </p:cNvPr>
          <p:cNvSpPr/>
          <p:nvPr/>
        </p:nvSpPr>
        <p:spPr>
          <a:xfrm>
            <a:off x="805558" y="3059753"/>
            <a:ext cx="1531891" cy="590052"/>
          </a:xfrm>
          <a:prstGeom prst="rect">
            <a:avLst/>
          </a:prstGeom>
          <a:solidFill>
            <a:srgbClr val="0F0888"/>
          </a:solidFill>
          <a:ln>
            <a:solidFill>
              <a:srgbClr val="2311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13. 10.</a:t>
            </a:r>
            <a:endParaRPr lang="cs-CZ" b="1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4EC0EB9-9CBA-AE9E-45AD-9BDE95499C73}"/>
              </a:ext>
            </a:extLst>
          </p:cNvPr>
          <p:cNvSpPr/>
          <p:nvPr/>
        </p:nvSpPr>
        <p:spPr>
          <a:xfrm>
            <a:off x="805559" y="2477905"/>
            <a:ext cx="1531891" cy="547324"/>
          </a:xfrm>
          <a:prstGeom prst="rect">
            <a:avLst/>
          </a:prstGeom>
          <a:solidFill>
            <a:srgbClr val="0F0888"/>
          </a:solidFill>
          <a:ln>
            <a:solidFill>
              <a:srgbClr val="2311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12. 9.</a:t>
            </a:r>
            <a:endParaRPr lang="cs-CZ" b="1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D38D592B-B81F-5E0B-FC1E-41566C0468D0}"/>
              </a:ext>
            </a:extLst>
          </p:cNvPr>
          <p:cNvSpPr/>
          <p:nvPr/>
        </p:nvSpPr>
        <p:spPr>
          <a:xfrm>
            <a:off x="780588" y="1354820"/>
            <a:ext cx="4751768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358775" indent="-357505">
              <a:spcBef>
                <a:spcPts val="1199"/>
              </a:spcBef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ROZESÍLÁNÍ DOPISŮ VE 3 VLNÁCH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C6C9D33-E9AC-F2A3-5984-1D047CC2DB7B}"/>
              </a:ext>
            </a:extLst>
          </p:cNvPr>
          <p:cNvSpPr/>
          <p:nvPr/>
        </p:nvSpPr>
        <p:spPr>
          <a:xfrm>
            <a:off x="805560" y="1858583"/>
            <a:ext cx="1531892" cy="587245"/>
          </a:xfrm>
          <a:prstGeom prst="rect">
            <a:avLst/>
          </a:prstGeom>
          <a:solidFill>
            <a:srgbClr val="0F0888"/>
          </a:solidFill>
          <a:ln>
            <a:solidFill>
              <a:srgbClr val="23118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8. 9.</a:t>
            </a:r>
            <a:endParaRPr lang="cs-CZ" b="1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ADB21CF7-9CEC-3090-82BA-14E3B233CB94}"/>
              </a:ext>
            </a:extLst>
          </p:cNvPr>
          <p:cNvSpPr/>
          <p:nvPr/>
        </p:nvSpPr>
        <p:spPr>
          <a:xfrm>
            <a:off x="827337" y="2461587"/>
            <a:ext cx="656505" cy="3778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12700" indent="-10795" algn="ctr">
              <a:spcBef>
                <a:spcPts val="1199"/>
              </a:spcBef>
            </a:pPr>
            <a:endParaRPr lang="cs-CZ" sz="3200" b="1" strike="noStrike">
              <a:solidFill>
                <a:schemeClr val="bg1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2" name="CustomShape 2">
            <a:extLst>
              <a:ext uri="{FF2B5EF4-FFF2-40B4-BE49-F238E27FC236}">
                <a16:creationId xmlns:a16="http://schemas.microsoft.com/office/drawing/2014/main" id="{DE473387-C1ED-758D-DEFE-BC3D502DC6C5}"/>
              </a:ext>
            </a:extLst>
          </p:cNvPr>
          <p:cNvSpPr/>
          <p:nvPr/>
        </p:nvSpPr>
        <p:spPr>
          <a:xfrm>
            <a:off x="791730" y="3066824"/>
            <a:ext cx="656505" cy="3778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12700" indent="-10795" algn="ctr">
              <a:lnSpc>
                <a:spcPct val="100000"/>
              </a:lnSpc>
              <a:spcBef>
                <a:spcPts val="1199"/>
              </a:spcBef>
            </a:pPr>
            <a:endParaRPr lang="cs-CZ" sz="3200" b="1" strike="noStrike">
              <a:solidFill>
                <a:schemeClr val="bg1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46FBB643-8E8B-9BA1-9557-BBBF4FC24FC1}"/>
              </a:ext>
            </a:extLst>
          </p:cNvPr>
          <p:cNvSpPr/>
          <p:nvPr/>
        </p:nvSpPr>
        <p:spPr>
          <a:xfrm>
            <a:off x="920427" y="3154728"/>
            <a:ext cx="656505" cy="3778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 algn="ctr">
              <a:lnSpc>
                <a:spcPct val="100000"/>
              </a:lnSpc>
              <a:spcBef>
                <a:spcPts val="1199"/>
              </a:spcBef>
            </a:pPr>
            <a:endParaRPr lang="cs-CZ" sz="3200" b="1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6" name="CustomShape 2">
            <a:extLst>
              <a:ext uri="{FF2B5EF4-FFF2-40B4-BE49-F238E27FC236}">
                <a16:creationId xmlns:a16="http://schemas.microsoft.com/office/drawing/2014/main" id="{FACFA9B6-421F-060E-7476-E7C3C3226E5D}"/>
              </a:ext>
            </a:extLst>
          </p:cNvPr>
          <p:cNvSpPr/>
          <p:nvPr/>
        </p:nvSpPr>
        <p:spPr>
          <a:xfrm>
            <a:off x="2307284" y="1904005"/>
            <a:ext cx="4572357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358775" indent="-357505">
              <a:spcBef>
                <a:spcPts val="1199"/>
              </a:spcBef>
            </a:pPr>
            <a:r>
              <a:rPr lang="cs-CZ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Klienti s nárokem k 15. 8. </a:t>
            </a:r>
            <a:endParaRPr lang="cs-CZ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8" name="CustomShape 2">
            <a:extLst>
              <a:ext uri="{FF2B5EF4-FFF2-40B4-BE49-F238E27FC236}">
                <a16:creationId xmlns:a16="http://schemas.microsoft.com/office/drawing/2014/main" id="{34A61BD0-7757-5EB8-A161-C679F6B12A3F}"/>
              </a:ext>
            </a:extLst>
          </p:cNvPr>
          <p:cNvSpPr/>
          <p:nvPr/>
        </p:nvSpPr>
        <p:spPr>
          <a:xfrm>
            <a:off x="2307284" y="2147396"/>
            <a:ext cx="4717224" cy="38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12700" indent="-10795">
              <a:spcBef>
                <a:spcPts val="1199"/>
              </a:spcBef>
            </a:pP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všechny segmenty (ČP + </a:t>
            </a:r>
            <a:r>
              <a:rPr lang="cs-CZ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datovka</a:t>
            </a: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1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stomShape 2">
            <a:extLst>
              <a:ext uri="{FF2B5EF4-FFF2-40B4-BE49-F238E27FC236}">
                <a16:creationId xmlns:a16="http://schemas.microsoft.com/office/drawing/2014/main" id="{D75670D3-1CEC-FEF8-36B2-930984ECB2C9}"/>
              </a:ext>
            </a:extLst>
          </p:cNvPr>
          <p:cNvSpPr/>
          <p:nvPr/>
        </p:nvSpPr>
        <p:spPr>
          <a:xfrm>
            <a:off x="2322836" y="2458861"/>
            <a:ext cx="3262777" cy="51215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358775" indent="-357505">
              <a:spcBef>
                <a:spcPts val="1199"/>
              </a:spcBef>
            </a:pPr>
            <a:r>
              <a:rPr lang="cs-CZ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Klienti s nárokem k </a:t>
            </a:r>
            <a:r>
              <a:rPr lang="cs-CZ" sz="1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31. 8</a:t>
            </a:r>
            <a:r>
              <a:rPr lang="cs-CZ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.</a:t>
            </a: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stomShape 2">
            <a:extLst>
              <a:ext uri="{FF2B5EF4-FFF2-40B4-BE49-F238E27FC236}">
                <a16:creationId xmlns:a16="http://schemas.microsoft.com/office/drawing/2014/main" id="{40D5E71F-6D0C-DB41-BD48-2040D2A88D2D}"/>
              </a:ext>
            </a:extLst>
          </p:cNvPr>
          <p:cNvSpPr/>
          <p:nvPr/>
        </p:nvSpPr>
        <p:spPr>
          <a:xfrm>
            <a:off x="2328649" y="2733770"/>
            <a:ext cx="3412179" cy="2968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12700" indent="-10795">
              <a:lnSpc>
                <a:spcPct val="100000"/>
              </a:lnSpc>
              <a:spcBef>
                <a:spcPts val="1199"/>
              </a:spcBef>
            </a:pPr>
            <a:r>
              <a:rPr lang="cs-CZ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nově</a:t>
            </a:r>
            <a:r>
              <a:rPr lang="cs-CZ" sz="11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přiznané + doplněné - všechny segmenty </a:t>
            </a:r>
            <a:endParaRPr lang="cs-CZ" sz="11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34" name="CustomShape 2">
            <a:extLst>
              <a:ext uri="{FF2B5EF4-FFF2-40B4-BE49-F238E27FC236}">
                <a16:creationId xmlns:a16="http://schemas.microsoft.com/office/drawing/2014/main" id="{177872B3-6CA6-5DCC-19CB-759199DBC6A3}"/>
              </a:ext>
            </a:extLst>
          </p:cNvPr>
          <p:cNvSpPr/>
          <p:nvPr/>
        </p:nvSpPr>
        <p:spPr>
          <a:xfrm>
            <a:off x="2335770" y="3084161"/>
            <a:ext cx="3270498" cy="51215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358775" indent="-357505">
              <a:spcBef>
                <a:spcPts val="1199"/>
              </a:spcBef>
            </a:pPr>
            <a:r>
              <a:rPr lang="cs-CZ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Klienti s nárokem </a:t>
            </a:r>
            <a:r>
              <a:rPr lang="cs-CZ" sz="1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k</a:t>
            </a:r>
            <a:r>
              <a:rPr lang="cs-CZ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cs-CZ" sz="1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30. 9</a:t>
            </a:r>
            <a:r>
              <a:rPr lang="cs-CZ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DB28AB3A-DE72-32B5-4083-2F2BB7420EFD}"/>
              </a:ext>
            </a:extLst>
          </p:cNvPr>
          <p:cNvSpPr/>
          <p:nvPr/>
        </p:nvSpPr>
        <p:spPr>
          <a:xfrm>
            <a:off x="2337446" y="2473346"/>
            <a:ext cx="3123831" cy="547209"/>
          </a:xfrm>
          <a:prstGeom prst="rect">
            <a:avLst/>
          </a:prstGeom>
          <a:noFill/>
          <a:ln>
            <a:solidFill>
              <a:srgbClr val="1500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AA40FD68-DA14-FE58-515A-F4D5860285F1}"/>
              </a:ext>
            </a:extLst>
          </p:cNvPr>
          <p:cNvSpPr/>
          <p:nvPr/>
        </p:nvSpPr>
        <p:spPr>
          <a:xfrm>
            <a:off x="2337446" y="3058936"/>
            <a:ext cx="3123831" cy="597057"/>
          </a:xfrm>
          <a:prstGeom prst="rect">
            <a:avLst/>
          </a:prstGeom>
          <a:noFill/>
          <a:ln>
            <a:solidFill>
              <a:srgbClr val="1500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</p:txBody>
      </p:sp>
      <p:sp>
        <p:nvSpPr>
          <p:cNvPr id="46" name="CustomShape 2">
            <a:extLst>
              <a:ext uri="{FF2B5EF4-FFF2-40B4-BE49-F238E27FC236}">
                <a16:creationId xmlns:a16="http://schemas.microsoft.com/office/drawing/2014/main" id="{1850B710-C3D4-D179-C784-233149E47E36}"/>
              </a:ext>
            </a:extLst>
          </p:cNvPr>
          <p:cNvSpPr/>
          <p:nvPr/>
        </p:nvSpPr>
        <p:spPr>
          <a:xfrm>
            <a:off x="2336824" y="3314291"/>
            <a:ext cx="3917805" cy="2825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12700" indent="-10795">
              <a:lnSpc>
                <a:spcPct val="100000"/>
              </a:lnSpc>
              <a:spcBef>
                <a:spcPts val="1199"/>
              </a:spcBef>
            </a:pPr>
            <a:r>
              <a:rPr lang="cs-CZ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nově</a:t>
            </a:r>
            <a:r>
              <a:rPr lang="cs-CZ" sz="11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přiznané za září – všechny segmenty</a:t>
            </a:r>
            <a:endParaRPr lang="cs-CZ" sz="11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E6035228-6102-C99F-ACE2-6AC011CF62CE}"/>
              </a:ext>
            </a:extLst>
          </p:cNvPr>
          <p:cNvSpPr/>
          <p:nvPr/>
        </p:nvSpPr>
        <p:spPr>
          <a:xfrm>
            <a:off x="791729" y="1856259"/>
            <a:ext cx="656505" cy="3778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12700" indent="-10795" algn="ctr">
              <a:lnSpc>
                <a:spcPct val="100000"/>
              </a:lnSpc>
              <a:spcBef>
                <a:spcPts val="1199"/>
              </a:spcBef>
            </a:pPr>
            <a:endParaRPr lang="cs-CZ" sz="3200" b="1" strike="noStrike">
              <a:solidFill>
                <a:schemeClr val="bg1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pic>
        <p:nvPicPr>
          <p:cNvPr id="77" name="Obrázek 76" descr="Obsah obrázku text, snímek obrazovky, Písmo, dokument&#10;&#10;Obsah generovaný pomocí AI může být nesprávný.">
            <a:extLst>
              <a:ext uri="{FF2B5EF4-FFF2-40B4-BE49-F238E27FC236}">
                <a16:creationId xmlns:a16="http://schemas.microsoft.com/office/drawing/2014/main" id="{E97848CE-41B5-9702-4160-8FA1F3E7EB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" t="584" r="33762" b="1047"/>
          <a:stretch>
            <a:fillRect/>
          </a:stretch>
        </p:blipFill>
        <p:spPr>
          <a:xfrm>
            <a:off x="5690659" y="1495349"/>
            <a:ext cx="5862840" cy="40111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9" name="Grafický objekt 78" descr="Odznak 1 se souvislou výplní">
            <a:extLst>
              <a:ext uri="{FF2B5EF4-FFF2-40B4-BE49-F238E27FC236}">
                <a16:creationId xmlns:a16="http://schemas.microsoft.com/office/drawing/2014/main" id="{09EF7630-F000-ED5A-7CDB-C6003F6FE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467" y="1859350"/>
            <a:ext cx="557314" cy="592472"/>
          </a:xfrm>
          <a:prstGeom prst="rect">
            <a:avLst/>
          </a:prstGeom>
        </p:spPr>
      </p:pic>
      <p:pic>
        <p:nvPicPr>
          <p:cNvPr id="81" name="Grafický objekt 80" descr="Odznak se souvislou výplní">
            <a:extLst>
              <a:ext uri="{FF2B5EF4-FFF2-40B4-BE49-F238E27FC236}">
                <a16:creationId xmlns:a16="http://schemas.microsoft.com/office/drawing/2014/main" id="{DCD174A6-25F7-C017-F43F-FF43A0344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686" y="2456916"/>
            <a:ext cx="563770" cy="593294"/>
          </a:xfrm>
          <a:prstGeom prst="rect">
            <a:avLst/>
          </a:prstGeom>
        </p:spPr>
      </p:pic>
      <p:pic>
        <p:nvPicPr>
          <p:cNvPr id="83" name="Grafický objekt 82" descr="Odznak 3 se souvislou výplní">
            <a:extLst>
              <a:ext uri="{FF2B5EF4-FFF2-40B4-BE49-F238E27FC236}">
                <a16:creationId xmlns:a16="http://schemas.microsoft.com/office/drawing/2014/main" id="{B7A1EA27-B5AA-53D6-6F9B-87C7203331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389" y="3046360"/>
            <a:ext cx="561340" cy="589826"/>
          </a:xfrm>
          <a:prstGeom prst="rect">
            <a:avLst/>
          </a:prstGeom>
        </p:spPr>
      </p:pic>
      <p:sp>
        <p:nvSpPr>
          <p:cNvPr id="85" name="TextovéPole 84">
            <a:extLst>
              <a:ext uri="{FF2B5EF4-FFF2-40B4-BE49-F238E27FC236}">
                <a16:creationId xmlns:a16="http://schemas.microsoft.com/office/drawing/2014/main" id="{F97D3320-C379-39CB-A2C7-D8E53B485857}"/>
              </a:ext>
            </a:extLst>
          </p:cNvPr>
          <p:cNvSpPr txBox="1"/>
          <p:nvPr/>
        </p:nvSpPr>
        <p:spPr>
          <a:xfrm>
            <a:off x="789361" y="5219075"/>
            <a:ext cx="462573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cs-CZ" sz="1400" dirty="0">
                <a:solidFill>
                  <a:srgbClr val="24242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Dopisy budou personalizované, </a:t>
            </a:r>
          </a:p>
          <a:p>
            <a:pPr marL="171450" indent="-171450">
              <a:buFont typeface="Arial"/>
              <a:buChar char="•"/>
            </a:pPr>
            <a:r>
              <a:rPr lang="cs-CZ" sz="1400" dirty="0">
                <a:solidFill>
                  <a:srgbClr val="24242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Odesílání do datové schránky nebo přes hybridní poštu - obyčejný dopis. </a:t>
            </a:r>
          </a:p>
          <a:p>
            <a:endParaRPr lang="cs-CZ" sz="1400" dirty="0">
              <a:solidFill>
                <a:srgbClr val="242424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6" name="CustomShape 2">
            <a:extLst>
              <a:ext uri="{FF2B5EF4-FFF2-40B4-BE49-F238E27FC236}">
                <a16:creationId xmlns:a16="http://schemas.microsoft.com/office/drawing/2014/main" id="{F008E98A-63F8-D5FD-E9F8-159AA2F26DDA}"/>
              </a:ext>
            </a:extLst>
          </p:cNvPr>
          <p:cNvSpPr/>
          <p:nvPr/>
        </p:nvSpPr>
        <p:spPr>
          <a:xfrm>
            <a:off x="788308" y="4729219"/>
            <a:ext cx="4751768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358775" indent="-357505">
              <a:spcBef>
                <a:spcPts val="1199"/>
              </a:spcBef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INFORMACE</a:t>
            </a:r>
          </a:p>
        </p:txBody>
      </p:sp>
    </p:spTree>
    <p:extLst>
      <p:ext uri="{BB962C8B-B14F-4D97-AF65-F5344CB8AC3E}">
        <p14:creationId xmlns:p14="http://schemas.microsoft.com/office/powerpoint/2010/main" val="77345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9BBD6-8F35-08DB-0E5D-B5AED9432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D520FE6-1D36-D18F-8248-EA5CE99476B4}"/>
              </a:ext>
            </a:extLst>
          </p:cNvPr>
          <p:cNvSpPr txBox="1"/>
          <p:nvPr/>
        </p:nvSpPr>
        <p:spPr>
          <a:xfrm>
            <a:off x="670663" y="401456"/>
            <a:ext cx="107493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cs-CZ" sz="28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dopisy klientům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877AF5D-D4AC-009B-6506-C874835F53B1}"/>
              </a:ext>
            </a:extLst>
          </p:cNvPr>
          <p:cNvSpPr txBox="1"/>
          <p:nvPr/>
        </p:nvSpPr>
        <p:spPr>
          <a:xfrm>
            <a:off x="684454" y="2928903"/>
            <a:ext cx="1006643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b="1">
                <a:solidFill>
                  <a:srgbClr val="000000"/>
                </a:solidFill>
                <a:latin typeface="Arial"/>
                <a:cs typeface="Arial"/>
              </a:rPr>
              <a:t>SEGMENTY A KLÍČOVÉ INFORMACE</a:t>
            </a:r>
            <a:endParaRPr lang="cs-CZ" sz="1800" b="1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7" name="CustomShape 2">
            <a:extLst>
              <a:ext uri="{FF2B5EF4-FFF2-40B4-BE49-F238E27FC236}">
                <a16:creationId xmlns:a16="http://schemas.microsoft.com/office/drawing/2014/main" id="{9D72BAE2-4CCC-0C2E-4B58-D3D9010FBB40}"/>
              </a:ext>
            </a:extLst>
          </p:cNvPr>
          <p:cNvSpPr/>
          <p:nvPr/>
        </p:nvSpPr>
        <p:spPr>
          <a:xfrm>
            <a:off x="670663" y="3914934"/>
            <a:ext cx="656505" cy="3778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 algn="ctr">
              <a:lnSpc>
                <a:spcPct val="100000"/>
              </a:lnSpc>
              <a:spcBef>
                <a:spcPts val="1199"/>
              </a:spcBef>
            </a:pPr>
            <a:r>
              <a:rPr lang="cs-CZ" sz="3200" b="1" i="0">
                <a:solidFill>
                  <a:schemeClr val="bg1"/>
                </a:solidFill>
                <a:effectLst/>
                <a:latin typeface="Helvetica" pitchFamily="2" charset="0"/>
              </a:rPr>
              <a:t>1</a:t>
            </a:r>
            <a:endParaRPr lang="cs-CZ" sz="3200" b="1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F806369B-578E-46B2-F817-6597E1113F13}"/>
              </a:ext>
            </a:extLst>
          </p:cNvPr>
          <p:cNvCxnSpPr>
            <a:cxnSpLocks/>
          </p:cNvCxnSpPr>
          <p:nvPr/>
        </p:nvCxnSpPr>
        <p:spPr>
          <a:xfrm>
            <a:off x="1400613" y="3912247"/>
            <a:ext cx="0" cy="5693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Obrázek 52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9912DEAD-BF1A-27D9-9867-5CF6A2605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80" y="5311744"/>
            <a:ext cx="2227871" cy="706809"/>
          </a:xfrm>
          <a:prstGeom prst="rect">
            <a:avLst/>
          </a:prstGeom>
        </p:spPr>
      </p:pic>
      <p:pic>
        <p:nvPicPr>
          <p:cNvPr id="54" name="Obrázek 53" descr="Obsah obrázku text, snímek obrazovky, Písmo, řada/pruh&#10;&#10;Obsah generovaný pomocí AI může být nesprávný.">
            <a:extLst>
              <a:ext uri="{FF2B5EF4-FFF2-40B4-BE49-F238E27FC236}">
                <a16:creationId xmlns:a16="http://schemas.microsoft.com/office/drawing/2014/main" id="{D6A490B8-3880-B8AF-1E4A-D7745EED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017" y="3827890"/>
            <a:ext cx="2042625" cy="711973"/>
          </a:xfrm>
          <a:prstGeom prst="rect">
            <a:avLst/>
          </a:prstGeom>
        </p:spPr>
      </p:pic>
      <p:pic>
        <p:nvPicPr>
          <p:cNvPr id="55" name="Obrázek 54" descr="Obsah obrázku text, snímek obrazovky, Písmo, řada/pruh&#10;&#10;Obsah generovaný pomocí AI může být nesprávný.">
            <a:extLst>
              <a:ext uri="{FF2B5EF4-FFF2-40B4-BE49-F238E27FC236}">
                <a16:creationId xmlns:a16="http://schemas.microsoft.com/office/drawing/2014/main" id="{99F85CD7-FA2B-0B32-A873-03DB2BFEB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476" y="5311789"/>
            <a:ext cx="2291966" cy="706720"/>
          </a:xfrm>
          <a:prstGeom prst="rect">
            <a:avLst/>
          </a:prstGeom>
        </p:spPr>
      </p:pic>
      <p:pic>
        <p:nvPicPr>
          <p:cNvPr id="56" name="Obrázek 55" descr="Obsah obrázku text, Písmo, bílé, snímek obrazovky&#10;&#10;Obsah generovaný pomocí AI může být nesprávný.">
            <a:extLst>
              <a:ext uri="{FF2B5EF4-FFF2-40B4-BE49-F238E27FC236}">
                <a16:creationId xmlns:a16="http://schemas.microsoft.com/office/drawing/2014/main" id="{107ADC5F-3BEA-3EF8-3FDA-014D18C3B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51" y="3677053"/>
            <a:ext cx="2042267" cy="365600"/>
          </a:xfrm>
          <a:prstGeom prst="rect">
            <a:avLst/>
          </a:prstGeom>
        </p:spPr>
      </p:pic>
      <p:pic>
        <p:nvPicPr>
          <p:cNvPr id="57" name="Obrázek 56" descr="Obsah obrázku text, Písmo, snímek obrazovky, Elektricky modrá&#10;&#10;Obsah generovaný pomocí AI může být nesprávný.">
            <a:extLst>
              <a:ext uri="{FF2B5EF4-FFF2-40B4-BE49-F238E27FC236}">
                <a16:creationId xmlns:a16="http://schemas.microsoft.com/office/drawing/2014/main" id="{2ACFAD3A-2E8A-6039-6EF0-B5C78E35AB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87" t="10448" r="-264" b="-1493"/>
          <a:stretch>
            <a:fillRect/>
          </a:stretch>
        </p:blipFill>
        <p:spPr>
          <a:xfrm>
            <a:off x="812476" y="4173284"/>
            <a:ext cx="2046221" cy="440734"/>
          </a:xfrm>
          <a:prstGeom prst="rect">
            <a:avLst/>
          </a:prstGeom>
        </p:spPr>
      </p:pic>
      <p:pic>
        <p:nvPicPr>
          <p:cNvPr id="58" name="Obrázek 57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6F333326-57DB-6A3C-92E2-D653529E2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496" y="3778266"/>
            <a:ext cx="2184875" cy="711527"/>
          </a:xfrm>
          <a:prstGeom prst="rect">
            <a:avLst/>
          </a:prstGeom>
        </p:spPr>
      </p:pic>
      <p:sp>
        <p:nvSpPr>
          <p:cNvPr id="60" name="TextovéPole 59">
            <a:extLst>
              <a:ext uri="{FF2B5EF4-FFF2-40B4-BE49-F238E27FC236}">
                <a16:creationId xmlns:a16="http://schemas.microsoft.com/office/drawing/2014/main" id="{44C31029-5457-9AD4-360F-0E925EA26CAD}"/>
              </a:ext>
            </a:extLst>
          </p:cNvPr>
          <p:cNvSpPr txBox="1"/>
          <p:nvPr/>
        </p:nvSpPr>
        <p:spPr>
          <a:xfrm>
            <a:off x="812457" y="3371500"/>
            <a:ext cx="20415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Calibri"/>
              </a:rPr>
              <a:t>S1 </a:t>
            </a:r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Arial"/>
              </a:rPr>
              <a:t>| </a:t>
            </a:r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Calibri"/>
              </a:rPr>
              <a:t>Jenda</a:t>
            </a:r>
            <a:endParaRPr lang="cs-CZ" sz="1100" b="1" dirty="0">
              <a:solidFill>
                <a:srgbClr val="23118E"/>
              </a:solidFill>
              <a:latin typeface="Arial"/>
              <a:cs typeface="Arial"/>
            </a:endParaRP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5BCAAB04-142D-F51B-1C24-5FD1D2F3B019}"/>
              </a:ext>
            </a:extLst>
          </p:cNvPr>
          <p:cNvSpPr txBox="1"/>
          <p:nvPr/>
        </p:nvSpPr>
        <p:spPr>
          <a:xfrm>
            <a:off x="2906176" y="3385742"/>
            <a:ext cx="19418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Calibri"/>
              </a:rPr>
              <a:t>S2 </a:t>
            </a:r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Arial"/>
              </a:rPr>
              <a:t>| </a:t>
            </a:r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Calibri"/>
              </a:rPr>
              <a:t>Online rezervace</a:t>
            </a:r>
            <a:endParaRPr lang="cs-CZ" dirty="0"/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00AB5C59-4619-E452-0928-AE2FEBC0D692}"/>
              </a:ext>
            </a:extLst>
          </p:cNvPr>
          <p:cNvSpPr txBox="1"/>
          <p:nvPr/>
        </p:nvSpPr>
        <p:spPr>
          <a:xfrm>
            <a:off x="5220663" y="3371497"/>
            <a:ext cx="19418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Calibri"/>
              </a:rPr>
              <a:t>S3 </a:t>
            </a:r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Arial"/>
              </a:rPr>
              <a:t>| </a:t>
            </a:r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Calibri"/>
              </a:rPr>
              <a:t>Linka pro objednání</a:t>
            </a:r>
            <a:endParaRPr lang="cs-CZ" dirty="0"/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33A22928-5052-0AFE-12CE-1A0DBCCEB1FF}"/>
              </a:ext>
            </a:extLst>
          </p:cNvPr>
          <p:cNvSpPr txBox="1"/>
          <p:nvPr/>
        </p:nvSpPr>
        <p:spPr>
          <a:xfrm>
            <a:off x="805334" y="4788675"/>
            <a:ext cx="19418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Calibri"/>
              </a:rPr>
              <a:t>S4 </a:t>
            </a:r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Arial"/>
              </a:rPr>
              <a:t>| </a:t>
            </a:r>
            <a:r>
              <a:rPr lang="cs-CZ" sz="1100" b="1" dirty="0">
                <a:solidFill>
                  <a:srgbClr val="23118E"/>
                </a:solidFill>
                <a:latin typeface="Arial"/>
                <a:ea typeface="Calibri"/>
                <a:cs typeface="Calibri"/>
              </a:rPr>
              <a:t>HN - schůzka</a:t>
            </a:r>
            <a:r>
              <a:rPr lang="cs-CZ" sz="1100" dirty="0">
                <a:latin typeface="Arial"/>
                <a:ea typeface="Calibri"/>
                <a:cs typeface="Calibri"/>
              </a:rPr>
              <a:t> </a:t>
            </a:r>
            <a:endParaRPr lang="cs-CZ"/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59C54956-F675-7D20-55D4-DD26231D11FA}"/>
              </a:ext>
            </a:extLst>
          </p:cNvPr>
          <p:cNvSpPr txBox="1"/>
          <p:nvPr/>
        </p:nvSpPr>
        <p:spPr>
          <a:xfrm>
            <a:off x="805333" y="5002320"/>
            <a:ext cx="19418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>
                <a:latin typeface="Arial"/>
                <a:ea typeface="Calibri"/>
                <a:cs typeface="Calibri"/>
              </a:rPr>
              <a:t>a, </a:t>
            </a:r>
            <a:r>
              <a:rPr lang="cs-CZ" sz="800">
                <a:latin typeface="Arial"/>
                <a:ea typeface="Calibri"/>
                <a:cs typeface="Calibri"/>
              </a:rPr>
              <a:t>(termín)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D4D6CC54-F964-A2ED-8E24-D24D83B1E719}"/>
              </a:ext>
            </a:extLst>
          </p:cNvPr>
          <p:cNvSpPr txBox="1"/>
          <p:nvPr/>
        </p:nvSpPr>
        <p:spPr>
          <a:xfrm>
            <a:off x="2699652" y="5016562"/>
            <a:ext cx="19418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>
                <a:latin typeface="Arial"/>
                <a:ea typeface="Calibri"/>
                <a:cs typeface="Calibri"/>
              </a:rPr>
              <a:t>b, </a:t>
            </a:r>
            <a:r>
              <a:rPr lang="cs-CZ" sz="800">
                <a:latin typeface="Arial"/>
                <a:ea typeface="Calibri"/>
                <a:cs typeface="Calibri"/>
              </a:rPr>
              <a:t>(nezastižen)</a:t>
            </a:r>
            <a:endParaRPr lang="cs-CZ" sz="800"/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C043EABA-B42F-BA5D-87DD-7081C461ED45}"/>
              </a:ext>
            </a:extLst>
          </p:cNvPr>
          <p:cNvSpPr/>
          <p:nvPr/>
        </p:nvSpPr>
        <p:spPr>
          <a:xfrm>
            <a:off x="813444" y="3386526"/>
            <a:ext cx="2091214" cy="1309204"/>
          </a:xfrm>
          <a:prstGeom prst="rect">
            <a:avLst/>
          </a:prstGeom>
          <a:noFill/>
          <a:ln>
            <a:solidFill>
              <a:srgbClr val="1500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               </a:t>
            </a:r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D7C56018-E590-71F0-76D4-5454BEA36747}"/>
              </a:ext>
            </a:extLst>
          </p:cNvPr>
          <p:cNvSpPr/>
          <p:nvPr/>
        </p:nvSpPr>
        <p:spPr>
          <a:xfrm>
            <a:off x="813443" y="3386525"/>
            <a:ext cx="2091214" cy="269470"/>
          </a:xfrm>
          <a:prstGeom prst="rect">
            <a:avLst/>
          </a:prstGeom>
          <a:noFill/>
          <a:ln>
            <a:solidFill>
              <a:srgbClr val="1500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               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BDB13400-9181-9466-73A4-C7AC09DAD0CF}"/>
              </a:ext>
            </a:extLst>
          </p:cNvPr>
          <p:cNvSpPr/>
          <p:nvPr/>
        </p:nvSpPr>
        <p:spPr>
          <a:xfrm>
            <a:off x="813441" y="4789459"/>
            <a:ext cx="4348728" cy="1323446"/>
          </a:xfrm>
          <a:prstGeom prst="rect">
            <a:avLst/>
          </a:prstGeom>
          <a:noFill/>
          <a:ln>
            <a:solidFill>
              <a:srgbClr val="1500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               </a:t>
            </a:r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C531D608-0A4C-6FE5-DDC0-9255B8639DA1}"/>
              </a:ext>
            </a:extLst>
          </p:cNvPr>
          <p:cNvSpPr/>
          <p:nvPr/>
        </p:nvSpPr>
        <p:spPr>
          <a:xfrm>
            <a:off x="813440" y="4789458"/>
            <a:ext cx="4348728" cy="226742"/>
          </a:xfrm>
          <a:prstGeom prst="rect">
            <a:avLst/>
          </a:prstGeom>
          <a:noFill/>
          <a:ln>
            <a:solidFill>
              <a:srgbClr val="1500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               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D49F4DAD-4F52-7218-0A29-D5C97C8A06BE}"/>
              </a:ext>
            </a:extLst>
          </p:cNvPr>
          <p:cNvSpPr txBox="1"/>
          <p:nvPr/>
        </p:nvSpPr>
        <p:spPr>
          <a:xfrm>
            <a:off x="684455" y="1143097"/>
            <a:ext cx="566534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Arial"/>
                <a:cs typeface="Arial"/>
              </a:rPr>
              <a:t>OBSAH DOPISU</a:t>
            </a:r>
            <a:endParaRPr lang="cs-CZ" sz="1800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ABC342-510C-DC98-9FEB-68153D95C614}"/>
              </a:ext>
            </a:extLst>
          </p:cNvPr>
          <p:cNvSpPr txBox="1"/>
          <p:nvPr/>
        </p:nvSpPr>
        <p:spPr>
          <a:xfrm>
            <a:off x="792816" y="1472586"/>
            <a:ext cx="5229394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115" indent="-285115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Informace o změně systému od 1. října 2025.</a:t>
            </a:r>
            <a:endParaRPr lang="cs-CZ" sz="1400" dirty="0">
              <a:solidFill>
                <a:srgbClr val="242424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 je potřeba udělat a co se kdy stane.</a:t>
            </a:r>
            <a:endParaRPr lang="cs-CZ" sz="1400" dirty="0">
              <a:solidFill>
                <a:srgbClr val="242424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Akcentace možnosti podat online v Klientské zóně Jenda (různě podle segmentů).</a:t>
            </a:r>
            <a:endParaRPr lang="cs-CZ" sz="1400" dirty="0">
              <a:solidFill>
                <a:srgbClr val="242424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 bude potřeba pro podání žádosti a na co se připravit.</a:t>
            </a:r>
            <a:endParaRPr lang="cs-CZ" sz="1400" dirty="0">
              <a:solidFill>
                <a:srgbClr val="242424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Další možnosti objednání podle segmentů.</a:t>
            </a:r>
            <a:endParaRPr lang="cs-CZ" sz="1400" dirty="0">
              <a:solidFill>
                <a:srgbClr val="242424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4371662-FD76-FB20-F49D-C57C61C3CF50}"/>
              </a:ext>
            </a:extLst>
          </p:cNvPr>
          <p:cNvSpPr/>
          <p:nvPr/>
        </p:nvSpPr>
        <p:spPr>
          <a:xfrm>
            <a:off x="2978378" y="3386525"/>
            <a:ext cx="2183793" cy="1309204"/>
          </a:xfrm>
          <a:prstGeom prst="rect">
            <a:avLst/>
          </a:prstGeom>
          <a:noFill/>
          <a:ln>
            <a:solidFill>
              <a:srgbClr val="1500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              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ECD0EFA-EF8D-68C1-E4DC-7358F5708A48}"/>
              </a:ext>
            </a:extLst>
          </p:cNvPr>
          <p:cNvSpPr/>
          <p:nvPr/>
        </p:nvSpPr>
        <p:spPr>
          <a:xfrm>
            <a:off x="2978377" y="3386523"/>
            <a:ext cx="2183793" cy="269470"/>
          </a:xfrm>
          <a:prstGeom prst="rect">
            <a:avLst/>
          </a:prstGeom>
          <a:noFill/>
          <a:ln>
            <a:solidFill>
              <a:srgbClr val="1500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               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7F1176E-35A8-D73A-FDE0-BC673446DFEF}"/>
              </a:ext>
            </a:extLst>
          </p:cNvPr>
          <p:cNvSpPr/>
          <p:nvPr/>
        </p:nvSpPr>
        <p:spPr>
          <a:xfrm>
            <a:off x="5235891" y="3386524"/>
            <a:ext cx="2183793" cy="1309204"/>
          </a:xfrm>
          <a:prstGeom prst="rect">
            <a:avLst/>
          </a:prstGeom>
          <a:noFill/>
          <a:ln>
            <a:solidFill>
              <a:srgbClr val="1500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               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E692D92-9B76-B3B5-508E-55F80DAE7B24}"/>
              </a:ext>
            </a:extLst>
          </p:cNvPr>
          <p:cNvSpPr/>
          <p:nvPr/>
        </p:nvSpPr>
        <p:spPr>
          <a:xfrm>
            <a:off x="5235890" y="3386522"/>
            <a:ext cx="2183793" cy="269470"/>
          </a:xfrm>
          <a:prstGeom prst="rect">
            <a:avLst/>
          </a:prstGeom>
          <a:noFill/>
          <a:ln>
            <a:solidFill>
              <a:srgbClr val="1500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               </a:t>
            </a:r>
          </a:p>
        </p:txBody>
      </p:sp>
      <p:pic>
        <p:nvPicPr>
          <p:cNvPr id="18" name="Obrázek 17" descr="Obsah obrázku text, snímek obrazovky, Písmo, dokument&#10;&#10;Obsah generovaný pomocí AI může být nesprávný.">
            <a:extLst>
              <a:ext uri="{FF2B5EF4-FFF2-40B4-BE49-F238E27FC236}">
                <a16:creationId xmlns:a16="http://schemas.microsoft.com/office/drawing/2014/main" id="{C30F8AE0-0ECB-EA91-8176-17937D9AFDC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38" r="-386" b="-296"/>
          <a:stretch>
            <a:fillRect/>
          </a:stretch>
        </p:blipFill>
        <p:spPr>
          <a:xfrm>
            <a:off x="7962123" y="1459906"/>
            <a:ext cx="3016278" cy="420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4641-AE06-E16D-E2A2-834B89E6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16E465C6-7650-0ED7-01CB-8330B7221E12}"/>
              </a:ext>
            </a:extLst>
          </p:cNvPr>
          <p:cNvSpPr/>
          <p:nvPr/>
        </p:nvSpPr>
        <p:spPr>
          <a:xfrm>
            <a:off x="836973" y="349353"/>
            <a:ext cx="10829899" cy="8520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r"/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Dávka státní sociální pomoci</a:t>
            </a:r>
          </a:p>
          <a:p>
            <a:pPr algn="r"/>
            <a:r>
              <a:rPr lang="cs-CZ" sz="28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přechodná ustanovení</a:t>
            </a:r>
            <a:endParaRPr lang="cs-CZ" sz="2800" dirty="0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53CB0176-A825-84A7-6F26-C7EA0C39D73E}"/>
              </a:ext>
            </a:extLst>
          </p:cNvPr>
          <p:cNvSpPr/>
          <p:nvPr/>
        </p:nvSpPr>
        <p:spPr>
          <a:xfrm>
            <a:off x="731837" y="5664131"/>
            <a:ext cx="10066042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>
              <a:lnSpc>
                <a:spcPct val="100000"/>
              </a:lnSpc>
              <a:spcBef>
                <a:spcPts val="1199"/>
              </a:spcBef>
            </a:pPr>
            <a:endParaRPr lang="cs-CZ" sz="1400" strike="noStrike" spc="-1" dirty="0"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546356-FA7F-3402-6E52-A74574573DED}"/>
              </a:ext>
            </a:extLst>
          </p:cNvPr>
          <p:cNvSpPr txBox="1"/>
          <p:nvPr/>
        </p:nvSpPr>
        <p:spPr>
          <a:xfrm>
            <a:off x="836973" y="1443205"/>
            <a:ext cx="1062319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bude probíhat přechod stávajících klientů na nový systém dávky?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Přechodné období ze stávajícího systému dávek na nový bude probíhat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od října 2025 do dubna 2026.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Aby nárok na státní podporu pokračoval i v roce 2026, je třeba mezi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1. říjnem a 31. prosincem 2025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podat žádost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tzv.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superdávku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Bez podané žádosti nárok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původní dávky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zanikne ke konci roku 2025.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Rozhodnutí o nároku a výši nové dávky klient obdrží kdykoli během přechodného období až do konce dubna 2026.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Doručení proběhne prostřednictvím Klientské zóny Jenda nebo dopisem.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Přechodného období se klienti nemusí obávat – původní dávky ve výši nároku za září 2025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budou i nadále vypláceny po celou dobu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řízení o novou dávku, a to až do výplaty první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superdávky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(u dávek hmotné nouze může dojít k přehodnocení).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případě přiznání nároku bude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superdávka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náležet od dubna 2026.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9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FD368-2F90-0C8D-BD31-2A1A54FB1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4BE54FA0-3D1C-9AC3-CF8F-F7FF35367503}"/>
              </a:ext>
            </a:extLst>
          </p:cNvPr>
          <p:cNvSpPr/>
          <p:nvPr/>
        </p:nvSpPr>
        <p:spPr>
          <a:xfrm>
            <a:off x="731836" y="579618"/>
            <a:ext cx="10969383" cy="8520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r"/>
            <a:r>
              <a:rPr lang="cs-CZ" sz="2800" b="1" dirty="0">
                <a:solidFill>
                  <a:srgbClr val="001E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Dávka státní sociální pomoci</a:t>
            </a:r>
          </a:p>
          <a:p>
            <a:pPr algn="r"/>
            <a:r>
              <a:rPr lang="cs-CZ" sz="28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přechodná ustanovení</a:t>
            </a:r>
            <a:endParaRPr lang="cs-CZ" sz="2800" dirty="0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E82F4978-3AF3-58E6-DCBE-046D667AC9CC}"/>
              </a:ext>
            </a:extLst>
          </p:cNvPr>
          <p:cNvSpPr/>
          <p:nvPr/>
        </p:nvSpPr>
        <p:spPr>
          <a:xfrm>
            <a:off x="731837" y="5664131"/>
            <a:ext cx="10066042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>
              <a:lnSpc>
                <a:spcPct val="100000"/>
              </a:lnSpc>
              <a:spcBef>
                <a:spcPts val="1199"/>
              </a:spcBef>
            </a:pPr>
            <a:endParaRPr lang="cs-CZ" sz="1400" strike="noStrike" spc="-1" dirty="0"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05CD49C-07D3-DE06-2F60-E2E81B08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29" y="1569238"/>
            <a:ext cx="9154057" cy="47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2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FA07E-5F75-DABA-03E6-4FAC8A4E7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EEEE97B9-49A5-B85D-BED3-84E761275123}"/>
              </a:ext>
            </a:extLst>
          </p:cNvPr>
          <p:cNvSpPr/>
          <p:nvPr/>
        </p:nvSpPr>
        <p:spPr>
          <a:xfrm>
            <a:off x="731837" y="486628"/>
            <a:ext cx="10416454" cy="8520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r"/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Dávka státní sociální pomoci</a:t>
            </a:r>
          </a:p>
          <a:p>
            <a:pPr algn="r"/>
            <a:r>
              <a:rPr lang="cs-CZ" sz="28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cs-CZ" sz="2800" dirty="0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281E6D46-F504-AAC8-BEDC-E2D1E18BB4A3}"/>
              </a:ext>
            </a:extLst>
          </p:cNvPr>
          <p:cNvSpPr/>
          <p:nvPr/>
        </p:nvSpPr>
        <p:spPr>
          <a:xfrm>
            <a:off x="731837" y="5664131"/>
            <a:ext cx="10066042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>
              <a:lnSpc>
                <a:spcPct val="100000"/>
              </a:lnSpc>
              <a:spcBef>
                <a:spcPts val="1199"/>
              </a:spcBef>
            </a:pPr>
            <a:endParaRPr lang="cs-CZ" sz="1400" strike="noStrike" spc="-1" dirty="0"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FEACDDA-E39B-CAFD-1975-9B89D5BFA940}"/>
              </a:ext>
            </a:extLst>
          </p:cNvPr>
          <p:cNvSpPr txBox="1"/>
          <p:nvPr/>
        </p:nvSpPr>
        <p:spPr>
          <a:xfrm>
            <a:off x="836973" y="1500373"/>
            <a:ext cx="1041645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Co se bude dít se starými dávkami, než přejde klient na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superdávku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Od 1. října 2025 do 30. dubna 2026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bude probíhat přechodné období, kdy aktuálním klientům bude vyplácena původní výše dávek, pokud si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 konce roku 2025 požádají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superdávku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Pokud nepožádají,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nárok na staré dávky jim zanikne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 31. prosinci 2025.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možné požádat zpětně o některou z původních dávek?</a:t>
            </a:r>
          </a:p>
          <a:p>
            <a:pPr algn="just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října 2025 již není možné požádat o žádnou z překlápěných dávek (přídavek na dítě, příspěvek na bydlení, příspěvek na živobytí, doplatek na bydlení) a to ani zpětně.</a:t>
            </a:r>
          </a:p>
          <a:p>
            <a:pPr algn="just"/>
            <a:endParaRPr lang="pl-P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 když se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klient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ocitn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v krizové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nebo mimořádné situaci, a není schopen ji finančně zvládnout vlastními silami?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takových případech můžete požádat o posouzení nároku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dávku pomoci v hmotné nouzi – mimořádná okamžitá pomoc.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3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C0160-35B7-6666-21A9-088E5CC6A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5581EF0E-E564-A776-B94E-19ED79E5FCFE}"/>
              </a:ext>
            </a:extLst>
          </p:cNvPr>
          <p:cNvSpPr/>
          <p:nvPr/>
        </p:nvSpPr>
        <p:spPr>
          <a:xfrm>
            <a:off x="731837" y="579618"/>
            <a:ext cx="10416454" cy="8520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r"/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Dávka státní sociální pomoci</a:t>
            </a:r>
          </a:p>
          <a:p>
            <a:pPr algn="r"/>
            <a:r>
              <a:rPr lang="cs-CZ" sz="28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podání žádosti</a:t>
            </a:r>
            <a:endParaRPr lang="cs-CZ" sz="2800" dirty="0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7FE3086E-8916-25AB-4FD2-A9625374147A}"/>
              </a:ext>
            </a:extLst>
          </p:cNvPr>
          <p:cNvSpPr/>
          <p:nvPr/>
        </p:nvSpPr>
        <p:spPr>
          <a:xfrm>
            <a:off x="731837" y="5664131"/>
            <a:ext cx="10066042" cy="4836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700" indent="-11113">
              <a:lnSpc>
                <a:spcPct val="100000"/>
              </a:lnSpc>
              <a:spcBef>
                <a:spcPts val="1199"/>
              </a:spcBef>
            </a:pPr>
            <a:endParaRPr lang="cs-CZ" sz="1400" strike="noStrike" spc="-1" dirty="0">
              <a:uFill>
                <a:solidFill>
                  <a:srgbClr val="FFFFFF"/>
                </a:solidFill>
              </a:uFill>
              <a:latin typeface="Helvetica" pitchFamily="2" charset="0"/>
              <a:ea typeface="DejaVu San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E33419-5BB8-03C7-55D1-636DE850E433}"/>
              </a:ext>
            </a:extLst>
          </p:cNvPr>
          <p:cNvSpPr txBox="1"/>
          <p:nvPr/>
        </p:nvSpPr>
        <p:spPr>
          <a:xfrm>
            <a:off x="804133" y="1431636"/>
            <a:ext cx="1041645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Žádost o dávku státní sociální pomoci  je možné podat na jakémkoli úřadu práce a to bez ohledu na bydliště nebo trvalý pobyt klienta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Žádost je možné podat nejdříve 1.10.2025 a to prostřednictvím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Klientské zóny JENDA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Asistovaně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úřadu práce</a:t>
            </a:r>
          </a:p>
          <a:p>
            <a:pPr lvl="1"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Výhoda online podání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 přihlášení do Klientské zóny Jenda je vidět aktuální stav žádosti, pokud bude přiznán nárok, tak i výše dávky.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potřebné dokumenty k doložení Jenda sám upozorní.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Díky digitalizaci nejsou dokumenty potřeba fyzicky, je možné je doložit elektronicky, třeba fotografií přímo z mobilního telefonu.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Podání z pohodlí domova, bez front a mimo úřední hodiny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Podat žádost 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superdávku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České poště zatím není možné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923137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P šablona ppt (003)  -  Jen pro čtení" id="{2FAFD85D-2AC8-4601-8107-AC1F31BB07C9}" vid="{0504EC0F-B1E0-46FB-8F28-3342803918C1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P šablona ppt (003)  -  Jen pro čtení" id="{2FAFD85D-2AC8-4601-8107-AC1F31BB07C9}" vid="{0504EC0F-B1E0-46FB-8F28-3342803918C1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e27c1a-4d9e-45ae-83bb-f6a32655852d" xsi:nil="true"/>
    <lcf76f155ced4ddcb4097134ff3c332f xmlns="a8aa7533-5684-49a1-9cdf-7af82bd4768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4BAC2BBF74BD45A7F078D2803D5531" ma:contentTypeVersion="12" ma:contentTypeDescription="Vytvoří nový dokument" ma:contentTypeScope="" ma:versionID="1684235347517b702aed11cb0a257293">
  <xsd:schema xmlns:xsd="http://www.w3.org/2001/XMLSchema" xmlns:xs="http://www.w3.org/2001/XMLSchema" xmlns:p="http://schemas.microsoft.com/office/2006/metadata/properties" xmlns:ns2="a8aa7533-5684-49a1-9cdf-7af82bd47686" xmlns:ns3="fce27c1a-4d9e-45ae-83bb-f6a32655852d" targetNamespace="http://schemas.microsoft.com/office/2006/metadata/properties" ma:root="true" ma:fieldsID="5593e0062de9d39be804bcee49306ead" ns2:_="" ns3:_="">
    <xsd:import namespace="a8aa7533-5684-49a1-9cdf-7af82bd47686"/>
    <xsd:import namespace="fce27c1a-4d9e-45ae-83bb-f6a3265585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a7533-5684-49a1-9cdf-7af82bd476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3a5444fd-db5b-4ab5-80f2-69994aca1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27c1a-4d9e-45ae-83bb-f6a32655852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25f2333-c23a-426e-a101-3bc379c5b05f}" ma:internalName="TaxCatchAll" ma:showField="CatchAllData" ma:web="fce27c1a-4d9e-45ae-83bb-f6a326558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8FC6C-E5BC-4E4B-BD80-569FA878692B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a8aa7533-5684-49a1-9cdf-7af82bd4768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ce27c1a-4d9e-45ae-83bb-f6a32655852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E593BC-BEF0-4144-B3BB-CDD5A06C09BC}">
  <ds:schemaRefs>
    <ds:schemaRef ds:uri="a8aa7533-5684-49a1-9cdf-7af82bd47686"/>
    <ds:schemaRef ds:uri="fce27c1a-4d9e-45ae-83bb-f6a3265585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94AF1CC-1E10-4F10-B054-7EBE9B3F5C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148</TotalTime>
  <Words>1290</Words>
  <Application>Microsoft Office PowerPoint</Application>
  <PresentationFormat>Širokoúhlá obrazovka</PresentationFormat>
  <Paragraphs>187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Aptos Narrow</vt:lpstr>
      <vt:lpstr>Arial</vt:lpstr>
      <vt:lpstr>Arial,Sans-Serif</vt:lpstr>
      <vt:lpstr>Calibri</vt:lpstr>
      <vt:lpstr>Calibri Light</vt:lpstr>
      <vt:lpstr>Helvetica</vt:lpstr>
      <vt:lpstr>Wingdings</vt:lpstr>
      <vt:lpstr>Motiv Office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Ája Šárková</dc:creator>
  <cp:lastModifiedBy>Zoulová Vladislava Ing. (UPS-KRP)</cp:lastModifiedBy>
  <cp:revision>5</cp:revision>
  <dcterms:created xsi:type="dcterms:W3CDTF">2025-04-09T08:22:49Z</dcterms:created>
  <dcterms:modified xsi:type="dcterms:W3CDTF">2025-09-08T22:05:45Z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0x010100094BAC2BBF74BD45A7F078D2803D5531</vt:lpwstr>
  </property>
  <property fmtid="{D5CDD505-2E9C-101B-9397-08002B2CF9AE}" pid="3" name="MediaServiceImageTags">
    <vt:lpwstr/>
  </property>
</Properties>
</file>